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EAE333B-1B9F-4B6C-AB8E-06472F8F0068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E53C84-3A8A-41B6-95A0-0CA8E1995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D7AA-3BA5-4E28-B3C3-73B93BFC1E24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DDCE-271B-46E7-8EB2-0F15A27AB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0063-D613-4DD7-8ED4-A268A17E31C8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972F-58E3-4B2A-B405-CC2B82B5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BCD8-7074-4496-906B-01DDD561BC01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F4E5-70D0-44D1-9836-A273DD682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0F50-C91C-4284-9D14-7070BC150359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0F1D-9390-4D16-8423-4B8A4B858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2BD6-C0B6-48AD-8704-AB0EA51F736C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BAD9-346B-4E83-8E9C-43883D7CD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9A47-48A3-4B9C-854E-F3CB2F711966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7E7F-9201-4BF1-ACC3-24D638D7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D115-7625-44D8-9C63-BC7C56797DA6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DAD4-E3C1-4475-9C08-CDC75795E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E64F-837E-4B12-921D-139D12E6E579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D40A-DF0A-43E3-A10E-DE2EFB0AC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FC25-95BA-4DFB-97B8-9596D899AD91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3ACC-686F-4403-923E-746411D3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9460-DC2E-4076-BFDE-1F8D080BEAFC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636D-03C9-4532-B83B-5EEE72ADA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DEED-4D6A-4EF5-B641-308619209EAD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A0B9-E6EC-416F-A361-DE9E2EFE3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9C4F3E-2E69-4D6B-8118-722778FA4CCA}" type="datetimeFigureOut">
              <a:rPr lang="ru-RU"/>
              <a:pPr>
                <a:defRPr/>
              </a:pPr>
              <a:t>21.09.2012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6B0BB-C23A-4F43-BBC0-B6D9BB61E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44900"/>
            <a:ext cx="259238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187450" y="692150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Как работать с учебником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116013" y="1700213"/>
            <a:ext cx="6264275" cy="1768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3260C"/>
                </a:solidFill>
              </a:rPr>
              <a:t>Основы духовно–нравственной </a:t>
            </a:r>
            <a:endParaRPr lang="en-US">
              <a:solidFill>
                <a:srgbClr val="C3260C"/>
              </a:solidFill>
            </a:endParaRPr>
          </a:p>
          <a:p>
            <a:pPr algn="ctr"/>
            <a:r>
              <a:rPr lang="ru-RU">
                <a:solidFill>
                  <a:srgbClr val="C3260C"/>
                </a:solidFill>
              </a:rPr>
              <a:t>культуры народов России</a:t>
            </a:r>
          </a:p>
          <a:p>
            <a:r>
              <a:rPr lang="ru-RU"/>
              <a:t>              </a:t>
            </a:r>
            <a:r>
              <a:rPr lang="en-US"/>
              <a:t>             </a:t>
            </a:r>
            <a:r>
              <a:rPr lang="ru-RU"/>
              <a:t> </a:t>
            </a:r>
          </a:p>
          <a:p>
            <a:r>
              <a:rPr lang="ru-RU"/>
              <a:t>                        </a:t>
            </a:r>
            <a:r>
              <a:rPr lang="en-US"/>
              <a:t>     </a:t>
            </a:r>
            <a:r>
              <a:rPr lang="ru-RU">
                <a:latin typeface="Arial" charset="0"/>
              </a:rPr>
              <a:t>У</a:t>
            </a:r>
            <a:r>
              <a:rPr lang="ru-RU"/>
              <a:t>чебник</a:t>
            </a:r>
            <a:r>
              <a:rPr lang="ru-RU">
                <a:latin typeface="Arial" charset="0"/>
              </a:rPr>
              <a:t>,</a:t>
            </a:r>
            <a:r>
              <a:rPr lang="ru-RU"/>
              <a:t>  4</a:t>
            </a:r>
            <a:r>
              <a:rPr lang="ru-RU">
                <a:latin typeface="Arial" charset="0"/>
              </a:rPr>
              <a:t>-й</a:t>
            </a:r>
            <a:r>
              <a:rPr lang="ru-RU"/>
              <a:t> класс.</a:t>
            </a:r>
            <a:endParaRPr lang="en-US"/>
          </a:p>
          <a:p>
            <a:r>
              <a:rPr lang="en-US"/>
              <a:t>                        </a:t>
            </a:r>
            <a:r>
              <a:rPr lang="ru-RU"/>
              <a:t>    </a:t>
            </a:r>
          </a:p>
          <a:p>
            <a:r>
              <a:rPr lang="ru-RU"/>
              <a:t>                               </a:t>
            </a:r>
            <a:r>
              <a:rPr lang="ru-RU">
                <a:solidFill>
                  <a:srgbClr val="FFC000"/>
                </a:solidFill>
              </a:rPr>
              <a:t>Светская этика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235825" y="630872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ООО «</a:t>
            </a:r>
            <a:r>
              <a:rPr lang="ru-RU" dirty="0" err="1" smtClean="0"/>
              <a:t>Баласс</a:t>
            </a:r>
            <a:r>
              <a:rPr lang="ru-RU" dirty="0" smtClean="0"/>
              <a:t>», 2012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188913"/>
            <a:ext cx="770413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084263" y="333375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Arial" charset="0"/>
              </a:rPr>
              <a:t>С</a:t>
            </a:r>
            <a:r>
              <a:rPr lang="ru-RU" sz="3600"/>
              <a:t>овместное открытие знаний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1628775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       </a:t>
            </a:r>
            <a:r>
              <a:rPr lang="ru-RU" sz="3600">
                <a:latin typeface="Arial" charset="0"/>
              </a:rPr>
              <a:t>Р</a:t>
            </a:r>
            <a:r>
              <a:rPr lang="ru-RU" sz="3600"/>
              <a:t>абота в группах</a:t>
            </a:r>
            <a:r>
              <a:rPr lang="ru-RU" sz="3600">
                <a:latin typeface="Arial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2708275"/>
            <a:ext cx="83518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ru-RU" sz="3200">
                <a:solidFill>
                  <a:srgbClr val="7030A0"/>
                </a:solidFill>
              </a:rPr>
              <a:t>Назвать по оглавлению каждую главу учебника.</a:t>
            </a:r>
          </a:p>
          <a:p>
            <a:pPr marL="742950" indent="-742950">
              <a:buFontTx/>
              <a:buAutoNum type="arabicPeriod"/>
            </a:pPr>
            <a:r>
              <a:rPr lang="ru-RU" sz="3200">
                <a:solidFill>
                  <a:srgbClr val="7030A0"/>
                </a:solidFill>
              </a:rPr>
              <a:t>Предположить, о ч</a:t>
            </a:r>
            <a:r>
              <a:rPr lang="ru-RU" sz="3200">
                <a:solidFill>
                  <a:srgbClr val="7030A0"/>
                </a:solidFill>
                <a:latin typeface="Arial" charset="0"/>
              </a:rPr>
              <a:t>ё</a:t>
            </a:r>
            <a:r>
              <a:rPr lang="ru-RU" sz="3200">
                <a:solidFill>
                  <a:srgbClr val="7030A0"/>
                </a:solidFill>
              </a:rPr>
              <a:t>м она рассказывает, и сформулировать это своими  словами.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196975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755650" y="1889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Как работать с учебником</a:t>
            </a:r>
          </a:p>
        </p:txBody>
      </p:sp>
      <p:sp>
        <p:nvSpPr>
          <p:cNvPr id="3" name="Овал 2"/>
          <p:cNvSpPr/>
          <p:nvPr/>
        </p:nvSpPr>
        <p:spPr>
          <a:xfrm>
            <a:off x="900113" y="1268413"/>
            <a:ext cx="719137" cy="647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613" y="13319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планировать деятельность</a:t>
            </a:r>
          </a:p>
        </p:txBody>
      </p:sp>
      <p:sp>
        <p:nvSpPr>
          <p:cNvPr id="5" name="Овал 4"/>
          <p:cNvSpPr/>
          <p:nvPr/>
        </p:nvSpPr>
        <p:spPr>
          <a:xfrm>
            <a:off x="900113" y="2146300"/>
            <a:ext cx="719137" cy="7191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613" y="2146300"/>
            <a:ext cx="5040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работать с информацией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942975" y="3068638"/>
            <a:ext cx="676275" cy="72072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3" y="306863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общаться</a:t>
            </a:r>
          </a:p>
        </p:txBody>
      </p:sp>
      <p:sp>
        <p:nvSpPr>
          <p:cNvPr id="9" name="Овал 8"/>
          <p:cNvSpPr/>
          <p:nvPr/>
        </p:nvSpPr>
        <p:spPr>
          <a:xfrm>
            <a:off x="942975" y="4076700"/>
            <a:ext cx="676275" cy="7207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79613" y="3860800"/>
            <a:ext cx="734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развивать качества своей личности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942975" y="4941888"/>
            <a:ext cx="749300" cy="863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58963" y="4868863"/>
            <a:ext cx="63547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задания, ответ на которые можно </a:t>
            </a:r>
          </a:p>
          <a:p>
            <a:pPr algn="ctr"/>
            <a:r>
              <a:rPr lang="ru-RU" sz="2800" b="1"/>
              <a:t>найти в учебнике в готовом</a:t>
            </a:r>
          </a:p>
          <a:p>
            <a:pPr algn="ctr"/>
            <a:r>
              <a:rPr lang="ru-RU" sz="2800" b="1"/>
              <a:t>виде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042988" y="333375"/>
            <a:ext cx="6985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Как работать с учебником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2160588"/>
            <a:ext cx="136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3522663"/>
            <a:ext cx="14493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8" y="4730750"/>
            <a:ext cx="12969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288" y="5770563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05063" y="2160588"/>
            <a:ext cx="4572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75"/>
              </a:spcBef>
            </a:pPr>
            <a:r>
              <a:rPr lang="ru-RU" sz="3600" b="1">
                <a:latin typeface="Arial" charset="0"/>
                <a:cs typeface="Times New Roman" pitchFamily="18" charset="0"/>
              </a:rPr>
              <a:t>Вспоминаем то, что знаем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2220913"/>
          <a:ext cx="6400800" cy="495300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495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25700" y="3462338"/>
            <a:ext cx="458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latin typeface="Arial" charset="0"/>
                <a:cs typeface="Times New Roman" pitchFamily="18" charset="0"/>
              </a:rPr>
              <a:t>Учимся открывать </a:t>
            </a:r>
          </a:p>
          <a:p>
            <a:r>
              <a:rPr lang="ru-RU" sz="3600" b="1">
                <a:latin typeface="Arial" charset="0"/>
                <a:cs typeface="Times New Roman" pitchFamily="18" charset="0"/>
              </a:rPr>
              <a:t>новые знания</a:t>
            </a:r>
            <a:r>
              <a:rPr lang="ru-RU" sz="3600">
                <a:latin typeface="Arial" charset="0"/>
              </a:rPr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2675" y="4633913"/>
            <a:ext cx="4595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Сравниваем свой</a:t>
            </a:r>
          </a:p>
          <a:p>
            <a:r>
              <a:rPr lang="ru-RU" sz="3600" b="1"/>
              <a:t> вывод с авторским</a:t>
            </a:r>
            <a:endParaRPr lang="ru-RU" sz="36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73313" y="5916613"/>
            <a:ext cx="6169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Arial" charset="0"/>
                <a:cs typeface="Times New Roman" pitchFamily="18" charset="0"/>
              </a:rPr>
              <a:t>Применяем новые знания</a:t>
            </a:r>
            <a:endParaRPr lang="ru-RU" sz="360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638" y="908050"/>
            <a:ext cx="12890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49500" y="908050"/>
            <a:ext cx="4306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Определяем проблему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0113" y="765175"/>
            <a:ext cx="7056437" cy="14398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1052513"/>
            <a:ext cx="532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Arial" charset="0"/>
              </a:rPr>
              <a:t>Г</a:t>
            </a:r>
            <a:r>
              <a:rPr lang="ru-RU" sz="4000"/>
              <a:t>лавные  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7777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Зачем надо изучать светскую этику?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9463" y="31416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Как это может пригодиться в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260350"/>
            <a:ext cx="74898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331913" y="260350"/>
            <a:ext cx="648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Применяем знания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12969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2275" y="1412875"/>
            <a:ext cx="66246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Перечитайте текст </a:t>
            </a:r>
          </a:p>
          <a:p>
            <a:pPr algn="ctr"/>
            <a:r>
              <a:rPr lang="ru-RU" sz="2000" b="1"/>
              <a:t> </a:t>
            </a:r>
            <a:r>
              <a:rPr lang="ru-RU" sz="2000" b="1">
                <a:solidFill>
                  <a:srgbClr val="FF0000"/>
                </a:solidFill>
              </a:rPr>
              <a:t>Как работать с учебником</a:t>
            </a:r>
          </a:p>
          <a:p>
            <a:pPr algn="ctr"/>
            <a:r>
              <a:rPr lang="ru-RU" sz="2000" b="1"/>
              <a:t>и представьте информацию в удобной для вас форме: в виде рисунка, плана, схемы, алгоритма, ключевых слов.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516313"/>
            <a:ext cx="867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1 гр. Зачем изучаем светскую этику? (С. 4—5.)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156075"/>
            <a:ext cx="882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2 гр. Технология проблемного диалога (с. 6).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868863"/>
            <a:ext cx="1098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3 гр. Порядок выполнения продуктивн. задания (с.7).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516563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4 гр. Как работать с учебником? (С. 4.)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333375"/>
            <a:ext cx="36004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900113" y="441325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ДОМАШНЕЕ ЗАДАНИЕ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1582738"/>
            <a:ext cx="8280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Подготовьте для одноклассников викторину, кроссворд, вопросы по теме урока.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Из текста «Зачем мы будем учиться?» выберите самое важное, на ваш взгляд, понятие, поясните его важность. (Проиллюстрируйте, подберите пословицы, афоризмы, мудрые мысли известных людей, сочините литературное произведение на эту тему.)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ru-RU" sz="2000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Порассуждайте на тему «Зачем мне изучать светскую этику?»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273685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44463" y="260350"/>
            <a:ext cx="680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ДОПОЛНИТЕЛЬНЫЙ МАТЕРИАЛ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1582738"/>
            <a:ext cx="828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Вспомните сказки народов России из учебника литературного чтения «Маленькая дверь в большой мир», 2-й класс.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Просмотрите словарь учебника. Какие знакомые, а какие незнакомые понятия встретились? 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Подготовьте вопросы для своих одноклассников по вводной статье учебника по оформлению учебника.</a:t>
            </a:r>
          </a:p>
          <a:p>
            <a:pPr marL="342900" indent="-342900">
              <a:buFont typeface="Trebuchet MS" pitchFamily="34" charset="0"/>
              <a:buAutoNum type="arabicPeriod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Вспомни такие жизненные ситуации, в которых необходимо было уметь работать с книгой, учебником, текстом.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260350"/>
            <a:ext cx="309721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95288" y="260350"/>
            <a:ext cx="691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ДОПОЛНИТЕЛЬНЫЙ МАТЕРИАЛ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84313"/>
            <a:ext cx="69119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4140200" y="549275"/>
            <a:ext cx="431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Догадались, какой этап урока? А как?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413" y="1557338"/>
            <a:ext cx="3673475" cy="215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260350"/>
            <a:ext cx="309721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95288" y="260350"/>
            <a:ext cx="691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ДОПОЛНИТЕЛЬНЫЙ МАТЕРИАЛ</a:t>
            </a:r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4140200" y="549275"/>
            <a:ext cx="431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Догадались, какой этап урока? А как?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6956425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11413" y="1268413"/>
            <a:ext cx="49688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8538" y="2565400"/>
            <a:ext cx="4967287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42767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692150"/>
            <a:ext cx="302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основы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7900" y="1628775"/>
            <a:ext cx="3671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духовность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2565400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нравственность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7900" y="3429000"/>
            <a:ext cx="396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культура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2363" y="4581525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народ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260350"/>
            <a:ext cx="309721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395288" y="260350"/>
            <a:ext cx="691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ДОПОЛНИТЕЛЬНЫЙ МАТЕРИАЛ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4140200" y="549275"/>
            <a:ext cx="431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Догадались, какой этап урока? А как?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341438"/>
            <a:ext cx="6565900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7772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User\Desktop\Ира\национально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54324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979613" y="5445125"/>
            <a:ext cx="5905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 можно подписать эту картинку?</a:t>
            </a:r>
          </a:p>
          <a:p>
            <a:r>
              <a:rPr lang="ru-RU"/>
              <a:t>Что можно сказать о ребятах, которых нарисовал художник?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User\Desktop\Ира\хорово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92150"/>
            <a:ext cx="63373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187450" y="3933825"/>
            <a:ext cx="7434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                               ?</a:t>
            </a:r>
          </a:p>
          <a:p>
            <a:r>
              <a:rPr lang="ru-RU"/>
              <a:t>Можно ли назвать ребят, изображённых на картинке, людьми </a:t>
            </a:r>
          </a:p>
          <a:p>
            <a:r>
              <a:rPr lang="ru-RU"/>
              <a:t>разных национальностей?</a:t>
            </a:r>
          </a:p>
          <a:p>
            <a:r>
              <a:rPr lang="ru-RU"/>
              <a:t>                                      ??</a:t>
            </a:r>
          </a:p>
          <a:p>
            <a:r>
              <a:rPr lang="ru-RU"/>
              <a:t> Можно ли назвать ребят, изображённых на картинке, гражданами </a:t>
            </a:r>
          </a:p>
          <a:p>
            <a:r>
              <a:rPr lang="ru-RU"/>
              <a:t>одной  страны?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260350"/>
            <a:ext cx="8424863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800" y="260350"/>
            <a:ext cx="8208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Определяем основной вопрос урока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11638" y="1484313"/>
            <a:ext cx="647700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1800" y="2997200"/>
            <a:ext cx="8316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Зачем надо изучать светскую этику?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1800" y="4652963"/>
            <a:ext cx="8208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Как это может пригодиться в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2875"/>
            <a:ext cx="4897438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550863"/>
            <a:ext cx="3275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Р. Н. Бунеев</a:t>
            </a:r>
          </a:p>
        </p:txBody>
      </p:sp>
      <p:pic>
        <p:nvPicPr>
          <p:cNvPr id="2050" name="Picture 2" descr="C:\Users\Хозяин\Desktop\chtenie_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58888"/>
            <a:ext cx="2857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Хозяин\Desktop\ry_4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429000"/>
            <a:ext cx="2857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3438" y="476250"/>
            <a:ext cx="403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Д. Д. Данилов</a:t>
            </a:r>
          </a:p>
        </p:txBody>
      </p:sp>
      <p:pic>
        <p:nvPicPr>
          <p:cNvPr id="2052" name="Picture 4" descr="C:\Users\Хозяин\Desktop\om_4k-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0850" y="1122363"/>
            <a:ext cx="2857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Хозяин\Desktop\om_3k-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429000"/>
            <a:ext cx="2857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Хозяин\Desktop\ry_4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429000"/>
            <a:ext cx="2857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33375"/>
            <a:ext cx="381635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8313" y="4149725"/>
            <a:ext cx="4391025" cy="20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ОСНОВЫ ДУХОВНО-НРАВСТВЕННОЙ КУЛЬТУРЫ НАРОДОВ РОССИИ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5600" y="4365625"/>
            <a:ext cx="3203575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FFC000"/>
                </a:solidFill>
              </a:rPr>
              <a:t>СВЕТСКАЯ ЭТИКА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932363" y="4724400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39975" y="476250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Светская этика</a:t>
            </a:r>
          </a:p>
        </p:txBody>
      </p:sp>
      <p:pic>
        <p:nvPicPr>
          <p:cNvPr id="4098" name="Picture 2" descr="C:\Users\Хозяин\Desktop\0016-016-Entsiklopedija-Kirilla-i-Mefod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23685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Хозяин\Desktop\tk_sob_large_197_07_10_10_09_3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25575"/>
            <a:ext cx="3756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Хозяин\Desktop\67946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716338"/>
            <a:ext cx="33528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2603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Светская этика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968375"/>
            <a:ext cx="8137525" cy="2289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31489F"/>
                </a:solidFill>
              </a:rPr>
              <a:t>Светский </a:t>
            </a:r>
            <a:r>
              <a:rPr lang="ru-RU" sz="3600" i="1">
                <a:solidFill>
                  <a:srgbClr val="31489F"/>
                </a:solidFill>
                <a:latin typeface="Arial" charset="0"/>
              </a:rPr>
              <a:t>–</a:t>
            </a:r>
            <a:r>
              <a:rPr lang="ru-RU" sz="3600"/>
              <a:t> устроенный не по обычаям какой–либо религии или церкви, а по общегосударственным гражданским правилам</a:t>
            </a:r>
            <a:r>
              <a:rPr lang="ru-RU" sz="3600">
                <a:latin typeface="Arial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988" y="4165600"/>
            <a:ext cx="7200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7030A0"/>
                </a:solidFill>
              </a:rPr>
              <a:t>Этика </a:t>
            </a:r>
            <a:r>
              <a:rPr lang="ru-RU" sz="3600" i="1">
                <a:solidFill>
                  <a:srgbClr val="7030A0"/>
                </a:solidFill>
                <a:latin typeface="Arial" charset="0"/>
              </a:rPr>
              <a:t>–</a:t>
            </a:r>
            <a:r>
              <a:rPr lang="ru-RU" sz="3600" i="1">
                <a:solidFill>
                  <a:srgbClr val="7030A0"/>
                </a:solidFill>
              </a:rPr>
              <a:t> </a:t>
            </a:r>
            <a:r>
              <a:rPr lang="ru-RU" sz="3600"/>
              <a:t>учение о нравственности и морали, правильном и достойном поведении</a:t>
            </a:r>
            <a:r>
              <a:rPr lang="ru-RU" sz="36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748823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/>
              <a:t>Светская этика </a:t>
            </a:r>
            <a:r>
              <a:rPr lang="ru-RU" sz="4800" b="1">
                <a:latin typeface="Arial" charset="0"/>
              </a:rPr>
              <a:t>–</a:t>
            </a:r>
            <a:r>
              <a:rPr lang="ru-RU" sz="4800" b="1"/>
              <a:t> </a:t>
            </a:r>
            <a:r>
              <a:rPr lang="ru-RU" sz="3600" b="1"/>
              <a:t>это часть духовно-нравственной культуры</a:t>
            </a:r>
            <a:r>
              <a:rPr lang="ru-RU" sz="3600" b="1">
                <a:latin typeface="Arial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8538" y="2420938"/>
            <a:ext cx="4895850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ОСНОВЫ ДУХОВНО-НРАВСТВЕННОЙ КУЛЬТУРЫ НАРОДОВ РОССИИ</a:t>
            </a:r>
          </a:p>
          <a:p>
            <a:pPr algn="ctr">
              <a:defRPr/>
            </a:pPr>
            <a:r>
              <a:rPr lang="ru-RU" sz="3200" dirty="0">
                <a:solidFill>
                  <a:srgbClr val="FFC000"/>
                </a:solidFill>
              </a:rPr>
              <a:t>Светская этика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4кл 1у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4кл 1ур</Template>
  <TotalTime>321</TotalTime>
  <Words>387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Trebuchet MS</vt:lpstr>
      <vt:lpstr>Arial</vt:lpstr>
      <vt:lpstr>Georgia</vt:lpstr>
      <vt:lpstr>Calibri</vt:lpstr>
      <vt:lpstr>Times New Roman</vt:lpstr>
      <vt:lpstr>презентация 4кл 1ур</vt:lpstr>
      <vt:lpstr>презентация 4кл 1ур</vt:lpstr>
      <vt:lpstr>презентация 4кл 1ур</vt:lpstr>
      <vt:lpstr>презентация 4кл 1ур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16</cp:revision>
  <dcterms:created xsi:type="dcterms:W3CDTF">2012-09-20T14:28:37Z</dcterms:created>
  <dcterms:modified xsi:type="dcterms:W3CDTF">2012-09-21T11:39:09Z</dcterms:modified>
</cp:coreProperties>
</file>