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73" r:id="rId5"/>
    <p:sldId id="268" r:id="rId6"/>
    <p:sldId id="274" r:id="rId7"/>
    <p:sldId id="269" r:id="rId8"/>
    <p:sldId id="276" r:id="rId9"/>
    <p:sldId id="275" r:id="rId10"/>
    <p:sldId id="272" r:id="rId11"/>
    <p:sldId id="277" r:id="rId12"/>
    <p:sldId id="278" r:id="rId13"/>
    <p:sldId id="271" r:id="rId14"/>
    <p:sldId id="266" r:id="rId15"/>
    <p:sldId id="279" r:id="rId16"/>
    <p:sldId id="280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CCFF99"/>
    <a:srgbClr val="990000"/>
    <a:srgbClr val="0000CC"/>
    <a:srgbClr val="FFDDBF"/>
    <a:srgbClr val="EBBB8A"/>
    <a:srgbClr val="E7B9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80570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F40ECD-F16E-4C62-AC9D-88C1AF0A72B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DD3F84-31E1-4D81-A8F8-5592FB6B2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rint.ru/pubhouse/20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«Новый солдат» № 15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2C7A57-26FC-4A39-B952-3F963F5FF3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гиперссылка на скрытый слайд с картой восстания.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15874-A857-4ECA-B5A0-AF3295AD1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Переход на слайд 14 по щелчку.</a:t>
            </a:r>
          </a:p>
          <a:p>
            <a:pPr>
              <a:spcBef>
                <a:spcPct val="0"/>
              </a:spcBef>
            </a:pPr>
            <a:r>
              <a:rPr lang="ru-RU" smtClean="0"/>
              <a:t>Карта – Тырин, Колпаков, Пономарев: Атлас "История Древнего мира" с контурными картами и контрольными заданиями. 5 класс.  </a:t>
            </a:r>
            <a:r>
              <a:rPr lang="ru-RU" smtClean="0">
                <a:hlinkClick r:id="rId3"/>
              </a:rPr>
              <a:t>АСТ-Пресс</a:t>
            </a:r>
            <a:r>
              <a:rPr lang="ru-RU" smtClean="0"/>
              <a:t>, 2012 г. стр 26.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1D8CF-CF52-4AD8-9488-9EF5E14C94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84B55-3645-4DA4-AF6E-A54D532DA4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– гиперссылка на скрытый слайд. Работа со скрытым слайдом на усмотрение учителя 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BEFA94-3399-4DD9-AD88-286269DF7F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Скрытый слайд. Работа со скрытым слайдом на усмотрение учителя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3B1D3D-479D-4911-87F0-955CC0B8AC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04884-2CBC-4CA3-82DF-CAED034E67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5D915-664A-4361-B62F-126BC36C01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ACC7BB-EDCE-491B-B693-BCB15DAB8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A255B6-5052-4165-8761-8DF369130B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«ПЕРО»). Для выделения разных групп можно использовать различные цвета для инструмента «Перо»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954C1-3A0A-4774-B8E9-DFF3619100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– учебник стр.232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http://www.bratishka.ru/archiv/2005/6/images/2005061005.jpg</a:t>
            </a: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91F5E-7E62-428B-9E32-0684865A9F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схемы. Схема не анимирована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2D3FB9-7D4C-4265-B822-E9799F5452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«Новый солдат» № 15</a:t>
            </a:r>
          </a:p>
          <a:p>
            <a:pPr>
              <a:spcBef>
                <a:spcPct val="0"/>
              </a:spcBef>
            </a:pPr>
            <a:r>
              <a:rPr lang="ru-RU" smtClean="0"/>
              <a:t>Ответ ученика должен содержать примерно следующие позиции: Рабы работали в поле, в мастерских, на рудниках, развлекали хозяев, и описание некоторых видов работ из учебника.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D500A0-B016-4B6B-80A4-D53F53E7A2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«Новый солдат» № 15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B52A2-7A6E-407A-85B7-45CD802309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7EEE-AAC7-477D-8A78-49BDD5C7CD9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4259-2827-4858-A547-C954D021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7908-5217-4B9A-851A-75E2C5ABEBB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AEE0-DD94-439F-9E26-5D95B563D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0CC3-5492-490D-949D-228DB69A3CF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D591-72DC-4B5C-9734-D5413B837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7E59-C242-415B-A4D8-C10FED772AF0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BA5-6FD9-4D46-8DE2-7D3C3594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ED37-1FF0-4A9A-B021-794B2D7EE6E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C603-2069-47D1-8504-253492BD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9320-0ECC-4D69-8AB6-7820F6AC722F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5F95-19B4-4CBD-80E2-97BC59131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2788-557A-4ACE-9DE8-EFFF55BBA711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D9E5-5BBC-4C33-A881-7F4E6D340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1501-7B5B-47D9-BB7E-65A63E12546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F3E3-9FE4-45F5-8525-493ACF47F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48F7-08CC-42FE-996A-4FD7D7A74F0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6D37-6583-4E4A-BF00-AA8D3F3B4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36DA-09DE-48FD-8DF3-E4598586FFD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63B6-C9ED-4128-87CB-0812114D0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0F42-B683-4F0B-B954-AE93975CAC81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490F-78B6-4EFB-B1C0-3BE962EC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513FAC-B1BB-4F38-8A37-EACE45F6578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8562F-EBF0-484E-894D-C04C8DB3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7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2213" y="1773238"/>
            <a:ext cx="1601787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ВОЙНЫ ГРАЖДАН И РАБОВ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775"/>
            <a:ext cx="20129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4436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38.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2713038"/>
          <a:ext cx="8639175" cy="410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3240120"/>
                <a:gridCol w="3240120"/>
              </a:tblGrid>
              <a:tr h="570538">
                <a:tc rowSpan="5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Рабы работали… 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Они выполняли…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1.____________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_____________</a:t>
                      </a:r>
                    </a:p>
                    <a:p>
                      <a:r>
                        <a:rPr lang="ru-RU" sz="2600" dirty="0" smtClean="0"/>
                        <a:t>_____________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2.____________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_____________</a:t>
                      </a:r>
                    </a:p>
                    <a:p>
                      <a:r>
                        <a:rPr lang="ru-RU" sz="2600" dirty="0" smtClean="0"/>
                        <a:t>_____________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3.____________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_____________</a:t>
                      </a:r>
                    </a:p>
                    <a:p>
                      <a:r>
                        <a:rPr lang="ru-RU" sz="2600" dirty="0" smtClean="0"/>
                        <a:t>_____________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4.____________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_____________</a:t>
                      </a:r>
                    </a:p>
                    <a:p>
                      <a:r>
                        <a:rPr lang="ru-RU" sz="2600" dirty="0" smtClean="0"/>
                        <a:t>_____________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и иллюстрации </a:t>
            </a:r>
            <a:r>
              <a:rPr lang="en-US" sz="2800">
                <a:latin typeface="Comic Sans MS" pitchFamily="66" charset="0"/>
              </a:rPr>
              <a:t>§ 38</a:t>
            </a:r>
            <a:r>
              <a:rPr lang="ru-RU" sz="2800">
                <a:latin typeface="Comic Sans MS" pitchFamily="66" charset="0"/>
              </a:rPr>
              <a:t>,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п. 2, перечисли, где и как использовали труд рабов.  </a:t>
            </a:r>
          </a:p>
        </p:txBody>
      </p:sp>
      <p:grpSp>
        <p:nvGrpSpPr>
          <p:cNvPr id="3074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РАБСКАЯ ДОЛЯ</a:t>
            </a:r>
          </a:p>
        </p:txBody>
      </p:sp>
      <p:pic>
        <p:nvPicPr>
          <p:cNvPr id="3074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2781300"/>
            <a:ext cx="1749425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Поставив себя на место римского раба, попробуй обратиться к своим товарищам, объяснив им, что, зачем и как вы должны изменить в своём положении. Сделай записи в таблице.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РАБСКАЯ ДОЛЯ</a:t>
            </a:r>
          </a:p>
        </p:txBody>
      </p:sp>
      <p:graphicFrame>
        <p:nvGraphicFramePr>
          <p:cNvPr id="32798" name="Group 30"/>
          <p:cNvGraphicFramePr>
            <a:graphicFrameLocks noGrp="1"/>
          </p:cNvGraphicFramePr>
          <p:nvPr/>
        </p:nvGraphicFramePr>
        <p:xfrm>
          <a:off x="252413" y="3429000"/>
          <a:ext cx="8639175" cy="33845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 Я бы на месте римского раба предложил изменить:___________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для того чтобы________________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6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Этого можно добиться с помощью_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32787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3429000"/>
            <a:ext cx="1474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Почему имя Спартака даже спустя две тысячи лет после его восстания такое известное и уважаемое?</a:t>
            </a: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ВОССТАНИЕ СПАРТАКА</a:t>
            </a:r>
          </a:p>
        </p:txBody>
      </p:sp>
      <p:graphicFrame>
        <p:nvGraphicFramePr>
          <p:cNvPr id="34847" name="Group 31"/>
          <p:cNvGraphicFramePr>
            <a:graphicFrameLocks noGrp="1"/>
          </p:cNvGraphicFramePr>
          <p:nvPr/>
        </p:nvGraphicFramePr>
        <p:xfrm>
          <a:off x="2411413" y="2708275"/>
          <a:ext cx="6481762" cy="3467100"/>
        </p:xfrm>
        <a:graphic>
          <a:graphicData uri="http://schemas.openxmlformats.org/drawingml/2006/table">
            <a:tbl>
              <a:tblPr/>
              <a:tblGrid>
                <a:gridCol w="2232025"/>
                <a:gridCol w="42497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700000"/>
            <a:ext cx="2074817" cy="3960000"/>
          </a:xfrm>
          <a:prstGeom prst="roundRect">
            <a:avLst>
              <a:gd name="adj" fmla="val 98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0" name="Управляющая кнопка: сведения 19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0"/>
            <a:ext cx="756285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ВОССТАНИЕ СПАРТАКА</a:t>
            </a:r>
          </a:p>
        </p:txBody>
      </p:sp>
      <p:grpSp>
        <p:nvGrpSpPr>
          <p:cNvPr id="3686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РИМСКУЮ РЕСПУБЛИКУ РАЗДИРАЛИ ГРАЖДАНСКИЕ ВОЙНЫ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ВОССТАНИЯ РАБОВ.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89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1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492250"/>
            <a:ext cx="863917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5107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на карте цифрами:</a:t>
            </a:r>
          </a:p>
        </p:txBody>
      </p:sp>
      <p:grpSp>
        <p:nvGrpSpPr>
          <p:cNvPr id="4096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9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5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669" y="4740116"/>
            <a:ext cx="2511333" cy="214526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514350" indent="-5143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latin typeface="+mn-lt"/>
              </a:rPr>
              <a:t>Рим</a:t>
            </a:r>
          </a:p>
          <a:p>
            <a:pPr marL="514350" indent="-5143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 err="1">
                <a:latin typeface="+mn-lt"/>
              </a:rPr>
              <a:t>Капуя</a:t>
            </a:r>
            <a:endParaRPr lang="ru-RU" sz="3200" dirty="0">
              <a:latin typeface="+mn-lt"/>
            </a:endParaRPr>
          </a:p>
          <a:p>
            <a:pPr marL="514350" indent="-5143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latin typeface="+mn-lt"/>
              </a:rPr>
              <a:t>Везувий</a:t>
            </a:r>
            <a:endParaRPr lang="ru-RU" sz="3200" dirty="0">
              <a:latin typeface="+mn-lt"/>
            </a:endParaRPr>
          </a:p>
        </p:txBody>
      </p:sp>
      <p:sp>
        <p:nvSpPr>
          <p:cNvPr id="19" name="Управляющая кнопка: далее 18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492250"/>
            <a:ext cx="863917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8989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lnSpc>
                <a:spcPct val="90000"/>
              </a:lnSpc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Нарисуйте маршрут армии Спартака.</a:t>
            </a:r>
          </a:p>
        </p:txBody>
      </p:sp>
      <p:grpSp>
        <p:nvGrpSpPr>
          <p:cNvPr id="430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4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0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669" y="4921002"/>
            <a:ext cx="3514100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Условные знаки: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1" y="2304000"/>
            <a:ext cx="2074817" cy="3960000"/>
          </a:xfrm>
          <a:prstGeom prst="roundRect">
            <a:avLst>
              <a:gd name="adj" fmla="val 974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12371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atin typeface="+mn-lt"/>
              </a:rPr>
              <a:t>	Примеры </a:t>
            </a:r>
            <a:r>
              <a:rPr lang="ru-RU" sz="3000" dirty="0">
                <a:latin typeface="+mn-lt"/>
              </a:rPr>
              <a:t>правды и вымысла в художественных </a:t>
            </a:r>
            <a:r>
              <a:rPr lang="ru-RU" sz="3000" dirty="0">
                <a:latin typeface="+mn-lt"/>
              </a:rPr>
              <a:t>произведениях о </a:t>
            </a:r>
            <a:r>
              <a:rPr lang="ru-RU" sz="3000" dirty="0">
                <a:latin typeface="+mn-lt"/>
              </a:rPr>
              <a:t>Спартаке.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971600" y="1196752"/>
            <a:ext cx="283963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60414" y="2304000"/>
            <a:ext cx="6431586" cy="3960000"/>
          </a:xfrm>
          <a:prstGeom prst="roundRect">
            <a:avLst>
              <a:gd name="adj" fmla="val 589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464084" y="1124902"/>
            <a:ext cx="323851" cy="32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 У Рима было столько врагов, что его граждане только и делали, что защищали своё государство от опасностей!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 Это было далеко не так… Римляне в </a:t>
            </a:r>
            <a:r>
              <a:rPr lang="en-US" smtClean="0"/>
              <a:t>I</a:t>
            </a:r>
            <a:r>
              <a:rPr lang="ru-RU" smtClean="0"/>
              <a:t> веке до н.э. постоянно враждовали друг с другом и со своим государством.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ЖИТЕЛИ РИМСКОЙ ДЕРЖАВЫ ВОЕВАЛИ ДРУГ С ДРУГОМ?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5" name="Group 49"/>
          <p:cNvGraphicFramePr>
            <a:graphicFrameLocks noGrp="1"/>
          </p:cNvGraphicFramePr>
          <p:nvPr/>
        </p:nvGraphicFramePr>
        <p:xfrm>
          <a:off x="252413" y="1104900"/>
          <a:ext cx="8640762" cy="5503863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Свободный человек, имеющий право на управление своим государством.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Республика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Человек, которому в чрезвычайных обстоятельствах на полгода вручали всю власть в государстве.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Человек, лишённый свободы, принадлежащий другим людям.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Граждане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Способ управления государством (от латинского «общее дело»).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Диктатор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Основная единица римской армии.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37888" y="1947565"/>
            <a:ext cx="8679416" cy="34392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Впиши в последнюю строку известное тебе понятие с соответствующим ему определением.</a:t>
            </a:r>
          </a:p>
        </p:txBody>
      </p:sp>
      <p:grpSp>
        <p:nvGrpSpPr>
          <p:cNvPr id="194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50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соответствующими цифрами на ленте времени следующие события: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 1 </a:t>
            </a:r>
            <a:r>
              <a:rPr lang="ru-RU" sz="2400">
                <a:latin typeface="Comic Sans MS" pitchFamily="66" charset="0"/>
              </a:rPr>
              <a:t>— начало завоевания Римом Италии,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/>
              <a:t>—</a:t>
            </a:r>
            <a:r>
              <a:rPr lang="ru-RU" sz="2400">
                <a:latin typeface="Comic Sans MS" pitchFamily="66" charset="0"/>
              </a:rPr>
              <a:t> установление господства Рима в Западном Средиземноморье,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/>
              <a:t>—</a:t>
            </a:r>
            <a:r>
              <a:rPr lang="ru-RU" sz="2400">
                <a:latin typeface="Comic Sans MS" pitchFamily="66" charset="0"/>
              </a:rPr>
              <a:t> господство Рима на всём Средиземноморье.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6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5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4797152"/>
            <a:ext cx="8640000" cy="17366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В 146 г. до н.э. римляне разрушили Карфаген и Коринф. Сделай соответствующую отметку (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400">
                <a:latin typeface="Comic Sans MS" pitchFamily="66" charset="0"/>
              </a:rPr>
              <a:t>) на ленте времени. Подсчитай, сколько веков назад это произошло.</a:t>
            </a:r>
          </a:p>
        </p:txBody>
      </p:sp>
      <p:graphicFrame>
        <p:nvGraphicFramePr>
          <p:cNvPr id="21565" name="Group 61"/>
          <p:cNvGraphicFramePr>
            <a:graphicFrameLocks noGrp="1"/>
          </p:cNvGraphicFramePr>
          <p:nvPr/>
        </p:nvGraphicFramePr>
        <p:xfrm>
          <a:off x="252413" y="3271838"/>
          <a:ext cx="86407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429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600">
                <a:latin typeface="Comic Sans MS" pitchFamily="66" charset="0"/>
              </a:rPr>
              <a:t> Раздели всех  перечисленных жителей Римской державы I века до н.э. из списка на крупные группы (слои) с разными интересами: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230188" y="4408488"/>
            <a:ext cx="8661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сенаторы, всадники, легионеры, ветераны, ремесленники и мелкие торговцы, мелкие землевладельцы, римская беднота, провинциалы, рабы.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413" y="3021013"/>
            <a:ext cx="3275012" cy="1327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Уравнение в правах с римскими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гражданами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1863" y="3021013"/>
            <a:ext cx="2879725" cy="1327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Избрание на государственные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должности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413" y="5876925"/>
            <a:ext cx="2879725" cy="919163"/>
          </a:xfrm>
          <a:prstGeom prst="roundRect">
            <a:avLst/>
          </a:prstGeom>
          <a:solidFill>
            <a:srgbClr val="CCFF9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Право на земельный надел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1863" y="5873750"/>
            <a:ext cx="2879725" cy="919163"/>
          </a:xfrm>
          <a:prstGeom prst="roundRect">
            <a:avLst/>
          </a:prstGeom>
          <a:solidFill>
            <a:srgbClr val="CCCC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72000" r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Право на свободу и независимость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452905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ОТ ПОЛКОВОДЦА ДО ДИКТАТОРА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361983"/>
            <a:ext cx="8640001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РАБСКАЯ ДОЛЯ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586119"/>
            <a:ext cx="864048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ВОССТАНИЕ СПАРТАКА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727998"/>
            <a:ext cx="8640000" cy="56599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6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06239" y="980728"/>
            <a:ext cx="8686241" cy="15323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(§ 38, п. 1), перечисли причины начала гражданских войн.</a:t>
            </a:r>
          </a:p>
        </p:txBody>
      </p:sp>
      <p:grpSp>
        <p:nvGrpSpPr>
          <p:cNvPr id="2662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8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4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 ПОЛКОВОДЦА ДО ДИКТАТОРА</a:t>
            </a:r>
          </a:p>
        </p:txBody>
      </p:sp>
      <p:pic>
        <p:nvPicPr>
          <p:cNvPr id="26632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5272088"/>
            <a:ext cx="16557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6513" y="804863"/>
            <a:ext cx="9085262" cy="5937250"/>
            <a:chOff x="36000" y="804810"/>
            <a:chExt cx="9085357" cy="5936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9242" y="1174654"/>
              <a:ext cx="8064584" cy="5566714"/>
            </a:xfrm>
            <a:custGeom>
              <a:avLst/>
              <a:gdLst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431696 w 7920000"/>
                <a:gd name="connsiteY6" fmla="*/ 5028487 h 5028487"/>
                <a:gd name="connsiteX7" fmla="*/ 0 w 7920000"/>
                <a:gd name="connsiteY7" fmla="*/ 4596791 h 5028487"/>
                <a:gd name="connsiteX8" fmla="*/ 0 w 7920000"/>
                <a:gd name="connsiteY8" fmla="*/ 431696 h 5028487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1826400 w 7920000"/>
                <a:gd name="connsiteY6" fmla="*/ 5031598 h 5031598"/>
                <a:gd name="connsiteX7" fmla="*/ 431696 w 7920000"/>
                <a:gd name="connsiteY7" fmla="*/ 5028487 h 5031598"/>
                <a:gd name="connsiteX8" fmla="*/ 0 w 7920000"/>
                <a:gd name="connsiteY8" fmla="*/ 4596791 h 5031598"/>
                <a:gd name="connsiteX9" fmla="*/ 0 w 7920000"/>
                <a:gd name="connsiteY9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2496960 w 7920000"/>
                <a:gd name="connsiteY7" fmla="*/ 442199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5402720 w 7920000"/>
                <a:gd name="connsiteY7" fmla="*/ 48893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093600 w 7920000"/>
                <a:gd name="connsiteY7" fmla="*/ 42797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22175 w 7920000"/>
                <a:gd name="connsiteY7" fmla="*/ 426070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806080 w 7920000"/>
                <a:gd name="connsiteY8" fmla="*/ 4259437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0455 w 7920000"/>
                <a:gd name="connsiteY8" fmla="*/ 4281869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000" h="5028487">
                  <a:moveTo>
                    <a:pt x="0" y="431696"/>
                  </a:moveTo>
                  <a:cubicBezTo>
                    <a:pt x="0" y="193277"/>
                    <a:pt x="193277" y="0"/>
                    <a:pt x="431696" y="0"/>
                  </a:cubicBezTo>
                  <a:lnTo>
                    <a:pt x="7488304" y="0"/>
                  </a:lnTo>
                  <a:cubicBezTo>
                    <a:pt x="7726723" y="0"/>
                    <a:pt x="7920000" y="193277"/>
                    <a:pt x="7920000" y="431696"/>
                  </a:cubicBezTo>
                  <a:lnTo>
                    <a:pt x="7920000" y="4596791"/>
                  </a:lnTo>
                  <a:cubicBezTo>
                    <a:pt x="7920000" y="4835210"/>
                    <a:pt x="7726723" y="5028487"/>
                    <a:pt x="7488304" y="5028487"/>
                  </a:cubicBezTo>
                  <a:lnTo>
                    <a:pt x="5397163" y="5004827"/>
                  </a:lnTo>
                  <a:cubicBezTo>
                    <a:pt x="5399769" y="4685095"/>
                    <a:pt x="5400285" y="4643662"/>
                    <a:pt x="5400656" y="4312327"/>
                  </a:cubicBezTo>
                  <a:lnTo>
                    <a:pt x="2515693" y="4309830"/>
                  </a:lnTo>
                  <a:cubicBezTo>
                    <a:pt x="2519449" y="4622156"/>
                    <a:pt x="2515734" y="4637209"/>
                    <a:pt x="2521725" y="5026837"/>
                  </a:cubicBezTo>
                  <a:lnTo>
                    <a:pt x="431696" y="5028487"/>
                  </a:lnTo>
                  <a:cubicBezTo>
                    <a:pt x="193277" y="5028487"/>
                    <a:pt x="0" y="4835210"/>
                    <a:pt x="0" y="4596791"/>
                  </a:cubicBezTo>
                  <a:lnTo>
                    <a:pt x="0" y="43169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96000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080000" y="2963515"/>
              <a:ext cx="504825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348" y="3919711"/>
              <a:ext cx="523875" cy="7334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994173" y="4797152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2400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6965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67580" y="4819041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028384" y="3933056"/>
              <a:ext cx="485775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72900" y="3122231"/>
              <a:ext cx="838200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020000" y="2412000"/>
              <a:ext cx="742950" cy="8382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55109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19672" y="2412000"/>
              <a:ext cx="428625" cy="8477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20802" y="6112718"/>
              <a:ext cx="819150" cy="6286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148064" y="6160343"/>
              <a:ext cx="590550" cy="5334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000" y="1773072"/>
              <a:ext cx="458792" cy="4715912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spc="-3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2565" y="1773072"/>
              <a:ext cx="458792" cy="4715912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spc="-3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03095" y="804810"/>
              <a:ext cx="2665441" cy="36984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71291" y="1655611"/>
              <a:ext cx="3600488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23584" y="2565142"/>
              <a:ext cx="4860976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20342" y="3249275"/>
              <a:ext cx="2590827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1169" y="3249275"/>
              <a:ext cx="3313147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52024" y="4004837"/>
              <a:ext cx="6840610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12512" y="4652461"/>
              <a:ext cx="4319633" cy="46825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99853" y="5301673"/>
              <a:ext cx="3779877" cy="5396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050403"/>
                </a:solidFill>
                <a:latin typeface="+mn-lt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52000" y="2348880"/>
            <a:ext cx="8640000" cy="2962513"/>
          </a:xfrm>
          <a:prstGeom prst="roundRect">
            <a:avLst/>
          </a:prstGeom>
          <a:blipFill>
            <a:blip r:embed="rId17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Сделай подписи в схеме.</a:t>
            </a:r>
          </a:p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Дорисуй стрелки так, чтобы получилась схема «Раскол римского общества во времена гражданских войн».</a:t>
            </a:r>
          </a:p>
        </p:txBody>
      </p:sp>
      <p:grpSp>
        <p:nvGrpSpPr>
          <p:cNvPr id="286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5" name="Рисунок 14" descr="_1_~1.JPG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1" name="Рисунок 17" descr="Cartoon-Clipart-Free-18.gif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 ПОЛКОВОДЦА ДО ДИКТАТОРА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4848</TotalTime>
  <Words>683</Words>
  <Application>Microsoft Office PowerPoint</Application>
  <PresentationFormat>Экран (4:3)</PresentationFormat>
  <Paragraphs>122</Paragraphs>
  <Slides>17</Slides>
  <Notes>15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ВОЙНЫ ГРАЖДАН И РАБОВ</dc:title>
  <dc:creator>Telli</dc:creator>
  <cp:lastModifiedBy>Admin</cp:lastModifiedBy>
  <cp:revision>242</cp:revision>
  <dcterms:created xsi:type="dcterms:W3CDTF">2012-04-06T18:00:09Z</dcterms:created>
  <dcterms:modified xsi:type="dcterms:W3CDTF">2013-01-31T13:32:38Z</dcterms:modified>
</cp:coreProperties>
</file>