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427" r:id="rId2"/>
    <p:sldId id="426" r:id="rId3"/>
    <p:sldId id="401" r:id="rId4"/>
    <p:sldId id="440" r:id="rId5"/>
    <p:sldId id="451" r:id="rId6"/>
    <p:sldId id="309" r:id="rId7"/>
    <p:sldId id="448" r:id="rId8"/>
    <p:sldId id="441" r:id="rId9"/>
    <p:sldId id="452" r:id="rId10"/>
    <p:sldId id="450" r:id="rId11"/>
    <p:sldId id="442" r:id="rId12"/>
    <p:sldId id="436" r:id="rId13"/>
    <p:sldId id="453" r:id="rId14"/>
    <p:sldId id="443" r:id="rId15"/>
    <p:sldId id="313" r:id="rId16"/>
    <p:sldId id="429" r:id="rId17"/>
    <p:sldId id="44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99"/>
    <a:srgbClr val="FFCC66"/>
    <a:srgbClr val="CCFF33"/>
    <a:srgbClr val="66FF33"/>
    <a:srgbClr val="99FF33"/>
    <a:srgbClr val="CCFF66"/>
    <a:srgbClr val="008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28" autoAdjust="0"/>
    <p:restoredTop sz="98920" autoAdjust="0"/>
  </p:normalViewPr>
  <p:slideViewPr>
    <p:cSldViewPr>
      <p:cViewPr varScale="1">
        <p:scale>
          <a:sx n="110" d="100"/>
          <a:sy n="110" d="100"/>
        </p:scale>
        <p:origin x="-18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2AA2F80-9A70-4660-9252-8223AD80ECB5}" type="datetimeFigureOut">
              <a:rPr lang="ru-RU"/>
              <a:pPr>
                <a:defRPr/>
              </a:pPr>
              <a:t>13.02.2014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56AEDD7-BCA9-4217-845C-74226336FCD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a:t>
            </a:r>
            <a:r>
              <a:rPr lang="sq-AL" smtClean="0"/>
              <a:t>http://infoglaz.ru/wp-content/uploads/strana_0006_01.jpg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F8A4FB-43D4-4A6A-99E2-7A1FAFC8C139}"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0CEEEC-5CF7-4741-92AE-EE47940B8149}"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30186-FF91-4450-A40E-C0B99A18F91C}"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Кнопка – ссылка на скрытый слайд с информацией о «Древнейшей правде»</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A25252-BAE5-441C-AE7A-DB3F7EADDA84}"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фотографии документа открывает иллюстрацию со стр. 84, щелчок по рисунку скрывает его. Кнопка – возврат на предыдущий слайд. Щелчок – переход на слайд 14.</a:t>
            </a:r>
          </a:p>
          <a:p>
            <a:pPr>
              <a:spcBef>
                <a:spcPct val="0"/>
              </a:spcBef>
            </a:pPr>
            <a:r>
              <a:rPr lang="ru-RU" smtClean="0"/>
              <a:t>На слайде страница из Академического списока Новгородской первой летописи XV в и начало Русской правды.</a:t>
            </a:r>
          </a:p>
          <a:p>
            <a:pPr>
              <a:spcBef>
                <a:spcPct val="0"/>
              </a:spcBef>
            </a:pPr>
            <a:r>
              <a:rPr lang="ru-RU" smtClean="0"/>
              <a:t>Адрес рисунка - </a:t>
            </a:r>
            <a:r>
              <a:rPr lang="sq-AL" smtClean="0"/>
              <a:t>http://upload.wikimedia.org/wikipedia/commons/thumb/e/ed/Russkaya_Pravda_Akadem_codex_1.jpg/450px-Russkaya_Pravda_Akadem_codex_1.jpg</a:t>
            </a: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147559-D180-4057-912C-9CA3ACC21565}"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FBE079-39EB-4E80-8249-52D17206C783}"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2AFC9-7D30-458F-BDED-32D127DC16E5}"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рисунку пера выводит на слайд правила перевода древнерусского летоисчисления. Повторный щелчок убирает текст и открывает рисунок</a:t>
            </a:r>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833468-96DF-433E-886D-BCA64C6B8A64}"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81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D1B20-46AE-4C7C-89B0-7BB0F9C3DC16}" type="slidenum">
              <a:rPr lang="ru-RU"/>
              <a:pPr fontAlgn="base">
                <a:spcBef>
                  <a:spcPct val="0"/>
                </a:spcBef>
                <a:spcAft>
                  <a:spcPct val="0"/>
                </a:spcAft>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BBA72-87DB-474C-9F34-669BF37BCD92}"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D3F62C-2F37-4D45-8EDC-C9D9803A56EE}"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цифре выводит на экран и убирает события и поступки князей</a:t>
            </a: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DE18FD-888E-406D-A1CC-E16517FBCF4C}"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63743-875F-462B-B8AA-965410460A97}"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F433DE-9C86-4A85-965D-F092E6A35484}"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Адреса рисунков</a:t>
            </a:r>
          </a:p>
          <a:p>
            <a:pPr>
              <a:spcBef>
                <a:spcPct val="0"/>
              </a:spcBef>
            </a:pPr>
            <a:r>
              <a:rPr lang="ru-RU" smtClean="0"/>
              <a:t>Владимир - </a:t>
            </a:r>
            <a:r>
              <a:rPr lang="sq-AL" smtClean="0"/>
              <a:t>http://www.pravmir.ru/wp-content/uploads/2012/08/knyaz_vl.jpg</a:t>
            </a:r>
            <a:r>
              <a:rPr lang="ru-RU" smtClean="0"/>
              <a:t> Святополк - </a:t>
            </a:r>
            <a:r>
              <a:rPr lang="sq-AL" smtClean="0"/>
              <a:t>http://upload.wikimedia.org/wikipedia/commons/1/1b/Sviatopolk_silver_srebrenik.jpg</a:t>
            </a:r>
            <a:r>
              <a:rPr lang="ru-RU" smtClean="0"/>
              <a:t> </a:t>
            </a:r>
          </a:p>
          <a:p>
            <a:pPr>
              <a:spcBef>
                <a:spcPct val="0"/>
              </a:spcBef>
            </a:pPr>
            <a:r>
              <a:rPr lang="ru-RU" smtClean="0"/>
              <a:t>Борис - </a:t>
            </a:r>
            <a:r>
              <a:rPr lang="sq-AL" smtClean="0"/>
              <a:t>http://upload.wikimedia.org/wikipedia/commons/thumb/5/5a/Saint_Boris_%281301-1325%29.jpg/280px-Saint_Boris_%281301-1325%29.jpg</a:t>
            </a:r>
            <a:endParaRPr lang="ru-RU" smtClean="0"/>
          </a:p>
          <a:p>
            <a:pPr>
              <a:spcBef>
                <a:spcPct val="0"/>
              </a:spcBef>
            </a:pPr>
            <a:r>
              <a:rPr lang="ru-RU" smtClean="0"/>
              <a:t>Глеб - </a:t>
            </a:r>
            <a:r>
              <a:rPr lang="sq-AL" smtClean="0"/>
              <a:t>http://upload.wikimedia.org/wikipedia/commons/thumb/c/c4/Saint_Gleb_%281301-1325%29.jpg/280px-Saint_Gleb_%281301-1325%29.jpg</a:t>
            </a:r>
            <a:endParaRPr lang="ru-RU" smtClean="0"/>
          </a:p>
          <a:p>
            <a:pPr>
              <a:spcBef>
                <a:spcPct val="0"/>
              </a:spcBef>
            </a:pPr>
            <a:r>
              <a:rPr lang="ru-RU" smtClean="0"/>
              <a:t>Мстислав – </a:t>
            </a:r>
            <a:r>
              <a:rPr lang="sq-AL" smtClean="0"/>
              <a:t>http://static4.wikia.nocookie.net/__cb20131031085537/russianhistory/ru/images/3/36/%D0%9C%D1%81%D1%82%D0%B8%D1%81%D0%BB%D0%B0%D0%B2_%D0%92%D0%BB%D0%B0%D0%B4%D0%B8%D0%BC%D0%B8%D1%80%D0%BE%D0%B2%D0%B8%D1%87_%D0%A5%D1%80%D0%B0%D0%B1%D1%80%D1%8B%D0%B9.jpg</a:t>
            </a: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4AD4D-07A3-42A1-A01F-C86320B5D1D2}"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На слайде рисунки учебника стр. 79</a:t>
            </a:r>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C0FAF8-234A-42BA-AB2D-208CFACB8E68}"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a:t>
            </a:r>
            <a:r>
              <a:rPr lang="sq-AL" smtClean="0"/>
              <a:t>http://pda.compulenta.ru/upload/iblock/f3d/01b.940_.jpg</a:t>
            </a: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BBA2D0-F029-46FE-90B1-DEBC9852FF1C}"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88F086-B948-48AE-A7D6-9D1CC0BB1F15}" type="datetimeFigureOut">
              <a:rPr lang="ru-RU"/>
              <a:pPr>
                <a:defRPr/>
              </a:pPr>
              <a:t>13.02.2014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FF76F9-540F-48FA-837C-802657D715C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C4EA16-516F-4849-987B-89DA2C094D68}" type="datetimeFigureOut">
              <a:rPr lang="ru-RU"/>
              <a:pPr>
                <a:defRPr/>
              </a:pPr>
              <a:t>13.02.2014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AA6D68-5356-4416-A4F2-5EB6A1CBD81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9E85B8-89C4-4ACD-85E0-AAE331DBF341}" type="datetimeFigureOut">
              <a:rPr lang="ru-RU"/>
              <a:pPr>
                <a:defRPr/>
              </a:pPr>
              <a:t>13.02.2014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A1F2E7-D3BF-455B-B363-A17079A4DC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97865D61-67B7-4302-B2C6-C95A2358E4F9}" type="datetimeFigureOut">
              <a:rPr lang="ru-RU"/>
              <a:pPr>
                <a:defRPr/>
              </a:pPr>
              <a:t>13.02.2014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F503800A-56B2-4ACE-95C2-2BDB8158723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BB6DB94-F1FB-4FC2-A590-02240CFE744A}" type="datetimeFigureOut">
              <a:rPr lang="ru-RU"/>
              <a:pPr>
                <a:defRPr/>
              </a:pPr>
              <a:t>13.02.2014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151C9D-F3DC-49CD-AC32-D697AAF3330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8F4ACCF4-6CA3-4E01-893B-4C7D624A9700}" type="datetimeFigureOut">
              <a:rPr lang="ru-RU"/>
              <a:pPr>
                <a:defRPr/>
              </a:pPr>
              <a:t>13.02.2014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077551A0-A12B-47EB-9330-D25BE068831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03AF402-4FE7-43F9-8D1E-7DE785F99355}" type="datetimeFigureOut">
              <a:rPr lang="ru-RU"/>
              <a:pPr>
                <a:defRPr/>
              </a:pPr>
              <a:t>13.02.2014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F9B29A9-0B23-4DDB-B1B3-986FABC400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80198636-BFB3-4FA2-BF38-1A6BD0369A18}" type="datetimeFigureOut">
              <a:rPr lang="ru-RU"/>
              <a:pPr>
                <a:defRPr/>
              </a:pPr>
              <a:t>13.02.2014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097D53A4-C52C-4D9C-8D3D-B56B1126064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1F1489DC-148B-4C67-9CCA-7F16346452C8}" type="datetimeFigureOut">
              <a:rPr lang="ru-RU"/>
              <a:pPr>
                <a:defRPr/>
              </a:pPr>
              <a:t>13.02.2014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F8941F03-15C5-47C5-8A56-8D9C1B363D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988F41-B9D7-4A9D-8614-494DE55EA0DE}" type="datetimeFigureOut">
              <a:rPr lang="ru-RU"/>
              <a:pPr>
                <a:defRPr/>
              </a:pPr>
              <a:t>13.02.2014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942322-8ADD-4B12-B0A5-CF309AFEA3A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1973B8-7F64-4623-8931-DEF3F90C2818}" type="datetimeFigureOut">
              <a:rPr lang="ru-RU"/>
              <a:pPr>
                <a:defRPr/>
              </a:pPr>
              <a:t>13.02.2014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3EA54A8-E8BF-4549-8F0B-AAEE7197603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44660DC-AB0C-4FA7-86C0-E1A6C63FE9EB}" type="datetimeFigureOut">
              <a:rPr lang="ru-RU"/>
              <a:pPr>
                <a:defRPr/>
              </a:pPr>
              <a:t>13.02.2014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FDB2DCD-C5F8-424F-A0AE-3B46A32B1BA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slide" Target="slide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11525" y="3168650"/>
            <a:ext cx="2495550" cy="3419475"/>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7</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3" name="Заголовок 2"/>
          <p:cNvSpPr>
            <a:spLocks noGrp="1"/>
          </p:cNvSpPr>
          <p:nvPr>
            <p:ph type="ctrTitle"/>
          </p:nvPr>
        </p:nvSpPr>
        <p:spPr/>
        <p:txBody>
          <a:bodyPr/>
          <a:lstStyle/>
          <a:p>
            <a:pPr fontAlgn="auto">
              <a:spcAft>
                <a:spcPts val="0"/>
              </a:spcAft>
              <a:defRPr/>
            </a:pPr>
            <a:r>
              <a:rPr lang="ru-RU" dirty="0"/>
              <a:t>РАСЦВЕТ РУСИ ПРИ ЯРОСЛАВЕ МУДРОМ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a:blip r:embed="rId3"/>
          <a:srcRect/>
          <a:stretch>
            <a:fillRect/>
          </a:stretch>
        </p:blipFill>
        <p:spPr bwMode="auto">
          <a:xfrm>
            <a:off x="252413" y="981075"/>
            <a:ext cx="8639175" cy="5759450"/>
          </a:xfrm>
          <a:prstGeom prst="rect">
            <a:avLst/>
          </a:prstGeom>
          <a:noFill/>
          <a:ln w="9525">
            <a:solidFill>
              <a:schemeClr val="tx1"/>
            </a:solidFill>
            <a:miter lim="800000"/>
            <a:headEnd/>
            <a:tailEnd/>
          </a:ln>
        </p:spPr>
      </p:pic>
      <p:sp>
        <p:nvSpPr>
          <p:cNvPr id="9" name="Скругленный прямоугольник 8"/>
          <p:cNvSpPr/>
          <p:nvPr/>
        </p:nvSpPr>
        <p:spPr>
          <a:xfrm>
            <a:off x="212313" y="2467620"/>
            <a:ext cx="8640000" cy="1367671"/>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На основе схемы дай характеристику Древнерусского государства, восстанови утраченные связи. </a:t>
            </a:r>
          </a:p>
        </p:txBody>
      </p:sp>
      <p:pic>
        <p:nvPicPr>
          <p:cNvPr id="32773"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МУДРОСТЬ ЯРОСЛАВА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7909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учебника, заполни схему доказательствами расцвета Древнерусского государства при Ярославе Мудром.</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МУДРОСТЬ ЯРОСЛАВА</a:t>
            </a:r>
            <a:endParaRPr lang="ru-RU" dirty="0"/>
          </a:p>
        </p:txBody>
      </p:sp>
      <p:sp>
        <p:nvSpPr>
          <p:cNvPr id="6" name="Полилиния 5"/>
          <p:cNvSpPr/>
          <p:nvPr/>
        </p:nvSpPr>
        <p:spPr>
          <a:xfrm>
            <a:off x="3713146" y="4284310"/>
            <a:ext cx="1717706" cy="2457041"/>
          </a:xfrm>
          <a:custGeom>
            <a:avLst/>
            <a:gdLst>
              <a:gd name="connsiteX0" fmla="*/ 0 w 1717706"/>
              <a:gd name="connsiteY0" fmla="*/ 1228521 h 2457041"/>
              <a:gd name="connsiteX1" fmla="*/ 858853 w 1717706"/>
              <a:gd name="connsiteY1" fmla="*/ 0 h 2457041"/>
              <a:gd name="connsiteX2" fmla="*/ 1717706 w 1717706"/>
              <a:gd name="connsiteY2" fmla="*/ 1228521 h 2457041"/>
              <a:gd name="connsiteX3" fmla="*/ 858853 w 1717706"/>
              <a:gd name="connsiteY3" fmla="*/ 2457042 h 2457041"/>
              <a:gd name="connsiteX4" fmla="*/ 0 w 1717706"/>
              <a:gd name="connsiteY4" fmla="*/ 1228521 h 245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706" h="2457041">
                <a:moveTo>
                  <a:pt x="0" y="1228521"/>
                </a:moveTo>
                <a:cubicBezTo>
                  <a:pt x="0" y="550028"/>
                  <a:pt x="384522" y="0"/>
                  <a:pt x="858853" y="0"/>
                </a:cubicBezTo>
                <a:cubicBezTo>
                  <a:pt x="1333184" y="0"/>
                  <a:pt x="1717706" y="550028"/>
                  <a:pt x="1717706" y="1228521"/>
                </a:cubicBezTo>
                <a:cubicBezTo>
                  <a:pt x="1717706" y="1907014"/>
                  <a:pt x="1333184" y="2457042"/>
                  <a:pt x="858853" y="2457042"/>
                </a:cubicBezTo>
                <a:cubicBezTo>
                  <a:pt x="384522" y="2457042"/>
                  <a:pt x="0" y="1907014"/>
                  <a:pt x="0" y="1228521"/>
                </a:cubicBezTo>
                <a:close/>
              </a:path>
            </a:pathLst>
          </a:custGeom>
          <a:blipFill dpi="0" rotWithShape="0">
            <a:blip r:embed="rId5" cstate="email">
              <a:extLst>
                <a:ext uri="{28A0092B-C50C-407E-A947-70E740481C1C}"/>
              </a:extLst>
            </a:blip>
            <a:srcRect/>
            <a:stretch>
              <a:fillRect l="1000" t="1000"/>
            </a:stretch>
          </a:blip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268062" tIns="376335" rIns="268062" bIns="376335" spcCol="1270" anchor="ctr"/>
          <a:lstStyle/>
          <a:p>
            <a:pPr algn="ctr" defTabSz="1155700" fontAlgn="auto">
              <a:lnSpc>
                <a:spcPct val="90000"/>
              </a:lnSpc>
              <a:spcAft>
                <a:spcPct val="35000"/>
              </a:spcAft>
              <a:defRPr/>
            </a:pPr>
            <a:endParaRPr lang="ru-RU" sz="2600" dirty="0"/>
          </a:p>
        </p:txBody>
      </p:sp>
      <p:sp>
        <p:nvSpPr>
          <p:cNvPr id="7" name="Стрелка влево 6"/>
          <p:cNvSpPr/>
          <p:nvPr/>
        </p:nvSpPr>
        <p:spPr>
          <a:xfrm rot="20955078">
            <a:off x="2215551" y="5603797"/>
            <a:ext cx="1379590" cy="489546"/>
          </a:xfrm>
          <a:prstGeom prst="leftArrow">
            <a:avLst>
              <a:gd name="adj1" fmla="val 60000"/>
              <a:gd name="adj2" fmla="val 50000"/>
            </a:avLst>
          </a:prstGeom>
          <a:solidFill>
            <a:schemeClr val="bg2"/>
          </a:solidFill>
          <a:ln>
            <a:solidFill>
              <a:schemeClr val="lt1">
                <a:hueOff val="0"/>
                <a:satOff val="0"/>
                <a:lumOff val="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0" name="Полилиния 9"/>
          <p:cNvSpPr/>
          <p:nvPr/>
        </p:nvSpPr>
        <p:spPr>
          <a:xfrm>
            <a:off x="252014" y="5707449"/>
            <a:ext cx="1838172" cy="961915"/>
          </a:xfrm>
          <a:custGeom>
            <a:avLst/>
            <a:gdLst>
              <a:gd name="connsiteX0" fmla="*/ 0 w 1838172"/>
              <a:gd name="connsiteY0" fmla="*/ 96192 h 961915"/>
              <a:gd name="connsiteX1" fmla="*/ 96192 w 1838172"/>
              <a:gd name="connsiteY1" fmla="*/ 0 h 961915"/>
              <a:gd name="connsiteX2" fmla="*/ 1741981 w 1838172"/>
              <a:gd name="connsiteY2" fmla="*/ 0 h 961915"/>
              <a:gd name="connsiteX3" fmla="*/ 1838173 w 1838172"/>
              <a:gd name="connsiteY3" fmla="*/ 96192 h 961915"/>
              <a:gd name="connsiteX4" fmla="*/ 1838172 w 1838172"/>
              <a:gd name="connsiteY4" fmla="*/ 865724 h 961915"/>
              <a:gd name="connsiteX5" fmla="*/ 1741980 w 1838172"/>
              <a:gd name="connsiteY5" fmla="*/ 961916 h 961915"/>
              <a:gd name="connsiteX6" fmla="*/ 96192 w 1838172"/>
              <a:gd name="connsiteY6" fmla="*/ 961915 h 961915"/>
              <a:gd name="connsiteX7" fmla="*/ 0 w 1838172"/>
              <a:gd name="connsiteY7" fmla="*/ 865723 h 961915"/>
              <a:gd name="connsiteX8" fmla="*/ 0 w 1838172"/>
              <a:gd name="connsiteY8" fmla="*/ 96192 h 9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72" h="961915">
                <a:moveTo>
                  <a:pt x="0" y="96192"/>
                </a:moveTo>
                <a:cubicBezTo>
                  <a:pt x="0" y="43067"/>
                  <a:pt x="43067" y="0"/>
                  <a:pt x="96192" y="0"/>
                </a:cubicBezTo>
                <a:lnTo>
                  <a:pt x="1741981" y="0"/>
                </a:lnTo>
                <a:cubicBezTo>
                  <a:pt x="1795106" y="0"/>
                  <a:pt x="1838173" y="43067"/>
                  <a:pt x="1838173" y="96192"/>
                </a:cubicBezTo>
                <a:cubicBezTo>
                  <a:pt x="1838173" y="352703"/>
                  <a:pt x="1838172" y="609213"/>
                  <a:pt x="1838172" y="865724"/>
                </a:cubicBezTo>
                <a:cubicBezTo>
                  <a:pt x="1838172" y="918849"/>
                  <a:pt x="1795105" y="961916"/>
                  <a:pt x="1741980" y="961916"/>
                </a:cubicBezTo>
                <a:lnTo>
                  <a:pt x="96192" y="961915"/>
                </a:lnTo>
                <a:cubicBezTo>
                  <a:pt x="43067" y="961915"/>
                  <a:pt x="0" y="918848"/>
                  <a:pt x="0" y="865723"/>
                </a:cubicBezTo>
                <a:lnTo>
                  <a:pt x="0" y="96192"/>
                </a:lnTo>
                <a:close/>
              </a:path>
            </a:pathLst>
          </a:cu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8659" tIns="98659" rIns="98659" bIns="98659" spcCol="1270" anchor="ctr"/>
          <a:lstStyle/>
          <a:p>
            <a:pPr algn="ctr" defTabSz="1644650" fontAlgn="auto">
              <a:lnSpc>
                <a:spcPct val="90000"/>
              </a:lnSpc>
              <a:spcAft>
                <a:spcPct val="35000"/>
              </a:spcAft>
              <a:defRPr/>
            </a:pPr>
            <a:endParaRPr lang="ru-RU" sz="3700"/>
          </a:p>
        </p:txBody>
      </p:sp>
      <p:sp>
        <p:nvSpPr>
          <p:cNvPr id="11" name="Стрелка влево 10"/>
          <p:cNvSpPr/>
          <p:nvPr/>
        </p:nvSpPr>
        <p:spPr>
          <a:xfrm rot="1026787">
            <a:off x="2672677" y="4843057"/>
            <a:ext cx="963532" cy="489546"/>
          </a:xfrm>
          <a:prstGeom prst="leftArrow">
            <a:avLst>
              <a:gd name="adj1" fmla="val 60000"/>
              <a:gd name="adj2" fmla="val 50000"/>
            </a:avLst>
          </a:prstGeom>
          <a:solidFill>
            <a:schemeClr val="bg2"/>
          </a:solidFill>
          <a:ln>
            <a:solidFill>
              <a:schemeClr val="lt1">
                <a:hueOff val="0"/>
                <a:satOff val="0"/>
                <a:lumOff val="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Полилиния 11"/>
          <p:cNvSpPr/>
          <p:nvPr/>
        </p:nvSpPr>
        <p:spPr>
          <a:xfrm>
            <a:off x="718636" y="4145715"/>
            <a:ext cx="1838172" cy="961915"/>
          </a:xfrm>
          <a:custGeom>
            <a:avLst/>
            <a:gdLst>
              <a:gd name="connsiteX0" fmla="*/ 0 w 1838172"/>
              <a:gd name="connsiteY0" fmla="*/ 96192 h 961915"/>
              <a:gd name="connsiteX1" fmla="*/ 96192 w 1838172"/>
              <a:gd name="connsiteY1" fmla="*/ 0 h 961915"/>
              <a:gd name="connsiteX2" fmla="*/ 1741981 w 1838172"/>
              <a:gd name="connsiteY2" fmla="*/ 0 h 961915"/>
              <a:gd name="connsiteX3" fmla="*/ 1838173 w 1838172"/>
              <a:gd name="connsiteY3" fmla="*/ 96192 h 961915"/>
              <a:gd name="connsiteX4" fmla="*/ 1838172 w 1838172"/>
              <a:gd name="connsiteY4" fmla="*/ 865724 h 961915"/>
              <a:gd name="connsiteX5" fmla="*/ 1741980 w 1838172"/>
              <a:gd name="connsiteY5" fmla="*/ 961916 h 961915"/>
              <a:gd name="connsiteX6" fmla="*/ 96192 w 1838172"/>
              <a:gd name="connsiteY6" fmla="*/ 961915 h 961915"/>
              <a:gd name="connsiteX7" fmla="*/ 0 w 1838172"/>
              <a:gd name="connsiteY7" fmla="*/ 865723 h 961915"/>
              <a:gd name="connsiteX8" fmla="*/ 0 w 1838172"/>
              <a:gd name="connsiteY8" fmla="*/ 96192 h 9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72" h="961915">
                <a:moveTo>
                  <a:pt x="0" y="96192"/>
                </a:moveTo>
                <a:cubicBezTo>
                  <a:pt x="0" y="43067"/>
                  <a:pt x="43067" y="0"/>
                  <a:pt x="96192" y="0"/>
                </a:cubicBezTo>
                <a:lnTo>
                  <a:pt x="1741981" y="0"/>
                </a:lnTo>
                <a:cubicBezTo>
                  <a:pt x="1795106" y="0"/>
                  <a:pt x="1838173" y="43067"/>
                  <a:pt x="1838173" y="96192"/>
                </a:cubicBezTo>
                <a:cubicBezTo>
                  <a:pt x="1838173" y="352703"/>
                  <a:pt x="1838172" y="609213"/>
                  <a:pt x="1838172" y="865724"/>
                </a:cubicBezTo>
                <a:cubicBezTo>
                  <a:pt x="1838172" y="918849"/>
                  <a:pt x="1795105" y="961916"/>
                  <a:pt x="1741980" y="961916"/>
                </a:cubicBezTo>
                <a:lnTo>
                  <a:pt x="96192" y="961915"/>
                </a:lnTo>
                <a:cubicBezTo>
                  <a:pt x="43067" y="961915"/>
                  <a:pt x="0" y="918848"/>
                  <a:pt x="0" y="865723"/>
                </a:cubicBezTo>
                <a:lnTo>
                  <a:pt x="0" y="96192"/>
                </a:lnTo>
                <a:close/>
              </a:path>
            </a:pathLst>
          </a:cu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8659" tIns="98659" rIns="98659" bIns="98659" spcCol="1270" anchor="ctr"/>
          <a:lstStyle/>
          <a:p>
            <a:pPr algn="ctr" defTabSz="1644650" fontAlgn="auto">
              <a:lnSpc>
                <a:spcPct val="90000"/>
              </a:lnSpc>
              <a:spcAft>
                <a:spcPct val="35000"/>
              </a:spcAft>
              <a:defRPr/>
            </a:pPr>
            <a:endParaRPr lang="ru-RU" sz="3700"/>
          </a:p>
        </p:txBody>
      </p:sp>
      <p:sp>
        <p:nvSpPr>
          <p:cNvPr id="13" name="Стрелка влево 12"/>
          <p:cNvSpPr/>
          <p:nvPr/>
        </p:nvSpPr>
        <p:spPr>
          <a:xfrm rot="3138542">
            <a:off x="3260025" y="4083239"/>
            <a:ext cx="759959" cy="489546"/>
          </a:xfrm>
          <a:prstGeom prst="leftArrow">
            <a:avLst>
              <a:gd name="adj1" fmla="val 60000"/>
              <a:gd name="adj2" fmla="val 50000"/>
            </a:avLst>
          </a:prstGeom>
          <a:solidFill>
            <a:schemeClr val="bg2"/>
          </a:solidFill>
          <a:ln>
            <a:solidFill>
              <a:schemeClr val="lt1">
                <a:hueOff val="0"/>
                <a:satOff val="0"/>
                <a:lumOff val="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Полилиния 13"/>
          <p:cNvSpPr/>
          <p:nvPr/>
        </p:nvSpPr>
        <p:spPr>
          <a:xfrm>
            <a:off x="2019794" y="2948239"/>
            <a:ext cx="1838172" cy="961915"/>
          </a:xfrm>
          <a:custGeom>
            <a:avLst/>
            <a:gdLst>
              <a:gd name="connsiteX0" fmla="*/ 0 w 1838172"/>
              <a:gd name="connsiteY0" fmla="*/ 96192 h 961915"/>
              <a:gd name="connsiteX1" fmla="*/ 96192 w 1838172"/>
              <a:gd name="connsiteY1" fmla="*/ 0 h 961915"/>
              <a:gd name="connsiteX2" fmla="*/ 1741981 w 1838172"/>
              <a:gd name="connsiteY2" fmla="*/ 0 h 961915"/>
              <a:gd name="connsiteX3" fmla="*/ 1838173 w 1838172"/>
              <a:gd name="connsiteY3" fmla="*/ 96192 h 961915"/>
              <a:gd name="connsiteX4" fmla="*/ 1838172 w 1838172"/>
              <a:gd name="connsiteY4" fmla="*/ 865724 h 961915"/>
              <a:gd name="connsiteX5" fmla="*/ 1741980 w 1838172"/>
              <a:gd name="connsiteY5" fmla="*/ 961916 h 961915"/>
              <a:gd name="connsiteX6" fmla="*/ 96192 w 1838172"/>
              <a:gd name="connsiteY6" fmla="*/ 961915 h 961915"/>
              <a:gd name="connsiteX7" fmla="*/ 0 w 1838172"/>
              <a:gd name="connsiteY7" fmla="*/ 865723 h 961915"/>
              <a:gd name="connsiteX8" fmla="*/ 0 w 1838172"/>
              <a:gd name="connsiteY8" fmla="*/ 96192 h 9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72" h="961915">
                <a:moveTo>
                  <a:pt x="0" y="96192"/>
                </a:moveTo>
                <a:cubicBezTo>
                  <a:pt x="0" y="43067"/>
                  <a:pt x="43067" y="0"/>
                  <a:pt x="96192" y="0"/>
                </a:cubicBezTo>
                <a:lnTo>
                  <a:pt x="1741981" y="0"/>
                </a:lnTo>
                <a:cubicBezTo>
                  <a:pt x="1795106" y="0"/>
                  <a:pt x="1838173" y="43067"/>
                  <a:pt x="1838173" y="96192"/>
                </a:cubicBezTo>
                <a:cubicBezTo>
                  <a:pt x="1838173" y="352703"/>
                  <a:pt x="1838172" y="609213"/>
                  <a:pt x="1838172" y="865724"/>
                </a:cubicBezTo>
                <a:cubicBezTo>
                  <a:pt x="1838172" y="918849"/>
                  <a:pt x="1795105" y="961916"/>
                  <a:pt x="1741980" y="961916"/>
                </a:cubicBezTo>
                <a:lnTo>
                  <a:pt x="96192" y="961915"/>
                </a:lnTo>
                <a:cubicBezTo>
                  <a:pt x="43067" y="961915"/>
                  <a:pt x="0" y="918848"/>
                  <a:pt x="0" y="865723"/>
                </a:cubicBezTo>
                <a:lnTo>
                  <a:pt x="0" y="96192"/>
                </a:lnTo>
                <a:close/>
              </a:path>
            </a:pathLst>
          </a:cu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8659" tIns="98659" rIns="98659" bIns="98659" spcCol="1270" anchor="ctr"/>
          <a:lstStyle/>
          <a:p>
            <a:pPr algn="ctr" defTabSz="1644650" fontAlgn="auto">
              <a:lnSpc>
                <a:spcPct val="90000"/>
              </a:lnSpc>
              <a:spcAft>
                <a:spcPct val="35000"/>
              </a:spcAft>
              <a:defRPr/>
            </a:pPr>
            <a:endParaRPr lang="ru-RU" sz="3700" dirty="0"/>
          </a:p>
        </p:txBody>
      </p:sp>
      <p:sp>
        <p:nvSpPr>
          <p:cNvPr id="15" name="Стрелка влево 14"/>
          <p:cNvSpPr/>
          <p:nvPr/>
        </p:nvSpPr>
        <p:spPr>
          <a:xfrm rot="7595495">
            <a:off x="5148000" y="4083561"/>
            <a:ext cx="759600" cy="489546"/>
          </a:xfrm>
          <a:prstGeom prst="leftArrow">
            <a:avLst>
              <a:gd name="adj1" fmla="val 60000"/>
              <a:gd name="adj2" fmla="val 50000"/>
            </a:avLst>
          </a:prstGeom>
          <a:solidFill>
            <a:schemeClr val="bg2"/>
          </a:solidFill>
          <a:ln>
            <a:solidFill>
              <a:schemeClr val="lt1">
                <a:hueOff val="0"/>
                <a:satOff val="0"/>
                <a:lumOff val="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Полилиния 15"/>
          <p:cNvSpPr/>
          <p:nvPr/>
        </p:nvSpPr>
        <p:spPr>
          <a:xfrm>
            <a:off x="5256194" y="2948269"/>
            <a:ext cx="1838172" cy="961915"/>
          </a:xfrm>
          <a:custGeom>
            <a:avLst/>
            <a:gdLst>
              <a:gd name="connsiteX0" fmla="*/ 0 w 1838172"/>
              <a:gd name="connsiteY0" fmla="*/ 96192 h 961915"/>
              <a:gd name="connsiteX1" fmla="*/ 96192 w 1838172"/>
              <a:gd name="connsiteY1" fmla="*/ 0 h 961915"/>
              <a:gd name="connsiteX2" fmla="*/ 1741981 w 1838172"/>
              <a:gd name="connsiteY2" fmla="*/ 0 h 961915"/>
              <a:gd name="connsiteX3" fmla="*/ 1838173 w 1838172"/>
              <a:gd name="connsiteY3" fmla="*/ 96192 h 961915"/>
              <a:gd name="connsiteX4" fmla="*/ 1838172 w 1838172"/>
              <a:gd name="connsiteY4" fmla="*/ 865724 h 961915"/>
              <a:gd name="connsiteX5" fmla="*/ 1741980 w 1838172"/>
              <a:gd name="connsiteY5" fmla="*/ 961916 h 961915"/>
              <a:gd name="connsiteX6" fmla="*/ 96192 w 1838172"/>
              <a:gd name="connsiteY6" fmla="*/ 961915 h 961915"/>
              <a:gd name="connsiteX7" fmla="*/ 0 w 1838172"/>
              <a:gd name="connsiteY7" fmla="*/ 865723 h 961915"/>
              <a:gd name="connsiteX8" fmla="*/ 0 w 1838172"/>
              <a:gd name="connsiteY8" fmla="*/ 96192 h 9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72" h="961915">
                <a:moveTo>
                  <a:pt x="0" y="96192"/>
                </a:moveTo>
                <a:cubicBezTo>
                  <a:pt x="0" y="43067"/>
                  <a:pt x="43067" y="0"/>
                  <a:pt x="96192" y="0"/>
                </a:cubicBezTo>
                <a:lnTo>
                  <a:pt x="1741981" y="0"/>
                </a:lnTo>
                <a:cubicBezTo>
                  <a:pt x="1795106" y="0"/>
                  <a:pt x="1838173" y="43067"/>
                  <a:pt x="1838173" y="96192"/>
                </a:cubicBezTo>
                <a:cubicBezTo>
                  <a:pt x="1838173" y="352703"/>
                  <a:pt x="1838172" y="609213"/>
                  <a:pt x="1838172" y="865724"/>
                </a:cubicBezTo>
                <a:cubicBezTo>
                  <a:pt x="1838172" y="918849"/>
                  <a:pt x="1795105" y="961916"/>
                  <a:pt x="1741980" y="961916"/>
                </a:cubicBezTo>
                <a:lnTo>
                  <a:pt x="96192" y="961915"/>
                </a:lnTo>
                <a:cubicBezTo>
                  <a:pt x="43067" y="961915"/>
                  <a:pt x="0" y="918848"/>
                  <a:pt x="0" y="865723"/>
                </a:cubicBezTo>
                <a:lnTo>
                  <a:pt x="0" y="96192"/>
                </a:lnTo>
                <a:close/>
              </a:path>
            </a:pathLst>
          </a:cu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3899" tIns="113899" rIns="113899" bIns="113899" spcCol="1270" anchor="ctr"/>
          <a:lstStyle/>
          <a:p>
            <a:pPr algn="ctr" defTabSz="2000250" fontAlgn="auto">
              <a:lnSpc>
                <a:spcPct val="90000"/>
              </a:lnSpc>
              <a:spcAft>
                <a:spcPct val="35000"/>
              </a:spcAft>
              <a:defRPr/>
            </a:pPr>
            <a:endParaRPr lang="ru-RU" sz="4500" dirty="0"/>
          </a:p>
        </p:txBody>
      </p:sp>
      <p:sp>
        <p:nvSpPr>
          <p:cNvPr id="17" name="Стрелка влево 16"/>
          <p:cNvSpPr/>
          <p:nvPr/>
        </p:nvSpPr>
        <p:spPr>
          <a:xfrm rot="9689804">
            <a:off x="5508807" y="4849554"/>
            <a:ext cx="967942" cy="489546"/>
          </a:xfrm>
          <a:prstGeom prst="leftArrow">
            <a:avLst>
              <a:gd name="adj1" fmla="val 60000"/>
              <a:gd name="adj2" fmla="val 50000"/>
            </a:avLst>
          </a:prstGeom>
          <a:solidFill>
            <a:schemeClr val="bg2"/>
          </a:solidFill>
          <a:ln>
            <a:solidFill>
              <a:schemeClr val="lt1">
                <a:hueOff val="0"/>
                <a:satOff val="0"/>
                <a:lumOff val="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8" name="Полилиния 17"/>
          <p:cNvSpPr/>
          <p:nvPr/>
        </p:nvSpPr>
        <p:spPr>
          <a:xfrm>
            <a:off x="6557325" y="4145670"/>
            <a:ext cx="1838172" cy="961915"/>
          </a:xfrm>
          <a:custGeom>
            <a:avLst/>
            <a:gdLst>
              <a:gd name="connsiteX0" fmla="*/ 0 w 1838172"/>
              <a:gd name="connsiteY0" fmla="*/ 96192 h 961915"/>
              <a:gd name="connsiteX1" fmla="*/ 96192 w 1838172"/>
              <a:gd name="connsiteY1" fmla="*/ 0 h 961915"/>
              <a:gd name="connsiteX2" fmla="*/ 1741981 w 1838172"/>
              <a:gd name="connsiteY2" fmla="*/ 0 h 961915"/>
              <a:gd name="connsiteX3" fmla="*/ 1838173 w 1838172"/>
              <a:gd name="connsiteY3" fmla="*/ 96192 h 961915"/>
              <a:gd name="connsiteX4" fmla="*/ 1838172 w 1838172"/>
              <a:gd name="connsiteY4" fmla="*/ 865724 h 961915"/>
              <a:gd name="connsiteX5" fmla="*/ 1741980 w 1838172"/>
              <a:gd name="connsiteY5" fmla="*/ 961916 h 961915"/>
              <a:gd name="connsiteX6" fmla="*/ 96192 w 1838172"/>
              <a:gd name="connsiteY6" fmla="*/ 961915 h 961915"/>
              <a:gd name="connsiteX7" fmla="*/ 0 w 1838172"/>
              <a:gd name="connsiteY7" fmla="*/ 865723 h 961915"/>
              <a:gd name="connsiteX8" fmla="*/ 0 w 1838172"/>
              <a:gd name="connsiteY8" fmla="*/ 96192 h 9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72" h="961915">
                <a:moveTo>
                  <a:pt x="0" y="96192"/>
                </a:moveTo>
                <a:cubicBezTo>
                  <a:pt x="0" y="43067"/>
                  <a:pt x="43067" y="0"/>
                  <a:pt x="96192" y="0"/>
                </a:cubicBezTo>
                <a:lnTo>
                  <a:pt x="1741981" y="0"/>
                </a:lnTo>
                <a:cubicBezTo>
                  <a:pt x="1795106" y="0"/>
                  <a:pt x="1838173" y="43067"/>
                  <a:pt x="1838173" y="96192"/>
                </a:cubicBezTo>
                <a:cubicBezTo>
                  <a:pt x="1838173" y="352703"/>
                  <a:pt x="1838172" y="609213"/>
                  <a:pt x="1838172" y="865724"/>
                </a:cubicBezTo>
                <a:cubicBezTo>
                  <a:pt x="1838172" y="918849"/>
                  <a:pt x="1795105" y="961916"/>
                  <a:pt x="1741980" y="961916"/>
                </a:cubicBezTo>
                <a:lnTo>
                  <a:pt x="96192" y="961915"/>
                </a:lnTo>
                <a:cubicBezTo>
                  <a:pt x="43067" y="961915"/>
                  <a:pt x="0" y="918848"/>
                  <a:pt x="0" y="865723"/>
                </a:cubicBezTo>
                <a:lnTo>
                  <a:pt x="0" y="96192"/>
                </a:lnTo>
                <a:close/>
              </a:path>
            </a:pathLst>
          </a:cu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3899" tIns="113899" rIns="113899" bIns="113899" spcCol="1270" anchor="ctr"/>
          <a:lstStyle/>
          <a:p>
            <a:pPr algn="ctr" defTabSz="2000250" fontAlgn="auto">
              <a:lnSpc>
                <a:spcPct val="90000"/>
              </a:lnSpc>
              <a:spcAft>
                <a:spcPct val="35000"/>
              </a:spcAft>
              <a:defRPr/>
            </a:pPr>
            <a:endParaRPr lang="ru-RU" sz="4500" dirty="0"/>
          </a:p>
        </p:txBody>
      </p:sp>
      <p:sp>
        <p:nvSpPr>
          <p:cNvPr id="19" name="Стрелка влево 18"/>
          <p:cNvSpPr/>
          <p:nvPr/>
        </p:nvSpPr>
        <p:spPr>
          <a:xfrm rot="11487290">
            <a:off x="5550109" y="5597544"/>
            <a:ext cx="1382229" cy="489546"/>
          </a:xfrm>
          <a:prstGeom prst="leftArrow">
            <a:avLst>
              <a:gd name="adj1" fmla="val 60000"/>
              <a:gd name="adj2" fmla="val 50000"/>
            </a:avLst>
          </a:prstGeom>
          <a:solidFill>
            <a:schemeClr val="bg2"/>
          </a:solidFill>
          <a:ln>
            <a:solidFill>
              <a:schemeClr val="lt1">
                <a:hueOff val="0"/>
                <a:satOff val="0"/>
                <a:lumOff val="0"/>
              </a:schemeClr>
            </a:solidFill>
          </a:ln>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0" name="Полилиния 19"/>
          <p:cNvSpPr/>
          <p:nvPr/>
        </p:nvSpPr>
        <p:spPr>
          <a:xfrm>
            <a:off x="7053813" y="5707449"/>
            <a:ext cx="1838172" cy="961915"/>
          </a:xfrm>
          <a:custGeom>
            <a:avLst/>
            <a:gdLst>
              <a:gd name="connsiteX0" fmla="*/ 0 w 1838172"/>
              <a:gd name="connsiteY0" fmla="*/ 96192 h 961915"/>
              <a:gd name="connsiteX1" fmla="*/ 96192 w 1838172"/>
              <a:gd name="connsiteY1" fmla="*/ 0 h 961915"/>
              <a:gd name="connsiteX2" fmla="*/ 1741981 w 1838172"/>
              <a:gd name="connsiteY2" fmla="*/ 0 h 961915"/>
              <a:gd name="connsiteX3" fmla="*/ 1838173 w 1838172"/>
              <a:gd name="connsiteY3" fmla="*/ 96192 h 961915"/>
              <a:gd name="connsiteX4" fmla="*/ 1838172 w 1838172"/>
              <a:gd name="connsiteY4" fmla="*/ 865724 h 961915"/>
              <a:gd name="connsiteX5" fmla="*/ 1741980 w 1838172"/>
              <a:gd name="connsiteY5" fmla="*/ 961916 h 961915"/>
              <a:gd name="connsiteX6" fmla="*/ 96192 w 1838172"/>
              <a:gd name="connsiteY6" fmla="*/ 961915 h 961915"/>
              <a:gd name="connsiteX7" fmla="*/ 0 w 1838172"/>
              <a:gd name="connsiteY7" fmla="*/ 865723 h 961915"/>
              <a:gd name="connsiteX8" fmla="*/ 0 w 1838172"/>
              <a:gd name="connsiteY8" fmla="*/ 96192 h 9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72" h="961915">
                <a:moveTo>
                  <a:pt x="0" y="96192"/>
                </a:moveTo>
                <a:cubicBezTo>
                  <a:pt x="0" y="43067"/>
                  <a:pt x="43067" y="0"/>
                  <a:pt x="96192" y="0"/>
                </a:cubicBezTo>
                <a:lnTo>
                  <a:pt x="1741981" y="0"/>
                </a:lnTo>
                <a:cubicBezTo>
                  <a:pt x="1795106" y="0"/>
                  <a:pt x="1838173" y="43067"/>
                  <a:pt x="1838173" y="96192"/>
                </a:cubicBezTo>
                <a:cubicBezTo>
                  <a:pt x="1838173" y="352703"/>
                  <a:pt x="1838172" y="609213"/>
                  <a:pt x="1838172" y="865724"/>
                </a:cubicBezTo>
                <a:cubicBezTo>
                  <a:pt x="1838172" y="918849"/>
                  <a:pt x="1795105" y="961916"/>
                  <a:pt x="1741980" y="961916"/>
                </a:cubicBezTo>
                <a:lnTo>
                  <a:pt x="96192" y="961915"/>
                </a:lnTo>
                <a:cubicBezTo>
                  <a:pt x="43067" y="961915"/>
                  <a:pt x="0" y="918848"/>
                  <a:pt x="0" y="865723"/>
                </a:cubicBezTo>
                <a:lnTo>
                  <a:pt x="0" y="96192"/>
                </a:lnTo>
                <a:close/>
              </a:path>
            </a:pathLst>
          </a:custGeom>
          <a:gradFill>
            <a:gsLst>
              <a:gs pos="0">
                <a:schemeClr val="accent5">
                  <a:lumMod val="60000"/>
                  <a:lumOff val="40000"/>
                </a:schemeClr>
              </a:gs>
              <a:gs pos="80000">
                <a:schemeClr val="accent5">
                  <a:lumMod val="40000"/>
                  <a:lumOff val="60000"/>
                </a:schemeClr>
              </a:gs>
              <a:gs pos="100000">
                <a:schemeClr val="accent5">
                  <a:lumMod val="20000"/>
                  <a:lumOff val="80000"/>
                </a:schemeClr>
              </a:gs>
            </a:gsLst>
          </a:gradFill>
          <a:ln w="19050">
            <a:solidFill>
              <a:schemeClr val="lt1">
                <a:hueOff val="0"/>
                <a:satOff val="0"/>
                <a:lumOff val="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13899" tIns="113899" rIns="113899" bIns="113899" spcCol="1270" anchor="ctr"/>
          <a:lstStyle/>
          <a:p>
            <a:pPr algn="ctr" defTabSz="2000250" fontAlgn="auto">
              <a:lnSpc>
                <a:spcPct val="90000"/>
              </a:lnSpc>
              <a:spcAft>
                <a:spcPct val="35000"/>
              </a:spcAft>
              <a:defRPr/>
            </a:pPr>
            <a:endParaRPr lang="ru-RU" sz="4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560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Как ты думаешь, какие из законов «Русской правды» могут использоваться и в современном мире? Какие – ни в коем случае?</a:t>
            </a:r>
          </a:p>
        </p:txBody>
      </p:sp>
      <p:pic>
        <p:nvPicPr>
          <p:cNvPr id="3686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ПО ПРАВДЕ РУССКОЙ</a:t>
            </a:r>
            <a:endParaRPr lang="ru-RU" dirty="0"/>
          </a:p>
        </p:txBody>
      </p:sp>
      <p:graphicFrame>
        <p:nvGraphicFramePr>
          <p:cNvPr id="18" name="Таблица 17"/>
          <p:cNvGraphicFramePr>
            <a:graphicFrameLocks noGrp="1"/>
          </p:cNvGraphicFramePr>
          <p:nvPr/>
        </p:nvGraphicFramePr>
        <p:xfrm>
          <a:off x="252413" y="2708275"/>
          <a:ext cx="8640762" cy="3841750"/>
        </p:xfrm>
        <a:graphic>
          <a:graphicData uri="http://schemas.openxmlformats.org/drawingml/2006/table">
            <a:tbl>
              <a:tblPr firstRow="1" bandRow="1">
                <a:tableStyleId>{5940675A-B579-460E-94D1-54222C63F5DA}</a:tableStyleId>
              </a:tblPr>
              <a:tblGrid>
                <a:gridCol w="4320000"/>
                <a:gridCol w="4320000"/>
              </a:tblGrid>
              <a:tr h="370840">
                <a:tc gridSpan="2">
                  <a:txBody>
                    <a:bodyPr/>
                    <a:lstStyle/>
                    <a:p>
                      <a:pPr algn="ctr"/>
                      <a:r>
                        <a:rPr lang="ru-RU" sz="2600" dirty="0" smtClean="0"/>
                        <a:t>«Русская правда»</a:t>
                      </a:r>
                      <a:endParaRPr lang="ru-RU" sz="2600" dirty="0"/>
                    </a:p>
                  </a:txBody>
                  <a:tcPr>
                    <a:solidFill>
                      <a:schemeClr val="accent5">
                        <a:lumMod val="20000"/>
                        <a:lumOff val="80000"/>
                      </a:schemeClr>
                    </a:solidFill>
                  </a:tcPr>
                </a:tc>
                <a:tc hMerge="1">
                  <a:txBody>
                    <a:bodyPr/>
                    <a:lstStyle/>
                    <a:p>
                      <a:pPr algn="ctr"/>
                      <a:endParaRPr lang="ru-RU" sz="2400" dirty="0"/>
                    </a:p>
                  </a:txBody>
                  <a:tcPr>
                    <a:solidFill>
                      <a:schemeClr val="accent5">
                        <a:lumMod val="20000"/>
                        <a:lumOff val="80000"/>
                      </a:schemeClr>
                    </a:solidFill>
                  </a:tcPr>
                </a:tc>
              </a:tr>
              <a:tr h="370840">
                <a:tc>
                  <a:txBody>
                    <a:bodyPr/>
                    <a:lstStyle/>
                    <a:p>
                      <a:pPr algn="ctr"/>
                      <a:r>
                        <a:rPr lang="ru-RU" sz="2600" b="0" i="0" u="none" strike="noStrike" kern="1200" baseline="0" dirty="0" smtClean="0">
                          <a:solidFill>
                            <a:schemeClr val="tx1"/>
                          </a:solidFill>
                          <a:latin typeface="+mn-lt"/>
                          <a:ea typeface="+mn-ea"/>
                          <a:cs typeface="+mn-cs"/>
                        </a:rPr>
                        <a:t>Могут использоваться в современном мире</a:t>
                      </a:r>
                      <a:endParaRPr lang="ru-RU" sz="2600" dirty="0"/>
                    </a:p>
                  </a:txBody>
                  <a:tcPr>
                    <a:solidFill>
                      <a:schemeClr val="accent5">
                        <a:lumMod val="20000"/>
                        <a:lumOff val="80000"/>
                      </a:schemeClr>
                    </a:solidFill>
                  </a:tcPr>
                </a:tc>
                <a:tc>
                  <a:txBody>
                    <a:bodyPr/>
                    <a:lstStyle/>
                    <a:p>
                      <a:pPr algn="ctr"/>
                      <a:r>
                        <a:rPr lang="ru-RU" sz="2600" b="0" i="0" u="none" strike="noStrike" kern="1200" baseline="0" dirty="0" smtClean="0">
                          <a:solidFill>
                            <a:schemeClr val="tx1"/>
                          </a:solidFill>
                          <a:latin typeface="+mn-lt"/>
                          <a:ea typeface="+mn-ea"/>
                          <a:cs typeface="+mn-cs"/>
                        </a:rPr>
                        <a:t>Нельзя использовать в современном мире</a:t>
                      </a:r>
                      <a:endParaRPr lang="ru-RU" sz="2600" dirty="0"/>
                    </a:p>
                  </a:txBody>
                  <a:tcPr>
                    <a:solidFill>
                      <a:schemeClr val="accent5">
                        <a:lumMod val="20000"/>
                        <a:lumOff val="80000"/>
                      </a:schemeClr>
                    </a:solidFill>
                  </a:tcPr>
                </a:tc>
              </a:tr>
              <a:tr h="370840">
                <a:tc>
                  <a:txBody>
                    <a:bodyPr/>
                    <a:lstStyle/>
                    <a:p>
                      <a:r>
                        <a:rPr lang="ru-RU" sz="2600" dirty="0" smtClean="0"/>
                        <a:t>____________________</a:t>
                      </a:r>
                    </a:p>
                    <a:p>
                      <a:r>
                        <a:rPr lang="ru-RU" sz="2600" dirty="0" smtClean="0"/>
                        <a:t>____________________</a:t>
                      </a:r>
                    </a:p>
                    <a:p>
                      <a:r>
                        <a:rPr lang="ru-RU" sz="2600" dirty="0" smtClean="0"/>
                        <a:t>____________________</a:t>
                      </a:r>
                    </a:p>
                    <a:p>
                      <a:r>
                        <a:rPr lang="ru-RU" sz="2600" dirty="0" smtClean="0"/>
                        <a:t>____________________</a:t>
                      </a:r>
                    </a:p>
                    <a:p>
                      <a:r>
                        <a:rPr lang="ru-RU" sz="2600" dirty="0" smtClean="0"/>
                        <a:t>____________________</a:t>
                      </a:r>
                    </a:p>
                    <a:p>
                      <a:r>
                        <a:rPr lang="ru-RU" sz="2600" dirty="0" smtClean="0"/>
                        <a:t>____________________</a:t>
                      </a:r>
                      <a:endParaRPr lang="ru-RU" sz="2600" dirty="0"/>
                    </a:p>
                  </a:txBody>
                  <a:tcPr>
                    <a:solidFill>
                      <a:schemeClr val="accent4">
                        <a:lumMod val="20000"/>
                        <a:lumOff val="80000"/>
                      </a:schemeClr>
                    </a:solidFill>
                  </a:tcPr>
                </a:tc>
                <a:tc>
                  <a:txBody>
                    <a:bodyPr/>
                    <a:lstStyle/>
                    <a:p>
                      <a:r>
                        <a:rPr lang="ru-RU" sz="2600" dirty="0" smtClean="0"/>
                        <a:t>____________________</a:t>
                      </a:r>
                    </a:p>
                    <a:p>
                      <a:r>
                        <a:rPr lang="ru-RU" sz="2600" dirty="0" smtClean="0"/>
                        <a:t>____________________</a:t>
                      </a:r>
                    </a:p>
                    <a:p>
                      <a:r>
                        <a:rPr lang="ru-RU" sz="2600" dirty="0" smtClean="0"/>
                        <a:t>____________________</a:t>
                      </a:r>
                    </a:p>
                    <a:p>
                      <a:r>
                        <a:rPr lang="ru-RU" sz="2600" dirty="0" smtClean="0"/>
                        <a:t>____________________</a:t>
                      </a:r>
                    </a:p>
                    <a:p>
                      <a:r>
                        <a:rPr lang="ru-RU" sz="2600" dirty="0" smtClean="0"/>
                        <a:t>____________________</a:t>
                      </a:r>
                    </a:p>
                    <a:p>
                      <a:r>
                        <a:rPr lang="ru-RU" sz="2600" dirty="0" smtClean="0"/>
                        <a:t>____________________</a:t>
                      </a:r>
                      <a:endParaRPr lang="ru-RU" sz="2600" dirty="0"/>
                    </a:p>
                  </a:txBody>
                  <a:tcPr>
                    <a:solidFill>
                      <a:schemeClr val="accent4">
                        <a:lumMod val="20000"/>
                        <a:lumOff val="80000"/>
                      </a:schemeClr>
                    </a:solidFill>
                  </a:tcPr>
                </a:tc>
              </a:tr>
            </a:tbl>
          </a:graphicData>
        </a:graphic>
      </p:graphicFrame>
      <p:sp>
        <p:nvSpPr>
          <p:cNvPr id="7" name="Управляющая кнопка: сведения 6">
            <a:hlinkClick r:id="rId5" action="ppaction://hlinksldjump" highlightClick="1"/>
          </p:cNvPr>
          <p:cNvSpPr/>
          <p:nvPr/>
        </p:nvSpPr>
        <p:spPr>
          <a:xfrm>
            <a:off x="8712000" y="6444000"/>
            <a:ext cx="360000" cy="360000"/>
          </a:xfrm>
          <a:prstGeom prst="actionButtonInformation">
            <a:avLst/>
          </a:prstGeom>
          <a:solidFill>
            <a:schemeClr val="accent4">
              <a:lumMod val="20000"/>
              <a:lumOff val="80000"/>
            </a:schemeClr>
          </a:solidFill>
          <a:ln w="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ПО ПРАВДЕ РУССКОЙ</a:t>
            </a:r>
            <a:endParaRPr lang="ru-RU" dirty="0"/>
          </a:p>
        </p:txBody>
      </p:sp>
      <p:sp>
        <p:nvSpPr>
          <p:cNvPr id="4" name="Прямоугольник 3"/>
          <p:cNvSpPr/>
          <p:nvPr/>
        </p:nvSpPr>
        <p:spPr>
          <a:xfrm>
            <a:off x="4595813" y="979488"/>
            <a:ext cx="4297362" cy="5694362"/>
          </a:xfrm>
          <a:prstGeom prst="rect">
            <a:avLst/>
          </a:prstGeom>
          <a:solidFill>
            <a:schemeClr val="accent4">
              <a:lumMod val="20000"/>
              <a:lumOff val="80000"/>
            </a:schemeClr>
          </a:solidFill>
          <a:ln w="19050">
            <a:solidFill>
              <a:schemeClr val="accent5">
                <a:lumMod val="40000"/>
                <a:lumOff val="60000"/>
              </a:schemeClr>
            </a:solidFill>
          </a:ln>
        </p:spPr>
        <p:txBody>
          <a:bodyPr lIns="108000" rIns="72000" anchor="ctr">
            <a:spAutoFit/>
          </a:bodyPr>
          <a:lstStyle/>
          <a:p>
            <a:pPr fontAlgn="auto">
              <a:spcBef>
                <a:spcPts val="0"/>
              </a:spcBef>
              <a:spcAft>
                <a:spcPts val="0"/>
              </a:spcAft>
              <a:defRPr/>
            </a:pPr>
            <a:r>
              <a:rPr lang="ru-RU" sz="2800" dirty="0">
                <a:latin typeface="+mn-lt"/>
              </a:rPr>
              <a:t>«Древнейшая </a:t>
            </a:r>
            <a:r>
              <a:rPr lang="ru-RU" sz="2800" dirty="0">
                <a:latin typeface="+mn-lt"/>
              </a:rPr>
              <a:t>Правда» </a:t>
            </a:r>
            <a:r>
              <a:rPr lang="ru-RU" sz="2800" dirty="0">
                <a:latin typeface="+mn-lt"/>
              </a:rPr>
              <a:t>содержала 18 статей. Ими </a:t>
            </a:r>
            <a:r>
              <a:rPr lang="ru-RU" sz="2800" dirty="0">
                <a:latin typeface="+mn-lt"/>
              </a:rPr>
              <a:t>предусматривалось </a:t>
            </a:r>
            <a:r>
              <a:rPr lang="ru-RU" sz="2800" dirty="0">
                <a:latin typeface="+mn-lt"/>
              </a:rPr>
              <a:t>наказание за убийство, побои, езду на чужом коне, порчу имущества и др. Сохранялось право родственников на кровную месть за убийство, которая могла быть заменена денежным штрафом.</a:t>
            </a:r>
          </a:p>
        </p:txBody>
      </p:sp>
      <p:sp>
        <p:nvSpPr>
          <p:cNvPr id="5" name="Прямоугольник 4"/>
          <p:cNvSpPr/>
          <p:nvPr/>
        </p:nvSpPr>
        <p:spPr>
          <a:xfrm>
            <a:off x="252413" y="6029325"/>
            <a:ext cx="4283075" cy="647700"/>
          </a:xfrm>
          <a:prstGeom prst="rect">
            <a:avLst/>
          </a:prstGeom>
          <a:solidFill>
            <a:schemeClr val="accent4">
              <a:lumMod val="20000"/>
              <a:lumOff val="80000"/>
            </a:schemeClr>
          </a:solidFill>
          <a:ln>
            <a:solidFill>
              <a:schemeClr val="bg1">
                <a:lumMod val="50000"/>
              </a:schemeClr>
            </a:solidFill>
          </a:ln>
        </p:spPr>
        <p:txBody>
          <a:bodyPr lIns="72000" rIns="72000" anchor="ctr">
            <a:spAutoFit/>
          </a:bodyPr>
          <a:lstStyle/>
          <a:p>
            <a:pPr algn="ctr" fontAlgn="auto">
              <a:spcBef>
                <a:spcPts val="0"/>
              </a:spcBef>
              <a:spcAft>
                <a:spcPts val="0"/>
              </a:spcAft>
              <a:defRPr/>
            </a:pPr>
            <a:r>
              <a:rPr lang="ru-RU" dirty="0">
                <a:latin typeface="+mn-lt"/>
              </a:rPr>
              <a:t>Академический список Новгородской первой летописи </a:t>
            </a:r>
            <a:r>
              <a:rPr lang="ru-RU" spc="-150" dirty="0">
                <a:latin typeface="+mn-lt"/>
              </a:rPr>
              <a:t>XV в</a:t>
            </a:r>
          </a:p>
        </p:txBody>
      </p:sp>
      <p:pic>
        <p:nvPicPr>
          <p:cNvPr id="7" name="Рисунок 6"/>
          <p:cNvPicPr>
            <a:picLocks noChangeAspect="1"/>
          </p:cNvPicPr>
          <p:nvPr/>
        </p:nvPicPr>
        <p:blipFill>
          <a:blip r:embed="rId3"/>
          <a:stretch>
            <a:fillRect/>
          </a:stretch>
        </p:blipFill>
        <p:spPr>
          <a:xfrm>
            <a:off x="539750" y="981075"/>
            <a:ext cx="3725863" cy="4967288"/>
          </a:xfrm>
          <a:prstGeom prst="rect">
            <a:avLst/>
          </a:prstGeom>
          <a:ln>
            <a:solidFill>
              <a:schemeClr val="bg1">
                <a:lumMod val="50000"/>
              </a:schemeClr>
            </a:solidFill>
          </a:ln>
        </p:spPr>
      </p:pic>
      <p:grpSp>
        <p:nvGrpSpPr>
          <p:cNvPr id="9" name="Группа 8"/>
          <p:cNvGrpSpPr>
            <a:grpSpLocks/>
          </p:cNvGrpSpPr>
          <p:nvPr/>
        </p:nvGrpSpPr>
        <p:grpSpPr bwMode="auto">
          <a:xfrm>
            <a:off x="252413" y="981075"/>
            <a:ext cx="8639175" cy="5821363"/>
            <a:chOff x="251999" y="980728"/>
            <a:chExt cx="8640001" cy="5821035"/>
          </a:xfrm>
        </p:grpSpPr>
        <p:pic>
          <p:nvPicPr>
            <p:cNvPr id="38922" name="Picture 2"/>
            <p:cNvPicPr>
              <a:picLocks noChangeAspect="1" noChangeArrowheads="1"/>
            </p:cNvPicPr>
            <p:nvPr/>
          </p:nvPicPr>
          <p:blipFill>
            <a:blip r:embed="rId4"/>
            <a:srcRect/>
            <a:stretch>
              <a:fillRect/>
            </a:stretch>
          </p:blipFill>
          <p:spPr bwMode="auto">
            <a:xfrm>
              <a:off x="251999" y="980728"/>
              <a:ext cx="8640000" cy="5412478"/>
            </a:xfrm>
            <a:prstGeom prst="rect">
              <a:avLst/>
            </a:prstGeom>
            <a:noFill/>
            <a:ln w="9525">
              <a:solidFill>
                <a:schemeClr val="tx1"/>
              </a:solidFill>
              <a:miter lim="800000"/>
              <a:headEnd/>
              <a:tailEnd/>
            </a:ln>
          </p:spPr>
        </p:pic>
        <p:sp>
          <p:nvSpPr>
            <p:cNvPr id="3" name="Прямоугольник 2"/>
            <p:cNvSpPr/>
            <p:nvPr/>
          </p:nvSpPr>
          <p:spPr>
            <a:xfrm>
              <a:off x="251999" y="6309666"/>
              <a:ext cx="8640001" cy="492097"/>
            </a:xfrm>
            <a:prstGeom prst="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sz="2600" dirty="0">
                  <a:latin typeface="+mn-lt"/>
                </a:rPr>
                <a:t>Суд во времена «Русской правды». Худ. И. </a:t>
              </a:r>
              <a:r>
                <a:rPr lang="ru-RU" sz="2600" dirty="0" err="1">
                  <a:latin typeface="+mn-lt"/>
                </a:rPr>
                <a:t>Билибин</a:t>
              </a:r>
              <a:endParaRPr lang="ru-RU" sz="2600" dirty="0">
                <a:latin typeface="+mn-lt"/>
              </a:endParaRPr>
            </a:p>
          </p:txBody>
        </p:sp>
      </p:grpSp>
      <p:pic>
        <p:nvPicPr>
          <p:cNvPr id="38918"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6" name="Управляющая кнопка: назад 5">
            <a:hlinkClick r:id="rId6" action="ppaction://hlinksldjump" highlightClick="1"/>
          </p:cNvPr>
          <p:cNvSpPr/>
          <p:nvPr/>
        </p:nvSpPr>
        <p:spPr>
          <a:xfrm>
            <a:off x="8712000" y="6444000"/>
            <a:ext cx="360000" cy="360000"/>
          </a:xfrm>
          <a:prstGeom prst="actionButtonBackPrevious">
            <a:avLst/>
          </a:prstGeom>
          <a:solidFill>
            <a:schemeClr val="accent4">
              <a:lumMod val="20000"/>
              <a:lumOff val="80000"/>
            </a:schemeClr>
          </a:solidFill>
          <a:ln w="0">
            <a:solidFill>
              <a:schemeClr val="bg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2000" y="989930"/>
            <a:ext cx="8640000" cy="1790998"/>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Приведи доказательства того, что в государственной и культурной жизни Русь Ярослава Мудрого соперничала с Византийской империей.</a:t>
            </a:r>
          </a:p>
        </p:txBody>
      </p:sp>
      <p:sp>
        <p:nvSpPr>
          <p:cNvPr id="4" name="Заголовок 3"/>
          <p:cNvSpPr>
            <a:spLocks noGrp="1"/>
          </p:cNvSpPr>
          <p:nvPr>
            <p:ph type="title"/>
          </p:nvPr>
        </p:nvSpPr>
        <p:spPr/>
        <p:txBody>
          <a:bodyPr/>
          <a:lstStyle/>
          <a:p>
            <a:pPr fontAlgn="auto">
              <a:spcAft>
                <a:spcPts val="0"/>
              </a:spcAft>
              <a:defRPr/>
            </a:pPr>
            <a:r>
              <a:rPr lang="ru-RU" sz="2800" dirty="0" smtClean="0"/>
              <a:t>ВЛАДИМИР ЗАСЕЯЛ, ЯРОСЛАВ ПОЖИНАЕТ</a:t>
            </a:r>
            <a:endParaRPr lang="ru-RU" sz="2800" dirty="0"/>
          </a:p>
        </p:txBody>
      </p:sp>
      <p:pic>
        <p:nvPicPr>
          <p:cNvPr id="1026" name="Picture 2"/>
          <p:cNvPicPr>
            <a:picLocks noChangeAspect="1" noChangeArrowheads="1"/>
          </p:cNvPicPr>
          <p:nvPr/>
        </p:nvPicPr>
        <p:blipFill>
          <a:blip r:embed="rId5" cstate="email">
            <a:extLst>
              <a:ext uri="{28A0092B-C50C-407E-A947-70E740481C1C}"/>
            </a:extLst>
          </a:blip>
          <a:srcRect/>
          <a:stretch>
            <a:fillRect/>
          </a:stretch>
        </p:blipFill>
        <p:spPr bwMode="auto">
          <a:xfrm>
            <a:off x="738095" y="2925303"/>
            <a:ext cx="2959292" cy="3060000"/>
          </a:xfrm>
          <a:prstGeom prst="roundRect">
            <a:avLst>
              <a:gd name="adj" fmla="val 11651"/>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7" name="Picture 3"/>
          <p:cNvPicPr>
            <a:picLocks noChangeAspect="1" noChangeArrowheads="1"/>
          </p:cNvPicPr>
          <p:nvPr/>
        </p:nvPicPr>
        <p:blipFill>
          <a:blip r:embed="rId6">
            <a:extLst>
              <a:ext uri="{28A0092B-C50C-407E-A947-70E740481C1C}"/>
            </a:extLst>
          </a:blip>
          <a:srcRect/>
          <a:stretch>
            <a:fillRect/>
          </a:stretch>
        </p:blipFill>
        <p:spPr bwMode="auto">
          <a:xfrm>
            <a:off x="5008238" y="2925304"/>
            <a:ext cx="3509493" cy="3060000"/>
          </a:xfrm>
          <a:prstGeom prst="roundRect">
            <a:avLst>
              <a:gd name="adj" fmla="val 11039"/>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Скругленный прямоугольник 1"/>
          <p:cNvSpPr/>
          <p:nvPr/>
        </p:nvSpPr>
        <p:spPr>
          <a:xfrm>
            <a:off x="301625" y="6154738"/>
            <a:ext cx="4054475" cy="442912"/>
          </a:xfrm>
          <a:prstGeom prst="roundRect">
            <a:avLst/>
          </a:prstGeom>
          <a:solidFill>
            <a:schemeClr val="accent4">
              <a:lumMod val="20000"/>
              <a:lumOff val="80000"/>
            </a:schemeClr>
          </a:solidFill>
          <a:ln>
            <a:solidFill>
              <a:schemeClr val="bg1"/>
            </a:solidFill>
          </a:ln>
        </p:spPr>
        <p:txBody>
          <a:bodyPr wrap="none">
            <a:spAutoFit/>
          </a:bodyPr>
          <a:lstStyle/>
          <a:p>
            <a:pPr fontAlgn="auto">
              <a:spcBef>
                <a:spcPts val="0"/>
              </a:spcBef>
              <a:spcAft>
                <a:spcPts val="0"/>
              </a:spcAft>
              <a:defRPr/>
            </a:pPr>
            <a:r>
              <a:rPr lang="ru-RU" sz="2000" dirty="0">
                <a:latin typeface="+mn-lt"/>
              </a:rPr>
              <a:t>Софийский собор в Новгороде</a:t>
            </a:r>
          </a:p>
        </p:txBody>
      </p:sp>
      <p:sp>
        <p:nvSpPr>
          <p:cNvPr id="3" name="Скругленный прямоугольник 2"/>
          <p:cNvSpPr/>
          <p:nvPr/>
        </p:nvSpPr>
        <p:spPr>
          <a:xfrm>
            <a:off x="5003800" y="6021388"/>
            <a:ext cx="3494088" cy="782637"/>
          </a:xfrm>
          <a:prstGeom prst="roundRect">
            <a:avLst/>
          </a:prstGeom>
          <a:solidFill>
            <a:schemeClr val="accent4">
              <a:lumMod val="20000"/>
              <a:lumOff val="80000"/>
            </a:schemeClr>
          </a:solidFill>
          <a:ln>
            <a:solidFill>
              <a:schemeClr val="bg1"/>
            </a:solidFill>
          </a:ln>
        </p:spPr>
        <p:txBody>
          <a:bodyPr>
            <a:spAutoFit/>
          </a:bodyPr>
          <a:lstStyle/>
          <a:p>
            <a:pPr algn="ctr" fontAlgn="auto">
              <a:spcBef>
                <a:spcPts val="0"/>
              </a:spcBef>
              <a:spcAft>
                <a:spcPts val="0"/>
              </a:spcAft>
              <a:defRPr/>
            </a:pPr>
            <a:r>
              <a:rPr lang="ru-RU" sz="2000" dirty="0">
                <a:latin typeface="+mn-lt"/>
              </a:rPr>
              <a:t>«Поставление Илариона на </a:t>
            </a:r>
            <a:r>
              <a:rPr lang="ru-RU" sz="2000" dirty="0">
                <a:latin typeface="+mn-lt"/>
              </a:rPr>
              <a:t>митрополию</a:t>
            </a:r>
            <a:r>
              <a:rPr lang="ru-RU" sz="2000" dirty="0">
                <a:latin typeface="+mn-lt"/>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Правление Ярослава Мудрого считается расцветом</a:t>
            </a:r>
          </a:p>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Древнерусского государства и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культуры</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301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252413" y="2276475"/>
            <a:ext cx="8639175" cy="4572000"/>
          </a:xfrm>
          <a:prstGeom prst="rect">
            <a:avLst/>
          </a:prstGeom>
          <a:noFill/>
          <a:ln w="9525">
            <a:noFill/>
            <a:miter lim="800000"/>
            <a:headEnd/>
            <a:tailEnd/>
          </a:ln>
        </p:spPr>
      </p:pic>
      <p:sp>
        <p:nvSpPr>
          <p:cNvPr id="52" name="Скругленный прямоугольник 51"/>
          <p:cNvSpPr/>
          <p:nvPr/>
        </p:nvSpPr>
        <p:spPr>
          <a:xfrm>
            <a:off x="252000" y="980728"/>
            <a:ext cx="8640000" cy="1269980"/>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latin typeface="Comic Sans MS" pitchFamily="66" charset="0"/>
              </a:rPr>
              <a:t> Определи, о каком событии идёт речь. Найди в тексте параграфа и выпиши соответствующее этой дате событие.</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5062" name="Picture 10"/>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4099"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2987286">
            <a:off x="6450806" y="5290344"/>
            <a:ext cx="1763713" cy="2282825"/>
          </a:xfrm>
          <a:prstGeom prst="rect">
            <a:avLst/>
          </a:prstGeom>
          <a:noFill/>
          <a:ln w="9525">
            <a:noFill/>
            <a:miter lim="800000"/>
            <a:headEnd/>
            <a:tailEnd/>
          </a:ln>
        </p:spPr>
      </p:pic>
      <p:sp>
        <p:nvSpPr>
          <p:cNvPr id="4" name="Прямоугольник 3"/>
          <p:cNvSpPr/>
          <p:nvPr/>
        </p:nvSpPr>
        <p:spPr>
          <a:xfrm>
            <a:off x="252413" y="2708275"/>
            <a:ext cx="8639175" cy="3025775"/>
          </a:xfrm>
          <a:prstGeom prst="rect">
            <a:avLst/>
          </a:prstGeom>
          <a:solidFill>
            <a:schemeClr val="accent4">
              <a:lumMod val="20000"/>
              <a:lumOff val="80000"/>
            </a:schemeClr>
          </a:solidFill>
          <a:ln>
            <a:solidFill>
              <a:schemeClr val="bg1">
                <a:lumMod val="50000"/>
              </a:schemeClr>
            </a:solidFill>
          </a:ln>
        </p:spPr>
        <p:txBody>
          <a:bodyPr>
            <a:spAutoFit/>
          </a:bodyPr>
          <a:lstStyle/>
          <a:p>
            <a:pPr indent="347663"/>
            <a:r>
              <a:rPr lang="ru-RU" sz="3200">
                <a:latin typeface="Comic Sans MS" pitchFamily="66" charset="0"/>
              </a:rPr>
              <a:t>На  Руси отсчёт лет вели от легендарного Сотворения мира, которое «произошло» за 5508 лет до «Рождества Христова» – то есть принятой в современном летосчислении точки отсчёта.</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4098"/>
                                        </p:tgtEl>
                                      </p:cBhvr>
                                    </p:animEffect>
                                    <p:set>
                                      <p:cBhvr>
                                        <p:cTn id="10" dur="1" fill="hold">
                                          <p:stCondLst>
                                            <p:cond delay="499"/>
                                          </p:stCondLst>
                                        </p:cTn>
                                        <p:tgtEl>
                                          <p:spTgt spid="40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nextCondLst>
                <p:cond evt="onClick" delay="0">
                  <p:tgtEl>
                    <p:spTgt spid="4099"/>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55526"/>
            <a:ext cx="8640000" cy="1465362"/>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Повышенный уровень.</a:t>
            </a:r>
            <a:r>
              <a:rPr lang="ru-RU" sz="2800">
                <a:latin typeface="Comic Sans MS" pitchFamily="66" charset="0"/>
              </a:rPr>
              <a:t> Сравни правление Ярослава Мудрого на Руси и Карла Великого</a:t>
            </a:r>
            <a:r>
              <a:rPr lang="ru-RU" sz="2800"/>
              <a:t> </a:t>
            </a:r>
            <a:r>
              <a:rPr lang="ru-RU" sz="2800">
                <a:latin typeface="Comic Sans MS" pitchFamily="66" charset="0"/>
              </a:rPr>
              <a:t>в Западной Европе.</a:t>
            </a:r>
            <a:endParaRPr lang="ru-RU" sz="2600">
              <a:latin typeface="Comic Sans MS" pitchFamily="66" charset="0"/>
            </a:endParaRP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7109"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47127" name="Group 23"/>
          <p:cNvGraphicFramePr>
            <a:graphicFrameLocks noGrp="1"/>
          </p:cNvGraphicFramePr>
          <p:nvPr/>
        </p:nvGraphicFramePr>
        <p:xfrm>
          <a:off x="252413" y="2692400"/>
          <a:ext cx="8639175" cy="3832225"/>
        </p:xfrm>
        <a:graphic>
          <a:graphicData uri="http://schemas.openxmlformats.org/drawingml/2006/table">
            <a:tbl>
              <a:tblPr/>
              <a:tblGrid>
                <a:gridCol w="2879725"/>
                <a:gridCol w="2879725"/>
                <a:gridCol w="28797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Comic Sans MS" pitchFamily="66" charset="0"/>
                        </a:rPr>
                        <a:t>Отличия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Comic Sans MS" pitchFamily="66" charset="0"/>
                        </a:rPr>
                        <a:t>Карла Великого</a:t>
                      </a:r>
                      <a:endParaRPr kumimoji="0" lang="ru-RU" sz="24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Comic Sans MS" pitchFamily="66" charset="0"/>
                        </a:rPr>
                        <a:t>Сходства</a:t>
                      </a:r>
                      <a:endParaRPr kumimoji="0" lang="ru-RU" sz="24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Comic Sans MS" pitchFamily="66" charset="0"/>
                        </a:rPr>
                        <a:t>Отличия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Comic Sans MS" pitchFamily="66" charset="0"/>
                        </a:rPr>
                        <a:t>Ярослава Мудрого</a:t>
                      </a:r>
                      <a:endParaRPr kumimoji="0" lang="ru-RU" sz="24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pic>
        <p:nvPicPr>
          <p:cNvPr id="3" name="Рисунок 2"/>
          <p:cNvPicPr>
            <a:picLocks noChangeAspect="1"/>
          </p:cNvPicPr>
          <p:nvPr/>
        </p:nvPicPr>
        <p:blipFill>
          <a:blip r:embed="rId5"/>
          <a:stretch>
            <a:fillRect/>
          </a:stretch>
        </p:blipFill>
        <p:spPr>
          <a:xfrm>
            <a:off x="6443663" y="3924300"/>
            <a:ext cx="1944687" cy="2592388"/>
          </a:xfrm>
          <a:prstGeom prst="rect">
            <a:avLst/>
          </a:prstGeom>
          <a:ln>
            <a:solidFill>
              <a:schemeClr val="bg1">
                <a:lumMod val="50000"/>
              </a:schemeClr>
            </a:solidFill>
          </a:ln>
        </p:spPr>
      </p:pic>
      <p:pic>
        <p:nvPicPr>
          <p:cNvPr id="47125" name="Picture 4"/>
          <p:cNvPicPr>
            <a:picLocks noChangeAspect="1" noChangeArrowheads="1"/>
          </p:cNvPicPr>
          <p:nvPr/>
        </p:nvPicPr>
        <p:blipFill>
          <a:blip r:embed="rId6"/>
          <a:srcRect/>
          <a:stretch>
            <a:fillRect/>
          </a:stretch>
        </p:blipFill>
        <p:spPr bwMode="auto">
          <a:xfrm>
            <a:off x="827088" y="3924300"/>
            <a:ext cx="1946275" cy="25923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981075"/>
            <a:ext cx="3598862" cy="3851275"/>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6350" algn="ctr">
              <a:spcBef>
                <a:spcPct val="0"/>
              </a:spcBef>
              <a:buFont typeface="Comic Sans MS" pitchFamily="66" charset="0"/>
              <a:buNone/>
            </a:pPr>
            <a:r>
              <a:rPr lang="ru-RU" sz="4000" i="1" smtClean="0"/>
              <a:t>Расцвет Руси при Ярославе Мудром</a:t>
            </a:r>
            <a:endParaRPr lang="ru-RU" sz="4000" smtClean="0"/>
          </a:p>
        </p:txBody>
      </p:sp>
      <p:sp>
        <p:nvSpPr>
          <p:cNvPr id="7" name="Объект 6"/>
          <p:cNvSpPr>
            <a:spLocks noGrp="1"/>
          </p:cNvSpPr>
          <p:nvPr>
            <p:ph sz="half" idx="2"/>
          </p:nvPr>
        </p:nvSpPr>
        <p:spPr>
          <a:xfrm>
            <a:off x="5292725" y="981075"/>
            <a:ext cx="3598863" cy="3851275"/>
          </a:xfrm>
          <a:blipFill dpi="0" rotWithShape="1">
            <a:blip r:embed="rId3"/>
            <a:srcRect/>
            <a:tile tx="0" ty="0" sx="100000" sy="100000" flip="none" algn="tl"/>
          </a:blipFill>
          <a:ln>
            <a:round/>
          </a:ln>
        </p:spPr>
        <p:txBody>
          <a:bodyPr anchor="ctr"/>
          <a:lstStyle/>
          <a:p>
            <a:pPr marL="82550" indent="282575" algn="ctr">
              <a:spcBef>
                <a:spcPct val="0"/>
              </a:spcBef>
              <a:buFont typeface="Comic Sans MS" pitchFamily="66" charset="0"/>
              <a:buNone/>
            </a:pPr>
            <a:r>
              <a:rPr lang="ru-RU" sz="1600" i="1" smtClean="0"/>
              <a:t>Справочные сведения</a:t>
            </a:r>
          </a:p>
          <a:p>
            <a:pPr marL="82550" indent="282575" algn="ctr">
              <a:spcBef>
                <a:spcPct val="0"/>
              </a:spcBef>
              <a:buFont typeface="Comic Sans MS" pitchFamily="66" charset="0"/>
              <a:buNone/>
            </a:pPr>
            <a:endParaRPr lang="ru-RU" sz="1600" i="1" smtClean="0"/>
          </a:p>
          <a:p>
            <a:pPr marL="82550" indent="282575">
              <a:spcBef>
                <a:spcPct val="0"/>
              </a:spcBef>
              <a:buFont typeface="Comic Sans MS" pitchFamily="66" charset="0"/>
              <a:buNone/>
            </a:pPr>
            <a:r>
              <a:rPr lang="ru-RU" sz="1600" smtClean="0"/>
              <a:t>По законам Ярослава Мудрого государство не карало преступника, совершившего убийство. Отомстить убийце имели право ближайшие родственники убитого (сын, родные или двоюродные братья, племянники).</a:t>
            </a:r>
          </a:p>
          <a:p>
            <a:pPr marL="82550" indent="282575">
              <a:spcBef>
                <a:spcPct val="0"/>
              </a:spcBef>
              <a:buFont typeface="Comic Sans MS" pitchFamily="66" charset="0"/>
              <a:buNone/>
            </a:pPr>
            <a:r>
              <a:rPr lang="ru-RU" sz="1600" smtClean="0"/>
              <a:t>Если таких не было, то преступник должен был выплатить государству (князю) виру – штраф за убийство.</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4000" y="981075"/>
            <a:ext cx="8640763" cy="3851275"/>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800" i="1">
                <a:latin typeface="Comic Sans MS" pitchFamily="66" charset="0"/>
              </a:rPr>
              <a:t>Справочные сведения</a:t>
            </a:r>
          </a:p>
          <a:p>
            <a:pPr marL="82550" indent="282575">
              <a:buFont typeface="Comic Sans MS" pitchFamily="66" charset="0"/>
              <a:buNone/>
            </a:pPr>
            <a:r>
              <a:rPr lang="ru-RU" sz="2600">
                <a:latin typeface="Comic Sans MS" pitchFamily="66" charset="0"/>
              </a:rPr>
              <a:t>По законам Ярослава Мудрого государство не карало преступника, совершившего убийство. Отомстить убийце имели право ближайшие родственники убитого (сын, родные или двоюродные братья, племянники).</a:t>
            </a:r>
          </a:p>
          <a:p>
            <a:pPr marL="82550" indent="282575">
              <a:buFont typeface="Comic Sans MS" pitchFamily="66" charset="0"/>
              <a:buNone/>
            </a:pPr>
            <a:r>
              <a:rPr lang="ru-RU" sz="2600">
                <a:latin typeface="Comic Sans MS" pitchFamily="66" charset="0"/>
              </a:rPr>
              <a:t>Если таких не было, то преступник должен был выплатить государству (князю) виру – штраф за убийство.</a:t>
            </a:r>
          </a:p>
        </p:txBody>
      </p:sp>
      <p:sp>
        <p:nvSpPr>
          <p:cNvPr id="12" name="Объект 1"/>
          <p:cNvSpPr>
            <a:spLocks/>
          </p:cNvSpPr>
          <p:nvPr/>
        </p:nvSpPr>
        <p:spPr bwMode="auto">
          <a:xfrm>
            <a:off x="250825" y="981075"/>
            <a:ext cx="8639175" cy="3851275"/>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4800" i="1">
                <a:latin typeface="Comic Sans MS" pitchFamily="66" charset="0"/>
              </a:rPr>
              <a:t>Расцвет Руси при Ярославе Мудром</a:t>
            </a:r>
            <a:endParaRPr lang="ru-RU" sz="4800">
              <a:latin typeface="Comic Sans MS" pitchFamily="66" charset="0"/>
            </a:endParaRPr>
          </a:p>
        </p:txBody>
      </p:sp>
      <p:sp>
        <p:nvSpPr>
          <p:cNvPr id="6" name="Скругленный прямоугольник 5"/>
          <p:cNvSpPr/>
          <p:nvPr/>
        </p:nvSpPr>
        <p:spPr>
          <a:xfrm>
            <a:off x="252000" y="5013176"/>
            <a:ext cx="8640000" cy="1736646"/>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400" dirty="0">
                <a:latin typeface="+mn-lt"/>
              </a:rPr>
              <a:t>	На твой взгляд, можно ли такой способ наказания убийцы </a:t>
            </a:r>
            <a:r>
              <a:rPr lang="ru-RU" sz="2400" dirty="0">
                <a:latin typeface="+mn-lt"/>
              </a:rPr>
              <a:t>считать справедливым </a:t>
            </a:r>
            <a:r>
              <a:rPr lang="ru-RU" sz="2400" dirty="0">
                <a:latin typeface="+mn-lt"/>
              </a:rPr>
              <a:t>и мудрым? Сравни свой вывод с названием </a:t>
            </a:r>
            <a:r>
              <a:rPr lang="ru-RU" sz="2400" dirty="0">
                <a:latin typeface="+mn-lt"/>
              </a:rPr>
              <a:t>параграфа </a:t>
            </a:r>
            <a:r>
              <a:rPr lang="ru-RU" sz="2400" dirty="0">
                <a:latin typeface="+mn-lt"/>
              </a:rPr>
              <a:t>– какое возникает противоречие?</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229232"/>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2"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407"/>
                                        </p:tgtEl>
                                        <p:attrNameLst>
                                          <p:attrName>style.visibility</p:attrName>
                                        </p:attrNameLst>
                                      </p:cBhvr>
                                      <p:to>
                                        <p:strVal val="visible"/>
                                      </p:to>
                                    </p:set>
                                    <p:animEffect transition="in" filter="fade">
                                      <p:cBhvr>
                                        <p:cTn id="19" dur="500"/>
                                        <p:tgtEl>
                                          <p:spTgt spid="16407"/>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640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6407"/>
                                        </p:tgtEl>
                                      </p:cBhvr>
                                    </p:animEffect>
                                    <p:set>
                                      <p:cBhvr>
                                        <p:cTn id="25"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ЧТО КНЯЗЯ ЯРОСЛАВА НАЗВАЛИ МУДРЫМ?</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252413" y="5659438"/>
            <a:ext cx="8639175" cy="954087"/>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кругленный прямоугольник 21"/>
          <p:cNvSpPr/>
          <p:nvPr/>
        </p:nvSpPr>
        <p:spPr>
          <a:xfrm>
            <a:off x="252000" y="980728"/>
            <a:ext cx="8640000" cy="1430179"/>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Соотнеси имена русских князей с их поступками. Ниже укажи, какие поступки и почему можно считать мудрыми.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0486"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2050" name="Picture 2"/>
          <p:cNvPicPr>
            <a:picLocks noChangeAspect="1" noChangeArrowheads="1"/>
          </p:cNvPicPr>
          <p:nvPr/>
        </p:nvPicPr>
        <p:blipFill>
          <a:blip r:embed="rId5" cstate="email">
            <a:extLst>
              <a:ext uri="{28A0092B-C50C-407E-A947-70E740481C1C}"/>
            </a:extLst>
          </a:blip>
          <a:srcRect/>
          <a:stretch>
            <a:fillRect/>
          </a:stretch>
        </p:blipFill>
        <p:spPr bwMode="auto">
          <a:xfrm>
            <a:off x="252000" y="2556000"/>
            <a:ext cx="1026168" cy="180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1" name="Picture 3"/>
          <p:cNvPicPr>
            <a:picLocks noChangeAspect="1" noChangeArrowheads="1"/>
          </p:cNvPicPr>
          <p:nvPr/>
        </p:nvPicPr>
        <p:blipFill>
          <a:blip r:embed="rId6" cstate="email">
            <a:extLst>
              <a:ext uri="{28A0092B-C50C-407E-A947-70E740481C1C}"/>
            </a:extLst>
          </a:blip>
          <a:srcRect/>
          <a:stretch>
            <a:fillRect/>
          </a:stretch>
        </p:blipFill>
        <p:spPr bwMode="auto">
          <a:xfrm>
            <a:off x="1907704" y="2556000"/>
            <a:ext cx="1026168" cy="180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2" name="Picture 4"/>
          <p:cNvPicPr>
            <a:picLocks noChangeAspect="1" noChangeArrowheads="1"/>
          </p:cNvPicPr>
          <p:nvPr/>
        </p:nvPicPr>
        <p:blipFill>
          <a:blip r:embed="rId7" cstate="email">
            <a:extLst>
              <a:ext uri="{28A0092B-C50C-407E-A947-70E740481C1C}"/>
            </a:extLst>
          </a:blip>
          <a:srcRect/>
          <a:stretch>
            <a:fillRect/>
          </a:stretch>
        </p:blipFill>
        <p:spPr bwMode="auto">
          <a:xfrm>
            <a:off x="3609429" y="2556000"/>
            <a:ext cx="1034579" cy="180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3" name="Picture 5"/>
          <p:cNvPicPr>
            <a:picLocks noChangeAspect="1" noChangeArrowheads="1"/>
          </p:cNvPicPr>
          <p:nvPr/>
        </p:nvPicPr>
        <p:blipFill>
          <a:blip r:embed="rId8" cstate="email">
            <a:extLst>
              <a:ext uri="{28A0092B-C50C-407E-A947-70E740481C1C}"/>
            </a:extLst>
          </a:blip>
          <a:srcRect/>
          <a:stretch>
            <a:fillRect/>
          </a:stretch>
        </p:blipFill>
        <p:spPr bwMode="auto">
          <a:xfrm>
            <a:off x="5292080" y="2556000"/>
            <a:ext cx="1841860" cy="180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4" name="Picture 6"/>
          <p:cNvPicPr>
            <a:picLocks noChangeAspect="1" noChangeArrowheads="1"/>
          </p:cNvPicPr>
          <p:nvPr/>
        </p:nvPicPr>
        <p:blipFill>
          <a:blip r:embed="rId9" cstate="email">
            <a:extLst>
              <a:ext uri="{28A0092B-C50C-407E-A947-70E740481C1C}"/>
            </a:extLst>
          </a:blip>
          <a:srcRect/>
          <a:stretch>
            <a:fillRect/>
          </a:stretch>
        </p:blipFill>
        <p:spPr bwMode="auto">
          <a:xfrm>
            <a:off x="7668344" y="2556000"/>
            <a:ext cx="1202804" cy="180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Прямоугольник 1"/>
          <p:cNvSpPr/>
          <p:nvPr/>
        </p:nvSpPr>
        <p:spPr>
          <a:xfrm>
            <a:off x="251520" y="4500000"/>
            <a:ext cx="97013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Олег</a:t>
            </a:r>
          </a:p>
        </p:txBody>
      </p:sp>
      <p:sp>
        <p:nvSpPr>
          <p:cNvPr id="3" name="Прямоугольник 2"/>
          <p:cNvSpPr/>
          <p:nvPr/>
        </p:nvSpPr>
        <p:spPr>
          <a:xfrm>
            <a:off x="1907704" y="4500000"/>
            <a:ext cx="109036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Игорь</a:t>
            </a:r>
          </a:p>
        </p:txBody>
      </p:sp>
      <p:sp>
        <p:nvSpPr>
          <p:cNvPr id="4" name="Прямоугольник 3"/>
          <p:cNvSpPr/>
          <p:nvPr/>
        </p:nvSpPr>
        <p:spPr>
          <a:xfrm>
            <a:off x="3563888" y="4500000"/>
            <a:ext cx="1127232"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Ольга</a:t>
            </a:r>
          </a:p>
        </p:txBody>
      </p:sp>
      <p:sp>
        <p:nvSpPr>
          <p:cNvPr id="5" name="Прямоугольник 4"/>
          <p:cNvSpPr/>
          <p:nvPr/>
        </p:nvSpPr>
        <p:spPr>
          <a:xfrm>
            <a:off x="5364088" y="4500000"/>
            <a:ext cx="1755609"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Святослав</a:t>
            </a:r>
          </a:p>
        </p:txBody>
      </p:sp>
      <p:sp>
        <p:nvSpPr>
          <p:cNvPr id="6" name="Прямоугольник 5"/>
          <p:cNvSpPr/>
          <p:nvPr/>
        </p:nvSpPr>
        <p:spPr>
          <a:xfrm>
            <a:off x="7380312" y="4500000"/>
            <a:ext cx="1765227"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Владимир</a:t>
            </a:r>
          </a:p>
        </p:txBody>
      </p:sp>
      <p:sp>
        <p:nvSpPr>
          <p:cNvPr id="8" name="Прямоугольник 7"/>
          <p:cNvSpPr/>
          <p:nvPr/>
        </p:nvSpPr>
        <p:spPr>
          <a:xfrm>
            <a:off x="252413" y="5672138"/>
            <a:ext cx="8639175" cy="523875"/>
          </a:xfrm>
          <a:prstGeom prst="rect">
            <a:avLst/>
          </a:prstGeom>
          <a:solidFill>
            <a:schemeClr val="accent4">
              <a:lumMod val="20000"/>
              <a:lumOff val="80000"/>
            </a:schemeClr>
          </a:solidFill>
          <a:ln>
            <a:solidFill>
              <a:schemeClr val="bg1">
                <a:lumMod val="50000"/>
              </a:schemeClr>
            </a:solidFill>
          </a:ln>
        </p:spPr>
        <p:txBody>
          <a:bodyPr anchor="ctr">
            <a:spAutoFit/>
          </a:bodyPr>
          <a:lstStyle/>
          <a:p>
            <a:pPr indent="357188" fontAlgn="auto">
              <a:spcBef>
                <a:spcPts val="0"/>
              </a:spcBef>
              <a:spcAft>
                <a:spcPts val="0"/>
              </a:spcAft>
              <a:defRPr/>
            </a:pPr>
            <a:r>
              <a:rPr lang="ru-RU" sz="2800" dirty="0">
                <a:latin typeface="+mn-lt"/>
              </a:rPr>
              <a:t>Установление размера дани и </a:t>
            </a:r>
            <a:r>
              <a:rPr lang="ru-RU" sz="2800" dirty="0">
                <a:latin typeface="+mn-lt"/>
              </a:rPr>
              <a:t>мест ее </a:t>
            </a:r>
            <a:r>
              <a:rPr lang="ru-RU" sz="2800" dirty="0">
                <a:latin typeface="+mn-lt"/>
              </a:rPr>
              <a:t>сбора</a:t>
            </a:r>
            <a:endParaRPr lang="ru-RU" sz="2800" dirty="0">
              <a:latin typeface="+mn-lt"/>
            </a:endParaRPr>
          </a:p>
        </p:txBody>
      </p:sp>
      <p:sp>
        <p:nvSpPr>
          <p:cNvPr id="9" name="Прямоугольник 8"/>
          <p:cNvSpPr/>
          <p:nvPr/>
        </p:nvSpPr>
        <p:spPr>
          <a:xfrm>
            <a:off x="252413" y="5672138"/>
            <a:ext cx="8639175" cy="523875"/>
          </a:xfrm>
          <a:prstGeom prst="rect">
            <a:avLst/>
          </a:prstGeom>
          <a:solidFill>
            <a:schemeClr val="accent4">
              <a:lumMod val="20000"/>
              <a:lumOff val="80000"/>
            </a:schemeClr>
          </a:solidFill>
          <a:ln>
            <a:solidFill>
              <a:schemeClr val="bg1">
                <a:lumMod val="50000"/>
              </a:schemeClr>
            </a:solidFill>
          </a:ln>
        </p:spPr>
        <p:txBody>
          <a:bodyPr anchor="ctr">
            <a:spAutoFit/>
          </a:bodyPr>
          <a:lstStyle/>
          <a:p>
            <a:pPr indent="357188" fontAlgn="auto">
              <a:spcBef>
                <a:spcPts val="0"/>
              </a:spcBef>
              <a:spcAft>
                <a:spcPts val="0"/>
              </a:spcAft>
              <a:defRPr/>
            </a:pPr>
            <a:r>
              <a:rPr lang="ru-RU" sz="2800" dirty="0">
                <a:latin typeface="+mn-lt"/>
              </a:rPr>
              <a:t>Крещение Руси</a:t>
            </a:r>
            <a:endParaRPr lang="ru-RU" sz="2800" dirty="0">
              <a:latin typeface="+mn-lt"/>
            </a:endParaRPr>
          </a:p>
        </p:txBody>
      </p:sp>
      <p:sp>
        <p:nvSpPr>
          <p:cNvPr id="10" name="Прямоугольник 9"/>
          <p:cNvSpPr/>
          <p:nvPr/>
        </p:nvSpPr>
        <p:spPr>
          <a:xfrm>
            <a:off x="252413" y="5657850"/>
            <a:ext cx="8639175" cy="954088"/>
          </a:xfrm>
          <a:prstGeom prst="rect">
            <a:avLst/>
          </a:prstGeom>
          <a:solidFill>
            <a:schemeClr val="accent4">
              <a:lumMod val="20000"/>
              <a:lumOff val="80000"/>
            </a:schemeClr>
          </a:solidFill>
          <a:ln>
            <a:solidFill>
              <a:schemeClr val="bg1">
                <a:lumMod val="50000"/>
              </a:schemeClr>
            </a:solidFill>
          </a:ln>
        </p:spPr>
        <p:txBody>
          <a:bodyPr anchor="ctr">
            <a:spAutoFit/>
          </a:bodyPr>
          <a:lstStyle/>
          <a:p>
            <a:pPr marL="177800" indent="179388" fontAlgn="auto">
              <a:spcBef>
                <a:spcPts val="0"/>
              </a:spcBef>
              <a:spcAft>
                <a:spcPts val="0"/>
              </a:spcAft>
              <a:defRPr/>
            </a:pPr>
            <a:r>
              <a:rPr lang="ru-RU" sz="2800" dirty="0">
                <a:latin typeface="+mn-lt"/>
              </a:rPr>
              <a:t>Объединение Киева </a:t>
            </a:r>
            <a:r>
              <a:rPr lang="ru-RU" sz="2800" dirty="0">
                <a:latin typeface="+mn-lt"/>
              </a:rPr>
              <a:t>и </a:t>
            </a:r>
            <a:r>
              <a:rPr lang="ru-RU" sz="2800" dirty="0">
                <a:latin typeface="+mn-lt"/>
              </a:rPr>
              <a:t>Новгорода </a:t>
            </a:r>
            <a:r>
              <a:rPr lang="ru-RU" sz="2800" dirty="0">
                <a:latin typeface="+mn-lt"/>
              </a:rPr>
              <a:t>в </a:t>
            </a:r>
            <a:r>
              <a:rPr lang="ru-RU" sz="2800" dirty="0">
                <a:latin typeface="+mn-lt"/>
              </a:rPr>
              <a:t>Русское государство</a:t>
            </a:r>
            <a:endParaRPr lang="ru-RU" sz="2800" dirty="0">
              <a:latin typeface="+mn-lt"/>
            </a:endParaRPr>
          </a:p>
        </p:txBody>
      </p:sp>
      <p:sp>
        <p:nvSpPr>
          <p:cNvPr id="11" name="Прямоугольник 10"/>
          <p:cNvSpPr/>
          <p:nvPr/>
        </p:nvSpPr>
        <p:spPr>
          <a:xfrm>
            <a:off x="252413" y="5657850"/>
            <a:ext cx="8639175" cy="954088"/>
          </a:xfrm>
          <a:prstGeom prst="rect">
            <a:avLst/>
          </a:prstGeom>
          <a:solidFill>
            <a:schemeClr val="accent4">
              <a:lumMod val="20000"/>
              <a:lumOff val="80000"/>
            </a:schemeClr>
          </a:solidFill>
          <a:ln>
            <a:solidFill>
              <a:schemeClr val="bg1">
                <a:lumMod val="50000"/>
              </a:schemeClr>
            </a:solidFill>
          </a:ln>
        </p:spPr>
        <p:txBody>
          <a:bodyPr anchor="ctr">
            <a:spAutoFit/>
          </a:bodyPr>
          <a:lstStyle/>
          <a:p>
            <a:pPr marL="177800" indent="179388" fontAlgn="auto">
              <a:spcBef>
                <a:spcPts val="0"/>
              </a:spcBef>
              <a:spcAft>
                <a:spcPts val="0"/>
              </a:spcAft>
              <a:defRPr/>
            </a:pPr>
            <a:r>
              <a:rPr lang="ru-RU" sz="2800" dirty="0">
                <a:latin typeface="+mn-lt"/>
              </a:rPr>
              <a:t>Строительство крепостей для обороны от степняков-кочевников</a:t>
            </a:r>
            <a:endParaRPr lang="ru-RU" sz="2800" dirty="0">
              <a:latin typeface="+mn-lt"/>
            </a:endParaRPr>
          </a:p>
        </p:txBody>
      </p:sp>
      <p:sp>
        <p:nvSpPr>
          <p:cNvPr id="12" name="Прямоугольник 11"/>
          <p:cNvSpPr/>
          <p:nvPr/>
        </p:nvSpPr>
        <p:spPr>
          <a:xfrm>
            <a:off x="252413" y="5657850"/>
            <a:ext cx="8639175" cy="954088"/>
          </a:xfrm>
          <a:prstGeom prst="rect">
            <a:avLst/>
          </a:prstGeom>
          <a:solidFill>
            <a:schemeClr val="accent4">
              <a:lumMod val="20000"/>
              <a:lumOff val="80000"/>
            </a:schemeClr>
          </a:solidFill>
          <a:ln>
            <a:solidFill>
              <a:schemeClr val="bg1">
                <a:lumMod val="50000"/>
              </a:schemeClr>
            </a:solidFill>
          </a:ln>
        </p:spPr>
        <p:txBody>
          <a:bodyPr anchor="ctr">
            <a:spAutoFit/>
          </a:bodyPr>
          <a:lstStyle/>
          <a:p>
            <a:pPr marL="177800" indent="179388"/>
            <a:r>
              <a:rPr lang="ru-RU" sz="2800">
                <a:latin typeface="Comic Sans MS" pitchFamily="66" charset="0"/>
              </a:rPr>
              <a:t>Военные походы против Византии, Болгарии, Хазарии и Волжской Булгарии.</a:t>
            </a:r>
          </a:p>
        </p:txBody>
      </p:sp>
      <p:sp>
        <p:nvSpPr>
          <p:cNvPr id="13" name="TextBox 12"/>
          <p:cNvSpPr txBox="1"/>
          <p:nvPr/>
        </p:nvSpPr>
        <p:spPr>
          <a:xfrm>
            <a:off x="695982" y="5040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4" name="TextBox 13"/>
          <p:cNvSpPr txBox="1"/>
          <p:nvPr/>
        </p:nvSpPr>
        <p:spPr>
          <a:xfrm>
            <a:off x="2286697" y="5040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4" name="TextBox 23"/>
          <p:cNvSpPr txBox="1"/>
          <p:nvPr/>
        </p:nvSpPr>
        <p:spPr>
          <a:xfrm>
            <a:off x="4008350" y="5040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6" name="TextBox 25"/>
          <p:cNvSpPr txBox="1"/>
          <p:nvPr/>
        </p:nvSpPr>
        <p:spPr>
          <a:xfrm>
            <a:off x="6046938" y="5040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7" name="TextBox 26"/>
          <p:cNvSpPr txBox="1"/>
          <p:nvPr/>
        </p:nvSpPr>
        <p:spPr>
          <a:xfrm>
            <a:off x="8103674" y="5040000"/>
            <a:ext cx="410690" cy="523220"/>
          </a:xfrm>
          <a:prstGeom prst="rect">
            <a:avLst/>
          </a:prstGeom>
          <a:blipFill>
            <a:blip r:embed="rId3"/>
            <a:tile tx="0" ty="0" sx="100000" sy="100000" flip="none" algn="tl"/>
          </a:blip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5</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24"/>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66" name="Group 38"/>
          <p:cNvGraphicFramePr>
            <a:graphicFrameLocks noGrp="1"/>
          </p:cNvGraphicFramePr>
          <p:nvPr/>
        </p:nvGraphicFramePr>
        <p:xfrm>
          <a:off x="252413" y="981075"/>
          <a:ext cx="8640762" cy="5397500"/>
        </p:xfrm>
        <a:graphic>
          <a:graphicData uri="http://schemas.openxmlformats.org/drawingml/2006/table">
            <a:tbl>
              <a:tblPr/>
              <a:tblGrid>
                <a:gridCol w="1684337"/>
                <a:gridCol w="1050925"/>
                <a:gridCol w="5905500"/>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вооружённая борьба за власть в одном княжестве или за отделение и образование самостоятельного княжения.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98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Усобица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ряд последовательно правящих монархов из одного рода, сменяющих друг друга по праву родства престолонаследия.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Династия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утверждённые государством правила поведения людей.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Великий князь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правитель города, «посаженный» (назначенный) князем и от его имени вершивший суд, собиравший дань.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Посадник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титул верховного правителя государства.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2" name="Скругленный прямоугольник 21"/>
          <p:cNvSpPr/>
          <p:nvPr/>
        </p:nvSpPr>
        <p:spPr>
          <a:xfrm>
            <a:off x="226569" y="2451417"/>
            <a:ext cx="8640000" cy="2009061"/>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Впиши в первую колонку недостающее понятие.</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196975"/>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2564"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2566"/>
                                        </p:tgtEl>
                                        <p:attrNameLst>
                                          <p:attrName>style.visibility</p:attrName>
                                        </p:attrNameLst>
                                      </p:cBhvr>
                                      <p:to>
                                        <p:strVal val="visible"/>
                                      </p:to>
                                    </p:set>
                                    <p:animEffect transition="in" filter="fade">
                                      <p:cBhvr>
                                        <p:cTn id="13" dur="1000"/>
                                        <p:tgtEl>
                                          <p:spTgt spid="22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417767"/>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«И встал брат на брата</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271391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Мудрость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Ярослава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6" name="Скругленный прямоугольник 5"/>
          <p:cNvSpPr/>
          <p:nvPr/>
        </p:nvSpPr>
        <p:spPr>
          <a:xfrm>
            <a:off x="252000" y="4010055"/>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По правде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русской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7" name="Скругленный прямоугольник 6"/>
          <p:cNvSpPr/>
          <p:nvPr/>
        </p:nvSpPr>
        <p:spPr>
          <a:xfrm>
            <a:off x="252481" y="5301208"/>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Владимир засеял, Ярослав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пожинает</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0094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5125"/>
            <a:r>
              <a:rPr lang="ru-RU" sz="2800" b="1">
                <a:solidFill>
                  <a:srgbClr val="0070C0"/>
                </a:solidFill>
                <a:latin typeface="Comic Sans MS" pitchFamily="66" charset="0"/>
              </a:rPr>
              <a:t>Необходимый уровень.</a:t>
            </a:r>
            <a:r>
              <a:rPr lang="ru-RU" sz="2800">
                <a:solidFill>
                  <a:srgbClr val="0070C0"/>
                </a:solidFill>
                <a:latin typeface="Comic Sans MS" pitchFamily="66" charset="0"/>
              </a:rPr>
              <a:t> </a:t>
            </a:r>
            <a:r>
              <a:rPr lang="ru-RU" sz="2800">
                <a:latin typeface="Comic Sans MS" pitchFamily="66" charset="0"/>
              </a:rPr>
              <a:t>По схеме назови наследников Владимира Святославича.</a:t>
            </a:r>
          </a:p>
        </p:txBody>
      </p:sp>
      <p:pic>
        <p:nvPicPr>
          <p:cNvPr id="2662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lstStyle/>
          <a:p>
            <a:pPr fontAlgn="auto">
              <a:spcAft>
                <a:spcPts val="0"/>
              </a:spcAft>
              <a:defRPr/>
            </a:pPr>
            <a:r>
              <a:rPr lang="ru-RU" sz="3600" dirty="0" smtClean="0"/>
              <a:t>«И ВСТАЛ БРАТ НА БРАТА...»</a:t>
            </a:r>
            <a:endParaRPr lang="ru-RU" sz="3600" dirty="0"/>
          </a:p>
        </p:txBody>
      </p:sp>
      <p:sp>
        <p:nvSpPr>
          <p:cNvPr id="12" name="Овал 11"/>
          <p:cNvSpPr>
            <a:spLocks noChangeAspect="1"/>
          </p:cNvSpPr>
          <p:nvPr/>
        </p:nvSpPr>
        <p:spPr>
          <a:xfrm>
            <a:off x="3851920" y="2060848"/>
            <a:ext cx="1457115" cy="2268003"/>
          </a:xfrm>
          <a:prstGeom prst="ellipse">
            <a:avLst/>
          </a:prstGeom>
          <a:blipFill>
            <a:blip r:embed="rId5" cstate="email">
              <a:extLst>
                <a:ext uri="{28A0092B-C50C-407E-A947-70E740481C1C}"/>
              </a:extLst>
            </a:blip>
            <a:srcRect/>
            <a:stretch>
              <a:fillRect/>
            </a:stretch>
          </a:blipFill>
          <a:ln>
            <a:solidFill>
              <a:schemeClr val="bg1">
                <a:lumMod val="50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4" name="Овал 13"/>
          <p:cNvSpPr>
            <a:spLocks noChangeAspect="1"/>
          </p:cNvSpPr>
          <p:nvPr/>
        </p:nvSpPr>
        <p:spPr>
          <a:xfrm>
            <a:off x="252000" y="2564904"/>
            <a:ext cx="1457115" cy="2268003"/>
          </a:xfrm>
          <a:prstGeom prst="ellipse">
            <a:avLst/>
          </a:prstGeom>
          <a:blipFill>
            <a:blip r:embed="rId6" cstate="email">
              <a:extLst>
                <a:ext uri="{28A0092B-C50C-407E-A947-70E740481C1C}"/>
              </a:extLst>
            </a:blip>
            <a:srcRect/>
            <a:stretch>
              <a:fillRect/>
            </a:stretch>
          </a:blipFill>
          <a:ln>
            <a:solidFill>
              <a:schemeClr val="bg1">
                <a:lumMod val="50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sp>
      <p:sp>
        <p:nvSpPr>
          <p:cNvPr id="16" name="Овал 15"/>
          <p:cNvSpPr>
            <a:spLocks noChangeAspect="1"/>
          </p:cNvSpPr>
          <p:nvPr/>
        </p:nvSpPr>
        <p:spPr>
          <a:xfrm>
            <a:off x="2051720" y="3852916"/>
            <a:ext cx="1457115" cy="2268003"/>
          </a:xfrm>
          <a:prstGeom prst="ellipse">
            <a:avLst/>
          </a:prstGeom>
          <a:blipFill>
            <a:blip r:embed="rId7" cstate="email">
              <a:extLst>
                <a:ext uri="{28A0092B-C50C-407E-A947-70E740481C1C}"/>
              </a:extLst>
            </a:blip>
            <a:srcRect/>
            <a:stretch>
              <a:fillRect/>
            </a:stretch>
          </a:blipFill>
          <a:ln>
            <a:solidFill>
              <a:schemeClr val="bg1">
                <a:lumMod val="50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sp>
      <p:sp>
        <p:nvSpPr>
          <p:cNvPr id="18" name="Овал 17"/>
          <p:cNvSpPr>
            <a:spLocks noChangeAspect="1"/>
          </p:cNvSpPr>
          <p:nvPr/>
        </p:nvSpPr>
        <p:spPr>
          <a:xfrm>
            <a:off x="3834965" y="4545373"/>
            <a:ext cx="1457115" cy="2268003"/>
          </a:xfrm>
          <a:prstGeom prst="ellipse">
            <a:avLst/>
          </a:prstGeom>
          <a:blipFill>
            <a:blip r:embed="rId8" cstate="email">
              <a:extLst>
                <a:ext uri="{28A0092B-C50C-407E-A947-70E740481C1C}"/>
              </a:extLst>
            </a:blip>
            <a:srcRect/>
            <a:stretch>
              <a:fillRect/>
            </a:stretch>
          </a:blipFill>
          <a:ln>
            <a:solidFill>
              <a:schemeClr val="bg1">
                <a:lumMod val="50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sp>
      <p:sp>
        <p:nvSpPr>
          <p:cNvPr id="20" name="Овал 19"/>
          <p:cNvSpPr>
            <a:spLocks noChangeAspect="1"/>
          </p:cNvSpPr>
          <p:nvPr/>
        </p:nvSpPr>
        <p:spPr>
          <a:xfrm>
            <a:off x="5635165" y="3825293"/>
            <a:ext cx="1457115" cy="2268003"/>
          </a:xfrm>
          <a:prstGeom prst="ellipse">
            <a:avLst/>
          </a:prstGeom>
          <a:blipFill>
            <a:blip r:embed="rId9" cstate="email">
              <a:extLst>
                <a:ext uri="{28A0092B-C50C-407E-A947-70E740481C1C}"/>
              </a:extLst>
            </a:blip>
            <a:srcRect/>
            <a:stretch>
              <a:fillRect/>
            </a:stretch>
          </a:blipFill>
          <a:ln>
            <a:solidFill>
              <a:schemeClr val="bg1">
                <a:lumMod val="50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sp>
      <p:sp>
        <p:nvSpPr>
          <p:cNvPr id="22" name="Овал 21"/>
          <p:cNvSpPr>
            <a:spLocks noChangeAspect="1"/>
          </p:cNvSpPr>
          <p:nvPr/>
        </p:nvSpPr>
        <p:spPr>
          <a:xfrm>
            <a:off x="7408523" y="2564903"/>
            <a:ext cx="1457115" cy="2268003"/>
          </a:xfrm>
          <a:prstGeom prst="ellipse">
            <a:avLst/>
          </a:prstGeom>
          <a:blipFill>
            <a:blip r:embed="rId10" cstate="email">
              <a:extLst>
                <a:ext uri="{28A0092B-C50C-407E-A947-70E740481C1C}"/>
              </a:extLst>
            </a:blip>
            <a:srcRect/>
            <a:stretch>
              <a:fillRect/>
            </a:stretch>
          </a:blipFill>
          <a:ln>
            <a:solidFill>
              <a:schemeClr val="bg1">
                <a:lumMod val="50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1">
            <a:schemeClr val="accent1">
              <a:hueOff val="0"/>
              <a:satOff val="0"/>
              <a:lumOff val="0"/>
              <a:alphaOff val="0"/>
            </a:schemeClr>
          </a:effectRef>
          <a:fontRef idx="minor">
            <a:schemeClr val="lt1"/>
          </a:fontRef>
        </p:style>
      </p:sp>
      <p:sp>
        <p:nvSpPr>
          <p:cNvPr id="2" name="Стрелка вниз 1"/>
          <p:cNvSpPr/>
          <p:nvPr/>
        </p:nvSpPr>
        <p:spPr>
          <a:xfrm rot="5400000">
            <a:off x="2536967" y="2634275"/>
            <a:ext cx="486621" cy="1547923"/>
          </a:xfrm>
          <a:prstGeom prst="downArrow">
            <a:avLst>
              <a:gd name="adj1" fmla="val 50000"/>
              <a:gd name="adj2" fmla="val 60636"/>
            </a:avLst>
          </a:prstGeom>
          <a:solidFill>
            <a:schemeClr val="accent2">
              <a:lumMod val="60000"/>
              <a:lumOff val="40000"/>
            </a:schemeClr>
          </a:solidFill>
          <a:ln>
            <a:solidFill>
              <a:srgbClr val="FFFFFF"/>
            </a:solidFill>
          </a:ln>
          <a:scene3d>
            <a:camera prst="orthographicFront"/>
            <a:lightRig rig="soft" dir="tl">
              <a:rot lat="0" lon="0" rev="0"/>
            </a:lightRig>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solidFill>
                <a:sysClr val="windowText" lastClr="000000"/>
              </a:solidFill>
              <a:effectLst>
                <a:outerShdw blurRad="76200" dist="50800" dir="5400000" algn="tl" rotWithShape="0">
                  <a:srgbClr val="000000">
                    <a:alpha val="65000"/>
                  </a:srgbClr>
                </a:outerShdw>
              </a:effectLst>
            </a:endParaRPr>
          </a:p>
        </p:txBody>
      </p:sp>
      <p:sp>
        <p:nvSpPr>
          <p:cNvPr id="13" name="Стрелка вниз 12"/>
          <p:cNvSpPr/>
          <p:nvPr/>
        </p:nvSpPr>
        <p:spPr>
          <a:xfrm rot="16200000">
            <a:off x="6119187" y="2699150"/>
            <a:ext cx="486621" cy="1547923"/>
          </a:xfrm>
          <a:prstGeom prst="downArrow">
            <a:avLst>
              <a:gd name="adj1" fmla="val 50000"/>
              <a:gd name="adj2" fmla="val 60636"/>
            </a:avLst>
          </a:prstGeom>
          <a:solidFill>
            <a:schemeClr val="accent2">
              <a:lumMod val="60000"/>
              <a:lumOff val="40000"/>
            </a:schemeClr>
          </a:solidFill>
          <a:ln>
            <a:solidFill>
              <a:srgbClr val="FFFFFF"/>
            </a:solidFill>
          </a:ln>
          <a:scene3d>
            <a:camera prst="orthographicFront"/>
            <a:lightRig rig="soft" dir="tl">
              <a:rot lat="0" lon="0" rev="0"/>
            </a:lightRig>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solidFill>
                <a:sysClr val="windowText" lastClr="000000"/>
              </a:solidFill>
              <a:effectLst>
                <a:outerShdw blurRad="76200" dist="50800" dir="5400000" algn="tl" rotWithShape="0">
                  <a:srgbClr val="000000">
                    <a:alpha val="65000"/>
                  </a:srgbClr>
                </a:outerShdw>
              </a:effectLst>
            </a:endParaRPr>
          </a:p>
        </p:txBody>
      </p:sp>
      <p:sp>
        <p:nvSpPr>
          <p:cNvPr id="15" name="Стрелка вниз 14"/>
          <p:cNvSpPr/>
          <p:nvPr/>
        </p:nvSpPr>
        <p:spPr>
          <a:xfrm>
            <a:off x="4337166" y="4172366"/>
            <a:ext cx="486621" cy="379805"/>
          </a:xfrm>
          <a:prstGeom prst="downArrow">
            <a:avLst>
              <a:gd name="adj1" fmla="val 50000"/>
              <a:gd name="adj2" fmla="val 60636"/>
            </a:avLst>
          </a:prstGeom>
          <a:solidFill>
            <a:schemeClr val="accent2">
              <a:lumMod val="60000"/>
              <a:lumOff val="40000"/>
            </a:schemeClr>
          </a:solidFill>
          <a:ln>
            <a:solidFill>
              <a:srgbClr val="FFFFFF"/>
            </a:solidFill>
          </a:ln>
          <a:scene3d>
            <a:camera prst="orthographicFront"/>
            <a:lightRig rig="soft" dir="tl">
              <a:rot lat="0" lon="0" rev="0"/>
            </a:lightRig>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solidFill>
                <a:sysClr val="windowText" lastClr="000000"/>
              </a:solidFill>
              <a:effectLst>
                <a:outerShdw blurRad="76200" dist="50800" dir="5400000" algn="tl" rotWithShape="0">
                  <a:srgbClr val="000000">
                    <a:alpha val="65000"/>
                  </a:srgbClr>
                </a:outerShdw>
              </a:effectLst>
            </a:endParaRPr>
          </a:p>
        </p:txBody>
      </p:sp>
      <p:sp>
        <p:nvSpPr>
          <p:cNvPr id="17" name="Стрелка вниз 16"/>
          <p:cNvSpPr/>
          <p:nvPr/>
        </p:nvSpPr>
        <p:spPr>
          <a:xfrm rot="2719547">
            <a:off x="3382569" y="3764463"/>
            <a:ext cx="486621" cy="582605"/>
          </a:xfrm>
          <a:prstGeom prst="downArrow">
            <a:avLst>
              <a:gd name="adj1" fmla="val 50000"/>
              <a:gd name="adj2" fmla="val 60636"/>
            </a:avLst>
          </a:prstGeom>
          <a:solidFill>
            <a:schemeClr val="accent2">
              <a:lumMod val="60000"/>
              <a:lumOff val="40000"/>
            </a:schemeClr>
          </a:solidFill>
          <a:ln>
            <a:solidFill>
              <a:srgbClr val="FFFFFF"/>
            </a:solidFill>
          </a:ln>
          <a:scene3d>
            <a:camera prst="orthographicFront"/>
            <a:lightRig rig="soft" dir="tl">
              <a:rot lat="0" lon="0" rev="0"/>
            </a:lightRig>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solidFill>
                <a:sysClr val="windowText" lastClr="000000"/>
              </a:solidFill>
              <a:effectLst>
                <a:outerShdw blurRad="76200" dist="50800" dir="5400000" algn="tl" rotWithShape="0">
                  <a:srgbClr val="000000">
                    <a:alpha val="65000"/>
                  </a:srgbClr>
                </a:outerShdw>
              </a:effectLst>
            </a:endParaRPr>
          </a:p>
        </p:txBody>
      </p:sp>
      <p:sp>
        <p:nvSpPr>
          <p:cNvPr id="19" name="Стрелка вниз 18"/>
          <p:cNvSpPr/>
          <p:nvPr/>
        </p:nvSpPr>
        <p:spPr>
          <a:xfrm rot="18900000">
            <a:off x="5292000" y="3765600"/>
            <a:ext cx="486621" cy="583342"/>
          </a:xfrm>
          <a:prstGeom prst="downArrow">
            <a:avLst>
              <a:gd name="adj1" fmla="val 50000"/>
              <a:gd name="adj2" fmla="val 60636"/>
            </a:avLst>
          </a:prstGeom>
          <a:solidFill>
            <a:schemeClr val="accent2">
              <a:lumMod val="60000"/>
              <a:lumOff val="40000"/>
            </a:schemeClr>
          </a:solidFill>
          <a:ln>
            <a:solidFill>
              <a:srgbClr val="FFFFFF"/>
            </a:solidFill>
          </a:ln>
          <a:scene3d>
            <a:camera prst="orthographicFront"/>
            <a:lightRig rig="soft" dir="tl">
              <a:rot lat="0" lon="0" rev="0"/>
            </a:lightRig>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ru-RU" b="1" spc="50">
              <a:ln w="11430"/>
              <a:solidFill>
                <a:sysClr val="windowText" lastClr="00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На твой взгляд, каковы были причины и последствия княжеской усобицы 1015–1019 годов?</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lstStyle/>
          <a:p>
            <a:pPr fontAlgn="auto">
              <a:spcAft>
                <a:spcPts val="0"/>
              </a:spcAft>
              <a:defRPr/>
            </a:pPr>
            <a:r>
              <a:rPr lang="ru-RU" sz="3600" dirty="0" smtClean="0"/>
              <a:t>«И ВСТАЛ БРАТ НА БРАТА...»</a:t>
            </a:r>
            <a:endParaRPr lang="ru-RU" sz="3600" dirty="0"/>
          </a:p>
        </p:txBody>
      </p:sp>
      <p:pic>
        <p:nvPicPr>
          <p:cNvPr id="1026" name="Picture 2"/>
          <p:cNvPicPr>
            <a:picLocks noChangeAspect="1" noChangeArrowheads="1"/>
          </p:cNvPicPr>
          <p:nvPr/>
        </p:nvPicPr>
        <p:blipFill>
          <a:blip r:embed="rId5">
            <a:extLst>
              <a:ext uri="{28A0092B-C50C-407E-A947-70E740481C1C}"/>
            </a:extLst>
          </a:blip>
          <a:srcRect/>
          <a:stretch>
            <a:fillRect/>
          </a:stretch>
        </p:blipFill>
        <p:spPr bwMode="auto">
          <a:xfrm>
            <a:off x="2524125" y="3284984"/>
            <a:ext cx="4095750" cy="2762250"/>
          </a:xfrm>
          <a:prstGeom prst="roundRect">
            <a:avLst>
              <a:gd name="adj" fmla="val 1104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7" name="Picture 3"/>
          <p:cNvPicPr>
            <a:picLocks noChangeAspect="1" noChangeArrowheads="1"/>
          </p:cNvPicPr>
          <p:nvPr/>
        </p:nvPicPr>
        <p:blipFill>
          <a:blip r:embed="rId6">
            <a:extLst>
              <a:ext uri="{28A0092B-C50C-407E-A947-70E740481C1C}"/>
            </a:extLst>
          </a:blip>
          <a:srcRect/>
          <a:stretch>
            <a:fillRect/>
          </a:stretch>
        </p:blipFill>
        <p:spPr bwMode="auto">
          <a:xfrm>
            <a:off x="252000" y="2636912"/>
            <a:ext cx="2159760" cy="4069304"/>
          </a:xfrm>
          <a:prstGeom prst="roundRect">
            <a:avLst>
              <a:gd name="adj" fmla="val 1027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 name="Рисунок 2"/>
          <p:cNvPicPr>
            <a:picLocks noChangeAspect="1"/>
          </p:cNvPicPr>
          <p:nvPr/>
        </p:nvPicPr>
        <p:blipFill rotWithShape="1">
          <a:blip r:embed="rId7" cstate="email">
            <a:extLst>
              <a:ext uri="{28A0092B-C50C-407E-A947-70E740481C1C}"/>
            </a:extLst>
          </a:blip>
          <a:srcRect/>
          <a:stretch/>
        </p:blipFill>
        <p:spPr>
          <a:xfrm>
            <a:off x="6732240" y="2636912"/>
            <a:ext cx="2159760" cy="4068000"/>
          </a:xfrm>
          <a:prstGeom prst="roundRect">
            <a:avLst>
              <a:gd name="adj" fmla="val 11075"/>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877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С помощью учебника определи и запиши, какие поступки Ярослава в годы усобицы можно назвать мудрыми.</a:t>
            </a:r>
          </a:p>
        </p:txBody>
      </p:sp>
      <p:pic>
        <p:nvPicPr>
          <p:cNvPr id="3072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lstStyle/>
          <a:p>
            <a:pPr fontAlgn="auto">
              <a:spcAft>
                <a:spcPts val="0"/>
              </a:spcAft>
              <a:defRPr/>
            </a:pPr>
            <a:r>
              <a:rPr lang="ru-RU" sz="3600" dirty="0" smtClean="0"/>
              <a:t>«И ВСТАЛ БРАТ НА БРАТА...»</a:t>
            </a:r>
            <a:endParaRPr lang="ru-RU" sz="3600" dirty="0"/>
          </a:p>
        </p:txBody>
      </p:sp>
      <p:pic>
        <p:nvPicPr>
          <p:cNvPr id="2" name="Рисунок 1"/>
          <p:cNvPicPr>
            <a:picLocks noChangeAspect="1"/>
          </p:cNvPicPr>
          <p:nvPr/>
        </p:nvPicPr>
        <p:blipFill>
          <a:blip r:embed="rId5"/>
          <a:stretch>
            <a:fillRect/>
          </a:stretch>
        </p:blipFill>
        <p:spPr>
          <a:xfrm>
            <a:off x="5464175" y="2557463"/>
            <a:ext cx="3425825" cy="4140200"/>
          </a:xfrm>
          <a:prstGeom prst="rect">
            <a:avLst/>
          </a:prstGeom>
          <a:ln>
            <a:solidFill>
              <a:schemeClr val="bg1">
                <a:lumMod val="50000"/>
              </a:schemeClr>
            </a:solidFill>
          </a:ln>
        </p:spPr>
      </p:pic>
      <p:graphicFrame>
        <p:nvGraphicFramePr>
          <p:cNvPr id="30748" name="Group 28"/>
          <p:cNvGraphicFramePr>
            <a:graphicFrameLocks noGrp="1"/>
          </p:cNvGraphicFramePr>
          <p:nvPr/>
        </p:nvGraphicFramePr>
        <p:xfrm>
          <a:off x="250825" y="3141663"/>
          <a:ext cx="5184775" cy="2525712"/>
        </p:xfrm>
        <a:graphic>
          <a:graphicData uri="http://schemas.openxmlformats.org/drawingml/2006/table">
            <a:tbl>
              <a:tblPr/>
              <a:tblGrid>
                <a:gridCol w="2016125"/>
                <a:gridCol w="31686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Я считаю, что 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потому что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_________________</a:t>
                      </a:r>
                      <a:br>
                        <a:rPr kumimoji="0" lang="ru-RU" sz="2200" b="0" i="0" u="none" strike="noStrike" cap="none" normalizeH="0" baseline="0" smtClean="0">
                          <a:ln>
                            <a:noFill/>
                          </a:ln>
                          <a:solidFill>
                            <a:schemeClr val="tx1"/>
                          </a:solidFill>
                          <a:effectLst/>
                          <a:latin typeface="Comic Sans MS" pitchFamily="66" charset="0"/>
                        </a:rPr>
                      </a:br>
                      <a:r>
                        <a:rPr kumimoji="0" lang="ru-RU" sz="2200" b="0" i="0" u="none" strike="noStrike" cap="none" normalizeH="0" baseline="0" smtClean="0">
                          <a:ln>
                            <a:noFill/>
                          </a:ln>
                          <a:solidFill>
                            <a:schemeClr val="tx1"/>
                          </a:solidFill>
                          <a:effectLst/>
                          <a:latin typeface="Comic Sans MS" pitchFamily="66" charset="0"/>
                        </a:rPr>
                        <a:t>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26811</TotalTime>
  <Words>797</Words>
  <Application>Microsoft Office PowerPoint</Application>
  <PresentationFormat>Экран (4:3)</PresentationFormat>
  <Paragraphs>119</Paragraphs>
  <Slides>17</Slides>
  <Notes>17</Notes>
  <HiddenSlides>1</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5</vt:i4>
      </vt:variant>
      <vt:variant>
        <vt:lpstr>Заголовки слайдов</vt:lpstr>
      </vt:variant>
      <vt:variant>
        <vt:i4>17</vt:i4>
      </vt:variant>
    </vt:vector>
  </HeadingPairs>
  <TitlesOfParts>
    <vt:vector size="25" baseType="lpstr">
      <vt:lpstr>Comic Sans MS</vt:lpstr>
      <vt:lpstr>Arial</vt:lpstr>
      <vt:lpstr>Calibri</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РАСЦВЕТ РУСИ ПРИ ЯРОСЛАВЕ МУДРОМ</dc:title>
  <dc:creator>Telli</dc:creator>
  <cp:lastModifiedBy>Admin</cp:lastModifiedBy>
  <cp:revision>1057</cp:revision>
  <dcterms:created xsi:type="dcterms:W3CDTF">2012-04-06T18:00:09Z</dcterms:created>
  <dcterms:modified xsi:type="dcterms:W3CDTF">2014-02-13T11:32:36Z</dcterms:modified>
</cp:coreProperties>
</file>