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05" r:id="rId2"/>
    <p:sldId id="400" r:id="rId3"/>
    <p:sldId id="401" r:id="rId4"/>
    <p:sldId id="404" r:id="rId5"/>
    <p:sldId id="309" r:id="rId6"/>
    <p:sldId id="409" r:id="rId7"/>
    <p:sldId id="403" r:id="rId8"/>
    <p:sldId id="411" r:id="rId9"/>
    <p:sldId id="410" r:id="rId10"/>
    <p:sldId id="406" r:id="rId11"/>
    <p:sldId id="407" r:id="rId12"/>
    <p:sldId id="414" r:id="rId13"/>
    <p:sldId id="313" r:id="rId14"/>
    <p:sldId id="408" r:id="rId15"/>
    <p:sldId id="4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CCFF99"/>
    <a:srgbClr val="CCFF33"/>
    <a:srgbClr val="66FF33"/>
    <a:srgbClr val="99FF33"/>
    <a:srgbClr val="CCFF66"/>
    <a:srgbClr val="FFFFFF"/>
    <a:srgbClr val="008000"/>
    <a:srgbClr val="00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8" autoAdjust="0"/>
    <p:restoredTop sz="87207" autoAdjust="0"/>
  </p:normalViewPr>
  <p:slideViewPr>
    <p:cSldViewPr>
      <p:cViewPr>
        <p:scale>
          <a:sx n="50" d="100"/>
          <a:sy n="50" d="100"/>
        </p:scale>
        <p:origin x="-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C673-0426-4FE7-A093-90AECC5A5AB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6FE9-AB77-4821-AD11-CF786A8200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1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Рисунок – </a:t>
            </a:r>
            <a:r>
              <a:rPr lang="sq-AL" dirty="0" smtClean="0"/>
              <a:t>http://upload.wikimedia.org/wikipedia/commons/thumb/f/fa/%D0%9A%D0%B0%D0%BC%D0%B5%D0%BD%D0%BD%D1%8B%D0%B9_%D0%B2%D0%B5%D0%BA_%281%29.jpg/800px-%D0%9A%D0%B0%D0%BC%D0%B5%D0%BD%D0%BD%D1%8B%D0%B9_%D0%B2%D0%B5%D0%BA_%281%29.jpg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Карта - </a:t>
            </a:r>
            <a:r>
              <a:rPr lang="sq-AL" dirty="0" smtClean="0"/>
              <a:t>http://www.ido.rudn.ru/nfpk/hist/pic/1/t1_3.jpg</a:t>
            </a:r>
            <a:r>
              <a:rPr lang="ru-RU" dirty="0" smtClean="0"/>
              <a:t>  (</a:t>
            </a:r>
            <a:r>
              <a:rPr lang="ru-RU" cap="none" dirty="0" smtClean="0"/>
              <a:t>История древнего мира. 5 класс. Атлас с контурными картами и контрольными заданиями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Издательство: АСТ-ПРЕСС ШКОЛА, 2010 год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ленты времени и условных знаков.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построена на триггерах. Щелчок по кнопке выводит и убирает</a:t>
            </a:r>
            <a:r>
              <a:rPr lang="ru-RU" baseline="0" dirty="0" smtClean="0"/>
              <a:t> </a:t>
            </a:r>
            <a:r>
              <a:rPr lang="ru-RU" dirty="0" smtClean="0"/>
              <a:t>соответствующую иллюстрацию.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4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построена на триггерах. Щелчок по кнопке выводит и убирает</a:t>
            </a:r>
            <a:r>
              <a:rPr lang="ru-RU" baseline="0" dirty="0" smtClean="0"/>
              <a:t> </a:t>
            </a:r>
            <a:r>
              <a:rPr lang="ru-RU" dirty="0" smtClean="0"/>
              <a:t>соответствующий миф.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3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поставлена на щелчок. Вопрос исчезает, возникает авторская формулировка проблемной ситуации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 поставлена на щелчок. Происходит выцветание задания и появление таблицы.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2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задания в режиме просмотра возможно при использовании встроенных средств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PPT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Буриан</a:t>
            </a:r>
            <a:r>
              <a:rPr lang="ru-RU" baseline="0" dirty="0" smtClean="0"/>
              <a:t> Лагерь поздних палеолитических охотников </a:t>
            </a:r>
            <a:r>
              <a:rPr lang="sq-AL" baseline="0" dirty="0" smtClean="0"/>
              <a:t>http://www.1zoom.ru/prev2/305/304651.jpg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 ж Новый солдат № 55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96FE9-AB77-4821-AD11-CF786A8200A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8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9200"/>
            <a:ext cx="9144000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5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9200"/>
            <a:ext cx="9144000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0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9200"/>
            <a:ext cx="9144000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99200"/>
            <a:ext cx="9144000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1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68CD-61DD-465B-9B73-5FA82F00B5B8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4634-1B0A-4092-B6DA-2DC271DE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325766"/>
            <a:ext cx="4171951" cy="316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</a:t>
            </a:r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37312"/>
            <a:ext cx="5940152" cy="6463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др.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класс. История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России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§ 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pic>
        <p:nvPicPr>
          <p:cNvPr id="10" name="Picture 12"/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ДРЕВНИЕ ЖИТЕЛИ СЕВЕРНОЙ ЕВРАЗИИ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Какое влияние на жизнь наших предков оказывали соседи из </a:t>
            </a:r>
            <a:r>
              <a:rPr lang="ru-RU" sz="2400" dirty="0" smtClean="0"/>
              <a:t>античных </a:t>
            </a:r>
            <a:r>
              <a:rPr lang="ru-RU" sz="2400" dirty="0"/>
              <a:t>городов-государств?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ГРАНИЦЕ ДРЕВНЕЙ ОЙКУМЕНЫ</a:t>
            </a:r>
            <a:endParaRPr lang="ru-RU" sz="3200" dirty="0"/>
          </a:p>
        </p:txBody>
      </p:sp>
      <p:pic>
        <p:nvPicPr>
          <p:cNvPr id="3074" name="Picture 2" descr="http://www.ido.rudn.ru/nfpk/hist/pic/1/t1_3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2420889"/>
            <a:ext cx="8640000" cy="42424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99" y="2420888"/>
            <a:ext cx="2834703" cy="1890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788255"/>
            <a:ext cx="1583696" cy="1875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7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Выдели обстоятельства, которые способствовали и препятствовали </a:t>
            </a:r>
            <a:r>
              <a:rPr lang="ru-RU" sz="2400" dirty="0"/>
              <a:t>движению жителей лесной полосы </a:t>
            </a:r>
            <a:r>
              <a:rPr lang="ru-RU" sz="2400" dirty="0" smtClean="0"/>
              <a:t>от первобытности </a:t>
            </a:r>
            <a:r>
              <a:rPr lang="ru-RU" sz="2400" dirty="0"/>
              <a:t>к </a:t>
            </a:r>
            <a:r>
              <a:rPr lang="ru-RU" sz="2400" dirty="0" smtClean="0"/>
              <a:t>цивилизации.</a:t>
            </a:r>
            <a:endParaRPr lang="ru-RU" sz="2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ЛЕСНЫХ ДЕБРЯХ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00638"/>
              </p:ext>
            </p:extLst>
          </p:nvPr>
        </p:nvGraphicFramePr>
        <p:xfrm>
          <a:off x="251520" y="2978616"/>
          <a:ext cx="86400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способствовали продвижению к цивилизации:_______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препятствовали</a:t>
                      </a:r>
                    </a:p>
                    <a:p>
                      <a:r>
                        <a:rPr lang="ru-RU" sz="2400" u="none" strike="noStrike" kern="1200" baseline="0" dirty="0" smtClean="0"/>
                        <a:t>продвижению к цивилизации:_____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4615"/>
              </p:ext>
            </p:extLst>
          </p:nvPr>
        </p:nvGraphicFramePr>
        <p:xfrm>
          <a:off x="252001" y="980728"/>
          <a:ext cx="864000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727"/>
                <a:gridCol w="1224137"/>
                <a:gridCol w="504057"/>
                <a:gridCol w="504056"/>
                <a:gridCol w="504056"/>
                <a:gridCol w="504056"/>
                <a:gridCol w="504056"/>
                <a:gridCol w="504057"/>
                <a:gridCol w="504057"/>
                <a:gridCol w="504056"/>
                <a:gridCol w="504057"/>
                <a:gridCol w="504057"/>
                <a:gridCol w="503575"/>
              </a:tblGrid>
              <a:tr h="37084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Тысячелетия</a:t>
                      </a:r>
                    </a:p>
                    <a:p>
                      <a:pPr algn="r"/>
                      <a:endParaRPr lang="ru-RU" sz="2400" b="1" dirty="0" smtClean="0"/>
                    </a:p>
                    <a:p>
                      <a:pPr algn="r"/>
                      <a:r>
                        <a:rPr lang="ru-RU" sz="2400" b="1" dirty="0" smtClean="0"/>
                        <a:t>До новой эры</a:t>
                      </a:r>
                      <a:endParaRPr lang="ru-RU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Новая эра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40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8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7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6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5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4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3</a:t>
                      </a:r>
                      <a:endParaRPr lang="ru-RU" sz="2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spc="-150" dirty="0" smtClean="0"/>
                        <a:t>Ближний</a:t>
                      </a:r>
                      <a:r>
                        <a:rPr lang="ru-RU" sz="2400" b="0" dirty="0" smtClean="0"/>
                        <a:t> Восток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Северная Евразия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02736" y="2688392"/>
            <a:ext cx="8541760" cy="3899608"/>
            <a:chOff x="402736" y="2688392"/>
            <a:chExt cx="8541760" cy="38996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393" y="2688392"/>
              <a:ext cx="3333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989181"/>
              <a:ext cx="46672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726971"/>
              <a:ext cx="638176" cy="31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000" y="2823264"/>
              <a:ext cx="432000" cy="508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855087"/>
              <a:ext cx="402568" cy="26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241992" y="4428000"/>
              <a:ext cx="289796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расселение людей вида «человек разумный»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741466" y="5435932"/>
              <a:ext cx="293221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dirty="0" smtClean="0"/>
                <a:t>распространение железа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54734" y="5352790"/>
              <a:ext cx="2597186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dirty="0" smtClean="0"/>
                <a:t>отступление ледника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41992" y="5940000"/>
              <a:ext cx="3096344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переход к земледелию и скотоводству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41466" y="4427394"/>
              <a:ext cx="3203030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dirty="0"/>
                <a:t>первые </a:t>
              </a:r>
              <a:r>
                <a:rPr lang="ru-RU" dirty="0" smtClean="0"/>
                <a:t>города-государства, цивилизации</a:t>
              </a:r>
              <a:endParaRPr lang="ru-RU" dirty="0"/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4427999"/>
              <a:ext cx="972689" cy="6480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05" y="4428000"/>
              <a:ext cx="444706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6" y="5352790"/>
              <a:ext cx="720000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0" y="5940000"/>
              <a:ext cx="550800" cy="6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635" y="5442301"/>
              <a:ext cx="928421" cy="36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252000" y="2564904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242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О</a:t>
            </a:r>
            <a:r>
              <a:rPr lang="ru-RU" sz="2400" dirty="0" smtClean="0"/>
              <a:t>тметь </a:t>
            </a:r>
            <a:r>
              <a:rPr lang="ru-RU" sz="2400" dirty="0"/>
              <a:t>на ленте времени в строке «Северная Евразия» события первобытной и </a:t>
            </a:r>
            <a:r>
              <a:rPr lang="ru-RU" sz="2400" dirty="0" smtClean="0"/>
              <a:t>древней истории</a:t>
            </a:r>
            <a:r>
              <a:rPr lang="ru-RU" sz="2400" dirty="0"/>
              <a:t>. Сделай вывод об отличиях Северной Евразии.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ЛЕСНЫХ ДЕБРЯХ</a:t>
            </a:r>
          </a:p>
        </p:txBody>
      </p:sp>
    </p:spTree>
    <p:extLst>
      <p:ext uri="{BB962C8B-B14F-4D97-AF65-F5344CB8AC3E}">
        <p14:creationId xmlns:p14="http://schemas.microsoft.com/office/powerpoint/2010/main" val="21419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III по I тысячелетие до н.э. племена степной и лесной</a:t>
            </a:r>
          </a:p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полосы перешли к земледелию и скотоводству,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начали движение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первобытного общества к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цивилизации.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52000" y="980728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Сравни природные условия, жилища и хозяйство </a:t>
            </a:r>
            <a:r>
              <a:rPr lang="ru-RU" sz="2400" dirty="0"/>
              <a:t>скотоводов и земледельцев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6309320"/>
            <a:ext cx="25200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Скотоводы</a:t>
            </a:r>
            <a:endParaRPr lang="ru-RU" sz="2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52400" y="6309320"/>
            <a:ext cx="25200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Земледельцы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40000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980728"/>
            <a:ext cx="8640000" cy="51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52000" y="980728"/>
            <a:ext cx="8640000" cy="1660743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какие из мифов были созданы во времена, когда </a:t>
            </a:r>
            <a:r>
              <a:rPr lang="ru-RU" sz="2400" dirty="0" smtClean="0"/>
              <a:t>эти народы </a:t>
            </a:r>
            <a:r>
              <a:rPr lang="ru-RU" sz="2400" dirty="0"/>
              <a:t>России добывали себе пропитание охотой, земледелием, </a:t>
            </a:r>
            <a:r>
              <a:rPr lang="ru-RU" sz="2400" dirty="0" smtClean="0"/>
              <a:t>скотоводством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dirty="0"/>
              <a:t>ПРИМЕНЯЕМ НОВЫЕ ЗНАНИЯ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6309320"/>
            <a:ext cx="25200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Мифы манси</a:t>
            </a:r>
            <a:endParaRPr lang="ru-RU" sz="2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6309320"/>
            <a:ext cx="25200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Мифы чувашей 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000" y="6309320"/>
            <a:ext cx="2520000" cy="4320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Мифы мордвы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00" y="882000"/>
            <a:ext cx="9000000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176213"/>
            <a:r>
              <a:rPr lang="ru-RU" dirty="0"/>
              <a:t>«Однажды Крылатая </a:t>
            </a:r>
            <a:r>
              <a:rPr lang="ru-RU" dirty="0" err="1"/>
              <a:t>Кальм</a:t>
            </a:r>
            <a:r>
              <a:rPr lang="ru-RU" dirty="0"/>
              <a:t> – дочь Верхнего Духа к отцу поднялась и сказала:</a:t>
            </a:r>
          </a:p>
          <a:p>
            <a:pPr indent="176213"/>
            <a:r>
              <a:rPr lang="ru-RU" dirty="0"/>
              <a:t>– Верхний Дух, отец наш, земля наша как не велика стала, а все движется, </a:t>
            </a:r>
            <a:r>
              <a:rPr lang="ru-RU" dirty="0" smtClean="0"/>
              <a:t>на месте </a:t>
            </a:r>
            <a:r>
              <a:rPr lang="ru-RU" dirty="0"/>
              <a:t>не стоит. Ты землю нашу укрепи, </a:t>
            </a:r>
            <a:r>
              <a:rPr lang="ru-RU" dirty="0" smtClean="0"/>
              <a:t>каким-нибудь </a:t>
            </a:r>
            <a:r>
              <a:rPr lang="ru-RU" dirty="0"/>
              <a:t>поясом ее опояшь.</a:t>
            </a:r>
          </a:p>
          <a:p>
            <a:pPr indent="176213"/>
            <a:r>
              <a:rPr lang="ru-RU" dirty="0"/>
              <a:t>Верхний Дух голову опустил. Пока так сидел, котел рыбы свариться мог. </a:t>
            </a:r>
            <a:r>
              <a:rPr lang="ru-RU" dirty="0" smtClean="0"/>
              <a:t>Потом голову </a:t>
            </a:r>
            <a:r>
              <a:rPr lang="ru-RU" dirty="0"/>
              <a:t>поднял. Дочери сказал:</a:t>
            </a:r>
          </a:p>
          <a:p>
            <a:pPr indent="176213"/>
            <a:r>
              <a:rPr lang="ru-RU" dirty="0"/>
              <a:t>– Я сделаю как ты сказала.</a:t>
            </a:r>
          </a:p>
          <a:p>
            <a:pPr indent="176213"/>
            <a:r>
              <a:rPr lang="ru-RU" dirty="0"/>
              <a:t>После этого Верхний Дух пояс свой на землю спустил. Пояс этот тяжелыми </a:t>
            </a:r>
            <a:r>
              <a:rPr lang="ru-RU" dirty="0" smtClean="0"/>
              <a:t>пуговицами </a:t>
            </a:r>
            <a:r>
              <a:rPr lang="ru-RU" dirty="0"/>
              <a:t>украшен был. Земля в воду глубоко осела и неподвижной стала. На том месте</a:t>
            </a:r>
            <a:r>
              <a:rPr lang="ru-RU" dirty="0" smtClean="0"/>
              <a:t>, где </a:t>
            </a:r>
            <a:r>
              <a:rPr lang="ru-RU" dirty="0"/>
              <a:t>пояс лег, теперь Уральский хребет. Это земли самая середина.</a:t>
            </a:r>
          </a:p>
          <a:p>
            <a:pPr indent="176213"/>
            <a:r>
              <a:rPr lang="ru-RU" dirty="0"/>
              <a:t>Когда люди на земле появились, Крылатая </a:t>
            </a:r>
            <a:r>
              <a:rPr lang="ru-RU" dirty="0" err="1"/>
              <a:t>Кальм</a:t>
            </a:r>
            <a:r>
              <a:rPr lang="ru-RU" dirty="0"/>
              <a:t> снова к Верхнему Духу пошла</a:t>
            </a:r>
            <a:r>
              <a:rPr lang="ru-RU" dirty="0" smtClean="0"/>
              <a:t>. Сказала </a:t>
            </a:r>
            <a:r>
              <a:rPr lang="ru-RU" dirty="0"/>
              <a:t>ему так:</a:t>
            </a:r>
          </a:p>
          <a:p>
            <a:pPr indent="176213"/>
            <a:r>
              <a:rPr lang="ru-RU" dirty="0"/>
              <a:t>– Вот люди на нашей земле появились. Теперь скажи, чем кормиться они станут</a:t>
            </a:r>
            <a:r>
              <a:rPr lang="ru-RU" dirty="0" smtClean="0"/>
              <a:t>, от </a:t>
            </a:r>
            <a:r>
              <a:rPr lang="ru-RU" dirty="0"/>
              <a:t>холода чем тела свои прикроют?</a:t>
            </a:r>
          </a:p>
          <a:p>
            <a:pPr indent="176213"/>
            <a:r>
              <a:rPr lang="ru-RU" dirty="0"/>
              <a:t>Верхний Дух голову опустил, долго думал. Потом так ответил:</a:t>
            </a:r>
          </a:p>
          <a:p>
            <a:pPr indent="176213"/>
            <a:r>
              <a:rPr lang="ru-RU" dirty="0"/>
              <a:t>– В тайге, в лесной чаще, много сохатого зверя будет, на болота я оленей пущу</a:t>
            </a:r>
            <a:r>
              <a:rPr lang="ru-RU" dirty="0" smtClean="0"/>
              <a:t>. Там </a:t>
            </a:r>
            <a:r>
              <a:rPr lang="ru-RU" dirty="0"/>
              <a:t>они жить станут, себе пищу искать, а люди туда пусть на промысел идут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0" y="980728"/>
            <a:ext cx="9000000" cy="4939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spAutoFit/>
          </a:bodyPr>
          <a:lstStyle/>
          <a:p>
            <a:pPr indent="365125"/>
            <a:r>
              <a:rPr lang="ru-RU" sz="2100" dirty="0"/>
              <a:t>«В очень давние времена жил </a:t>
            </a:r>
            <a:r>
              <a:rPr lang="ru-RU" sz="2100" dirty="0" err="1" smtClean="0"/>
              <a:t>Улып</a:t>
            </a:r>
            <a:r>
              <a:rPr lang="ru-RU" sz="2100" dirty="0" smtClean="0"/>
              <a:t>-богатырь</a:t>
            </a:r>
            <a:r>
              <a:rPr lang="ru-RU" sz="2100" dirty="0"/>
              <a:t>. У него было много скота, и жил </a:t>
            </a:r>
            <a:r>
              <a:rPr lang="ru-RU" sz="2100" dirty="0" smtClean="0"/>
              <a:t>он в </a:t>
            </a:r>
            <a:r>
              <a:rPr lang="ru-RU" sz="2100" dirty="0"/>
              <a:t>полном достатке и довольствии</a:t>
            </a:r>
            <a:r>
              <a:rPr lang="ru-RU" sz="2100" dirty="0" smtClean="0"/>
              <a:t>. </a:t>
            </a:r>
          </a:p>
          <a:p>
            <a:pPr indent="365125"/>
            <a:r>
              <a:rPr lang="ru-RU" sz="2100" dirty="0" smtClean="0"/>
              <a:t>Но </a:t>
            </a:r>
            <a:r>
              <a:rPr lang="ru-RU" sz="2100" dirty="0"/>
              <a:t>вот однажды </a:t>
            </a:r>
            <a:r>
              <a:rPr lang="ru-RU" sz="2100" dirty="0" smtClean="0"/>
              <a:t>кто-то </a:t>
            </a:r>
            <a:r>
              <a:rPr lang="ru-RU" sz="2100" dirty="0"/>
              <a:t>из богов, видно, разгневался. Загремел гром, </a:t>
            </a:r>
            <a:r>
              <a:rPr lang="ru-RU" sz="2100" dirty="0" smtClean="0"/>
              <a:t>затряслась молния</a:t>
            </a:r>
            <a:r>
              <a:rPr lang="ru-RU" sz="2100" dirty="0"/>
              <a:t>, и полились с неба потоки воды. Реки и озера вышли из берегов и начали </a:t>
            </a:r>
            <a:r>
              <a:rPr lang="ru-RU" sz="2100" dirty="0" smtClean="0"/>
              <a:t>затоплять </a:t>
            </a:r>
            <a:r>
              <a:rPr lang="ru-RU" sz="2100" dirty="0"/>
              <a:t>луга, на которых </a:t>
            </a:r>
            <a:r>
              <a:rPr lang="ru-RU" sz="2100" dirty="0" err="1"/>
              <a:t>Улып</a:t>
            </a:r>
            <a:r>
              <a:rPr lang="ru-RU" sz="2100" dirty="0"/>
              <a:t> пас свои стада. Начал </a:t>
            </a:r>
            <a:r>
              <a:rPr lang="ru-RU" sz="2100" dirty="0" err="1"/>
              <a:t>Улып</a:t>
            </a:r>
            <a:r>
              <a:rPr lang="ru-RU" sz="2100" dirty="0"/>
              <a:t> перебрасывать своих коров</a:t>
            </a:r>
            <a:r>
              <a:rPr lang="ru-RU" sz="2100" dirty="0" smtClean="0"/>
              <a:t>,  овец</a:t>
            </a:r>
            <a:r>
              <a:rPr lang="ru-RU" sz="2100" dirty="0"/>
              <a:t>, лошадей на более высокие незатопленные луга. Три дня и три ночи </a:t>
            </a:r>
            <a:r>
              <a:rPr lang="ru-RU" sz="2100" dirty="0" smtClean="0"/>
              <a:t>трудился. </a:t>
            </a:r>
            <a:r>
              <a:rPr lang="ru-RU" sz="2100" dirty="0" err="1" smtClean="0"/>
              <a:t>Улып</a:t>
            </a:r>
            <a:r>
              <a:rPr lang="ru-RU" sz="2100" dirty="0"/>
              <a:t>, но до окончания дела было еще далеко.</a:t>
            </a:r>
          </a:p>
          <a:p>
            <a:pPr indent="365125"/>
            <a:r>
              <a:rPr lang="ru-RU" sz="2100" dirty="0"/>
              <a:t>По соседству с </a:t>
            </a:r>
            <a:r>
              <a:rPr lang="ru-RU" sz="2100" dirty="0" err="1"/>
              <a:t>Улыпом</a:t>
            </a:r>
            <a:r>
              <a:rPr lang="ru-RU" sz="2100" dirty="0"/>
              <a:t> жил </a:t>
            </a:r>
            <a:r>
              <a:rPr lang="ru-RU" sz="2100" dirty="0" smtClean="0"/>
              <a:t>кузнец  богатырь </a:t>
            </a:r>
            <a:r>
              <a:rPr lang="ru-RU" sz="2100" dirty="0" err="1"/>
              <a:t>Азамат</a:t>
            </a:r>
            <a:r>
              <a:rPr lang="ru-RU" sz="2100" dirty="0"/>
              <a:t>. Решил он помочь </a:t>
            </a:r>
            <a:r>
              <a:rPr lang="ru-RU" sz="2100" dirty="0" smtClean="0"/>
              <a:t>своему соседу</a:t>
            </a:r>
            <a:r>
              <a:rPr lang="ru-RU" sz="2100" dirty="0"/>
              <a:t>. За семь дней и семь ночей сковал он узорчатый сверкающий семью </a:t>
            </a:r>
            <a:r>
              <a:rPr lang="ru-RU" sz="2100" dirty="0" smtClean="0"/>
              <a:t>цветами мост</a:t>
            </a:r>
            <a:r>
              <a:rPr lang="ru-RU" sz="2100" dirty="0"/>
              <a:t>. Один конец моста упирался в горы, другой опускался на волжские луга. </a:t>
            </a:r>
            <a:r>
              <a:rPr lang="ru-RU" sz="2100" dirty="0" err="1" smtClean="0"/>
              <a:t>Улып</a:t>
            </a:r>
            <a:r>
              <a:rPr lang="ru-RU" sz="2100" dirty="0" smtClean="0"/>
              <a:t> перегнал </a:t>
            </a:r>
            <a:r>
              <a:rPr lang="ru-RU" sz="2100" dirty="0"/>
              <a:t>стада на волжский берег, и мост исчез, стал невидим. Теперь мост </a:t>
            </a:r>
            <a:r>
              <a:rPr lang="ru-RU" sz="2100" dirty="0" err="1" smtClean="0"/>
              <a:t>Азамата</a:t>
            </a:r>
            <a:r>
              <a:rPr lang="ru-RU" sz="2100" dirty="0" smtClean="0"/>
              <a:t> можно </a:t>
            </a:r>
            <a:r>
              <a:rPr lang="ru-RU" sz="2100" dirty="0"/>
              <a:t>видеть только в ясную погоду после дождя».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00" y="980728"/>
            <a:ext cx="9000000" cy="5062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365125"/>
            <a:r>
              <a:rPr lang="ru-RU" sz="1900" dirty="0"/>
              <a:t>«</a:t>
            </a:r>
            <a:r>
              <a:rPr lang="ru-RU" sz="1900" dirty="0" err="1"/>
              <a:t>Пурьгине</a:t>
            </a:r>
            <a:r>
              <a:rPr lang="ru-RU" sz="1900" dirty="0"/>
              <a:t> Бог по велению своего отца – Верхнего Бога катался на золотой </a:t>
            </a:r>
            <a:r>
              <a:rPr lang="ru-RU" sz="1900" dirty="0" smtClean="0"/>
              <a:t>колеснице </a:t>
            </a:r>
            <a:r>
              <a:rPr lang="ru-RU" sz="1900" dirty="0"/>
              <a:t>по небу, поливал землю дождями и метал огненные молнии.</a:t>
            </a:r>
          </a:p>
          <a:p>
            <a:pPr indent="365125"/>
            <a:r>
              <a:rPr lang="ru-RU" sz="1900" dirty="0"/>
              <a:t>Не раз видел он, как с наступлением темноты выходит из реки Суры </a:t>
            </a:r>
            <a:r>
              <a:rPr lang="ru-RU" sz="1900" dirty="0" smtClean="0"/>
              <a:t>молодая красавица </a:t>
            </a:r>
            <a:r>
              <a:rPr lang="ru-RU" sz="1900" dirty="0" err="1"/>
              <a:t>Ведява</a:t>
            </a:r>
            <a:r>
              <a:rPr lang="ru-RU" sz="1900" dirty="0"/>
              <a:t>, садится на камень и золотым гребнем расчесывает свои </a:t>
            </a:r>
            <a:r>
              <a:rPr lang="ru-RU" sz="1900" dirty="0" smtClean="0"/>
              <a:t>шелковые волосы</a:t>
            </a:r>
            <a:r>
              <a:rPr lang="ru-RU" sz="1900" dirty="0"/>
              <a:t>.</a:t>
            </a:r>
          </a:p>
          <a:p>
            <a:pPr indent="365125"/>
            <a:r>
              <a:rPr lang="ru-RU" sz="1900" dirty="0"/>
              <a:t>Захотел </a:t>
            </a:r>
            <a:r>
              <a:rPr lang="ru-RU" sz="1900" dirty="0" err="1"/>
              <a:t>Пурьгине</a:t>
            </a:r>
            <a:r>
              <a:rPr lang="ru-RU" sz="1900" dirty="0"/>
              <a:t>, чтобы она стала его женой. Стала его колесница </a:t>
            </a:r>
            <a:r>
              <a:rPr lang="ru-RU" sz="1900" dirty="0" smtClean="0"/>
              <a:t>кружиться над </a:t>
            </a:r>
            <a:r>
              <a:rPr lang="ru-RU" sz="1900" dirty="0"/>
              <a:t>Сурой. Закружилось небо, поднялся ветер, опустился он в омут к </a:t>
            </a:r>
            <a:r>
              <a:rPr lang="ru-RU" sz="1900" dirty="0" err="1"/>
              <a:t>Ведяве</a:t>
            </a:r>
            <a:r>
              <a:rPr lang="ru-RU" sz="1900" dirty="0"/>
              <a:t> и </a:t>
            </a:r>
            <a:r>
              <a:rPr lang="ru-RU" sz="1900" dirty="0" smtClean="0"/>
              <a:t>закружил </a:t>
            </a:r>
            <a:r>
              <a:rPr lang="ru-RU" sz="1900" dirty="0"/>
              <a:t>ее вместе с водой, поднял на небо к </a:t>
            </a:r>
            <a:r>
              <a:rPr lang="ru-RU" sz="1900" dirty="0" err="1"/>
              <a:t>Пурьгине</a:t>
            </a:r>
            <a:r>
              <a:rPr lang="ru-RU" sz="1900" dirty="0"/>
              <a:t>. Все лето потом </a:t>
            </a:r>
            <a:r>
              <a:rPr lang="ru-RU" sz="1900" dirty="0" err="1"/>
              <a:t>Пурьгине</a:t>
            </a:r>
            <a:r>
              <a:rPr lang="ru-RU" sz="1900" dirty="0"/>
              <a:t> в </a:t>
            </a:r>
            <a:r>
              <a:rPr lang="ru-RU" sz="1900" dirty="0" smtClean="0"/>
              <a:t>небе не </a:t>
            </a:r>
            <a:r>
              <a:rPr lang="ru-RU" sz="1900" dirty="0"/>
              <a:t>показывался, прятался в густых тучах.</a:t>
            </a:r>
          </a:p>
          <a:p>
            <a:pPr indent="365125"/>
            <a:r>
              <a:rPr lang="ru-RU" sz="1900" dirty="0"/>
              <a:t>А на земле настала великая засуха. Не было дождей, обмелели реки, озера, </a:t>
            </a:r>
            <a:r>
              <a:rPr lang="ru-RU" sz="1900" dirty="0" smtClean="0"/>
              <a:t>высохли </a:t>
            </a:r>
            <a:r>
              <a:rPr lang="ru-RU" sz="1900" dirty="0"/>
              <a:t>ручьи и колодцы. Увяли травы и цветы, сгорали хлеба.</a:t>
            </a:r>
          </a:p>
          <a:p>
            <a:pPr indent="365125"/>
            <a:r>
              <a:rPr lang="ru-RU" sz="1900" dirty="0" err="1"/>
              <a:t>Богкормилец</a:t>
            </a:r>
            <a:r>
              <a:rPr lang="ru-RU" sz="1900" dirty="0"/>
              <a:t> взвился на небо к Верхнему Богу и сказал ему:</a:t>
            </a:r>
          </a:p>
          <a:p>
            <a:pPr indent="365125"/>
            <a:r>
              <a:rPr lang="ru-RU" sz="1900" dirty="0"/>
              <a:t>– На земле голод, люди умирают, травы сгорели, скот дохнет, а все потому</a:t>
            </a:r>
            <a:r>
              <a:rPr lang="ru-RU" sz="1900" dirty="0" smtClean="0"/>
              <a:t>, что </a:t>
            </a:r>
            <a:r>
              <a:rPr lang="ru-RU" sz="1900" dirty="0" err="1"/>
              <a:t>Пурьгине</a:t>
            </a:r>
            <a:r>
              <a:rPr lang="ru-RU" sz="1900" dirty="0"/>
              <a:t> Бог </a:t>
            </a:r>
            <a:r>
              <a:rPr lang="ru-RU" sz="1900" dirty="0" err="1"/>
              <a:t>Ведяву</a:t>
            </a:r>
            <a:r>
              <a:rPr lang="ru-RU" sz="1900" dirty="0"/>
              <a:t> на небо утащил...</a:t>
            </a:r>
          </a:p>
          <a:p>
            <a:pPr indent="365125"/>
            <a:r>
              <a:rPr lang="ru-RU" sz="1900" dirty="0"/>
              <a:t>Велел Верхний Бог вернуть </a:t>
            </a:r>
            <a:r>
              <a:rPr lang="ru-RU" sz="1900" dirty="0" err="1"/>
              <a:t>Ведяву</a:t>
            </a:r>
            <a:r>
              <a:rPr lang="ru-RU" sz="1900" dirty="0"/>
              <a:t> на землю. Не посмел ослушаться </a:t>
            </a:r>
            <a:r>
              <a:rPr lang="ru-RU" sz="1900" dirty="0" err="1"/>
              <a:t>Пурьгине</a:t>
            </a:r>
            <a:r>
              <a:rPr lang="ru-RU" sz="1900" dirty="0" smtClean="0"/>
              <a:t>. Разразился </a:t>
            </a:r>
            <a:r>
              <a:rPr lang="ru-RU" sz="1900" dirty="0"/>
              <a:t>он ливнями и вернул с ними на землю </a:t>
            </a:r>
            <a:r>
              <a:rPr lang="ru-RU" sz="1900" dirty="0" err="1"/>
              <a:t>Ведяву</a:t>
            </a:r>
            <a:r>
              <a:rPr lang="ru-RU" sz="1900" dirty="0"/>
              <a:t>».</a:t>
            </a:r>
          </a:p>
        </p:txBody>
      </p: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044" y="0"/>
            <a:ext cx="77095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2000" y="4660299"/>
            <a:ext cx="8640000" cy="2009061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800" dirty="0" smtClean="0"/>
              <a:t>	</a:t>
            </a:r>
            <a:r>
              <a:rPr lang="ru-RU" sz="2800" dirty="0"/>
              <a:t>Сравни время появления земледельческо-скотоводческого </a:t>
            </a:r>
            <a:r>
              <a:rPr lang="ru-RU" sz="2800" dirty="0" smtClean="0"/>
              <a:t>хозяйства </a:t>
            </a:r>
            <a:r>
              <a:rPr lang="ru-RU" sz="2800" dirty="0"/>
              <a:t>и цивилизаций в Западной Европе и в Северной Евразии (на </a:t>
            </a:r>
            <a:r>
              <a:rPr lang="ru-RU" sz="2800" dirty="0" smtClean="0"/>
              <a:t>территории </a:t>
            </a:r>
            <a:r>
              <a:rPr lang="ru-RU" sz="2800" dirty="0"/>
              <a:t>современной России).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3846301"/>
              </p:ext>
            </p:extLst>
          </p:nvPr>
        </p:nvGraphicFramePr>
        <p:xfrm>
          <a:off x="252413" y="981075"/>
          <a:ext cx="8639175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25"/>
                <a:gridCol w="2879725"/>
                <a:gridCol w="2879725"/>
              </a:tblGrid>
              <a:tr h="37084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ЗАПАДНАЯ ЕВРОПА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СЕВЕРНАЯ ЕВРАЗИЯ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Земледелие и скотоводство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sz="2800" dirty="0" smtClean="0"/>
                        <a:t>V–III </a:t>
                      </a:r>
                      <a:r>
                        <a:rPr lang="ru-RU" sz="2800" dirty="0" smtClean="0"/>
                        <a:t>тыс. до н.э.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III–II </a:t>
                      </a:r>
                      <a:r>
                        <a:rPr lang="ru-RU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тыс. до н.э.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Первые крупные государства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sz="2800" dirty="0" smtClean="0"/>
                        <a:t>I </a:t>
                      </a:r>
                      <a:r>
                        <a:rPr lang="ru-RU" sz="2800" dirty="0" smtClean="0"/>
                        <a:t>тыс. до н.э.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q-AL" sz="2800" dirty="0" smtClean="0"/>
                        <a:t>I </a:t>
                      </a:r>
                      <a:r>
                        <a:rPr lang="ru-RU" sz="2800" dirty="0" smtClean="0"/>
                        <a:t>тыс.  н.э.</a:t>
                      </a:r>
                      <a:endParaRPr lang="ru-RU" sz="2800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4804299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6" tIns="409271" rIns="10794" bIns="40926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300" kern="1200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В СЕВЕРНОЙ ЕВРАЗИИ ДВИЖЕНИЕ К ЦИВИЛИЗАЦИИ НАЧАЛОСЬ ПОЗЖЕ, ЧЕМ В ЗАПАДНОЙ ЕВРОПЕ?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400" y="0"/>
            <a:ext cx="616216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63939"/>
              </p:ext>
            </p:extLst>
          </p:nvPr>
        </p:nvGraphicFramePr>
        <p:xfrm>
          <a:off x="251998" y="980728"/>
          <a:ext cx="8640480" cy="5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720080"/>
                <a:gridCol w="5760640"/>
                <a:gridCol w="720080"/>
                <a:gridCol w="720078"/>
              </a:tblGrid>
              <a:tr h="416488"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Цивилизация 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Цивилизация </a:t>
                      </a:r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общность людей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5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Возникновение  городов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Ступень развития общества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Несколько  народов и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Отношения</a:t>
                      </a:r>
                      <a:r>
                        <a:rPr lang="ru-RU" sz="2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между людьми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740"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ведения хозяйства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 государств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Разделение людей на общественные слои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983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Представления о добре и зле, красивом и безобразном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Изобретение  письменности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 государством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488">
                <a:tc vMerge="1"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Культурные  и религиозные традиции</a:t>
                      </a:r>
                      <a:endParaRPr lang="ru-RU" sz="2100" dirty="0" smtClean="0"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2703929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 anchorCtr="0">
            <a:spAutoFit/>
          </a:bodyPr>
          <a:lstStyle/>
          <a:p>
            <a:pPr indent="350838"/>
            <a:r>
              <a:rPr lang="ru-RU" sz="2800" b="1" dirty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При помощи стрелок распредели признаки разных значений понятия </a:t>
            </a:r>
            <a:r>
              <a:rPr lang="ru-RU" sz="2800" dirty="0" smtClean="0"/>
              <a:t>цивилизация.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008000" y="1268760"/>
            <a:ext cx="61200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24000" y="1268760"/>
            <a:ext cx="612000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215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2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129735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Первопроходцы.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425879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 в Великую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степь.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717032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На границе древней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ойкумены.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5013176"/>
            <a:ext cx="8639999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лесных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дебрях.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2425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Из текста учебника на с. 19–20 выдели и зарисуй (запиши) в </a:t>
            </a:r>
            <a:r>
              <a:rPr lang="ru-RU" sz="2400" dirty="0" smtClean="0"/>
              <a:t>занятия </a:t>
            </a:r>
            <a:r>
              <a:rPr lang="ru-RU" sz="2400" dirty="0"/>
              <a:t>первобытных людей, населявших территорию нашей </a:t>
            </a:r>
            <a:r>
              <a:rPr lang="ru-RU" sz="2400" dirty="0" smtClean="0"/>
              <a:t>страны.</a:t>
            </a:r>
            <a:endParaRPr lang="ru-RU" sz="2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ПЕРВОПРОХОДЦЫ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2000" y="2412000"/>
            <a:ext cx="2700000" cy="284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dirty="0" smtClean="0"/>
              <a:t>_______________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22000" y="2412000"/>
            <a:ext cx="2700000" cy="284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dirty="0" smtClean="0"/>
              <a:t>_______________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92000" y="2412000"/>
            <a:ext cx="2700000" cy="284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dirty="0" smtClean="0"/>
              <a:t>_______________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5445224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242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Какие особенности жизни первобытных людей позволяли </a:t>
            </a:r>
            <a:r>
              <a:rPr lang="ru-RU" sz="2400" dirty="0" smtClean="0"/>
              <a:t>им выжить </a:t>
            </a:r>
            <a:r>
              <a:rPr lang="ru-RU" sz="2400" dirty="0"/>
              <a:t>в суровых природных условиях?</a:t>
            </a:r>
          </a:p>
        </p:txBody>
      </p:sp>
    </p:spTree>
    <p:extLst>
      <p:ext uri="{BB962C8B-B14F-4D97-AF65-F5344CB8AC3E}">
        <p14:creationId xmlns:p14="http://schemas.microsoft.com/office/powerpoint/2010/main" val="594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На твой взгляд, почему на </a:t>
            </a:r>
            <a:r>
              <a:rPr lang="ru-RU" sz="2400" dirty="0" smtClean="0"/>
              <a:t>протяжении </a:t>
            </a:r>
            <a:r>
              <a:rPr lang="ru-RU" sz="2400" dirty="0"/>
              <a:t>многих тысячелетий </a:t>
            </a:r>
            <a:r>
              <a:rPr lang="ru-RU" sz="2400" dirty="0" smtClean="0"/>
              <a:t>ледниковой эпохи </a:t>
            </a:r>
            <a:r>
              <a:rPr lang="ru-RU" sz="2400" dirty="0"/>
              <a:t>хозяйство людей </a:t>
            </a:r>
            <a:r>
              <a:rPr lang="ru-RU" sz="2400" dirty="0" smtClean="0"/>
              <a:t>оставалось присваивающим</a:t>
            </a:r>
            <a:r>
              <a:rPr lang="ru-RU" sz="2400" dirty="0"/>
              <a:t>?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ПЕРВОПРОХОДЦЫ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2" y="2564904"/>
            <a:ext cx="5746447" cy="3816000"/>
          </a:xfrm>
          <a:prstGeom prst="roundRect">
            <a:avLst>
              <a:gd name="adj" fmla="val 8869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56176" y="2550842"/>
            <a:ext cx="2723823" cy="38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 anchor="ctr" anchorCtr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/>
              <a:t>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/>
              <a:t>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/>
              <a:t>_________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dirty="0" smtClean="0"/>
              <a:t>_________</a:t>
            </a:r>
          </a:p>
          <a:p>
            <a:pPr marL="514350" indent="-514350">
              <a:lnSpc>
                <a:spcPct val="150000"/>
              </a:lnSpc>
              <a:buFont typeface="Comic Sans MS" panose="030F0702030302020204" pitchFamily="66" charset="0"/>
              <a:buChar char="…"/>
            </a:pPr>
            <a:r>
              <a:rPr lang="ru-RU" sz="2800" dirty="0" smtClean="0"/>
              <a:t>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0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65607"/>
            <a:ext cx="8640000" cy="879217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r>
              <a:rPr lang="ru-RU" sz="2400" dirty="0" smtClean="0"/>
              <a:t>	Опиши </a:t>
            </a:r>
            <a:r>
              <a:rPr lang="ru-RU" sz="2400" dirty="0"/>
              <a:t>маршрут кочевья родовой общины </a:t>
            </a:r>
            <a:r>
              <a:rPr lang="ru-RU" sz="2400" dirty="0" smtClean="0"/>
              <a:t>скотоводов.</a:t>
            </a:r>
            <a:endParaRPr lang="ru-RU" sz="24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ВЫХОД В ВЕЛИКУЮ СТЕПЬ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1944000"/>
            <a:ext cx="8640000" cy="48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Овал 9"/>
          <p:cNvSpPr>
            <a:spLocks noChangeAspect="1"/>
          </p:cNvSpPr>
          <p:nvPr/>
        </p:nvSpPr>
        <p:spPr>
          <a:xfrm>
            <a:off x="863616" y="1124744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1" tIns="562479" rIns="15240" bIns="56247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/>
          </a:p>
        </p:txBody>
      </p:sp>
    </p:spTree>
    <p:extLst>
      <p:ext uri="{BB962C8B-B14F-4D97-AF65-F5344CB8AC3E}">
        <p14:creationId xmlns:p14="http://schemas.microsoft.com/office/powerpoint/2010/main" val="25125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8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0">
            <a:spAutoFit/>
          </a:bodyPr>
          <a:lstStyle/>
          <a:p>
            <a:pPr indent="358775"/>
            <a:r>
              <a:rPr lang="ru-RU" sz="2400" b="1" dirty="0" smtClean="0">
                <a:solidFill>
                  <a:srgbClr val="0070C0"/>
                </a:solidFill>
              </a:rPr>
              <a:t>Программный уровень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Выдели обстоятельства, способствовавшие и препятствовавшие </a:t>
            </a:r>
            <a:r>
              <a:rPr lang="ru-RU" sz="2400" dirty="0" smtClean="0"/>
              <a:t>движению </a:t>
            </a:r>
            <a:r>
              <a:rPr lang="ru-RU" sz="2400" dirty="0"/>
              <a:t>жителей степей к цивилизации.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7723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ВЫХОД В ВЕЛИКУЮ СТЕПЬ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2000" y="6309320"/>
            <a:ext cx="8640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Вспомни порядок продуктивного чтения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24562"/>
              </p:ext>
            </p:extLst>
          </p:nvPr>
        </p:nvGraphicFramePr>
        <p:xfrm>
          <a:off x="251520" y="2564904"/>
          <a:ext cx="8640001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209"/>
                <a:gridCol w="3744416"/>
                <a:gridCol w="33843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способствовали продвижению к цивилизации:_______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препятствовали</a:t>
                      </a:r>
                    </a:p>
                    <a:p>
                      <a:r>
                        <a:rPr lang="ru-RU" sz="2400" u="none" strike="noStrike" kern="1200" baseline="0" dirty="0" smtClean="0"/>
                        <a:t>продвижению к цивилизации:_____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spc="-150" dirty="0" smtClean="0"/>
                        <a:t>Аргумент</a:t>
                      </a:r>
                      <a:r>
                        <a:rPr lang="ru-RU" sz="2400" dirty="0" smtClean="0"/>
                        <a:t>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3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20990</TotalTime>
  <Words>1334</Words>
  <Application>Microsoft Office PowerPoint</Application>
  <PresentationFormat>Экран (4:3)</PresentationFormat>
  <Paragraphs>169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ДРЕВНИЕ ЖИТЕЛИ СЕВЕРНОЙ ЕВРАЗИИ</vt:lpstr>
      <vt:lpstr>ОПРЕДЕЛЯЕМ ПРОБЛЕМУ</vt:lpstr>
      <vt:lpstr>ОПРЕДЕЛЯЕМ ПРОБЛЕМУ</vt:lpstr>
      <vt:lpstr>ВСПОМИНАЕМ ТО, ЧТО ЗНАЕМ</vt:lpstr>
      <vt:lpstr>ОТКРЫВАЕМ НОВЫЕ ЗНАНИЯ</vt:lpstr>
      <vt:lpstr>ПЕРВОПРОХОДЦЫ</vt:lpstr>
      <vt:lpstr>ПЕРВОПРОХОДЦЫ</vt:lpstr>
      <vt:lpstr>ВЫХОД В ВЕЛИКУЮ СТЕПЬ</vt:lpstr>
      <vt:lpstr>ВЫХОД В ВЕЛИКУЮ СТЕПЬ</vt:lpstr>
      <vt:lpstr>НА ГРАНИЦЕ ДРЕВНЕЙ ОЙКУМЕНЫ</vt:lpstr>
      <vt:lpstr>В ЛЕСНЫХ ДЕБРЯХ</vt:lpstr>
      <vt:lpstr>В ЛЕСНЫХ ДЕБРЯХ</vt:lpstr>
      <vt:lpstr>ОТКРЫВАЕМ НОВЫЕ ЗНАНИЯ</vt:lpstr>
      <vt:lpstr>ПРИМЕНЯЕМ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ДРЕВНИЕ ЖИТЕЛИ СЕВЕРНОЙ ЕВРАЗИИ</dc:title>
  <dc:creator>Telli</dc:creator>
  <cp:lastModifiedBy>Светлана</cp:lastModifiedBy>
  <cp:revision>832</cp:revision>
  <dcterms:created xsi:type="dcterms:W3CDTF">2012-04-06T18:00:09Z</dcterms:created>
  <dcterms:modified xsi:type="dcterms:W3CDTF">2014-01-08T09:57:41Z</dcterms:modified>
</cp:coreProperties>
</file>