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5" r:id="rId2"/>
    <p:sldId id="307" r:id="rId3"/>
    <p:sldId id="267" r:id="rId4"/>
    <p:sldId id="322" r:id="rId5"/>
    <p:sldId id="323" r:id="rId6"/>
    <p:sldId id="309" r:id="rId7"/>
    <p:sldId id="290" r:id="rId8"/>
    <p:sldId id="318" r:id="rId9"/>
    <p:sldId id="324" r:id="rId10"/>
    <p:sldId id="326" r:id="rId11"/>
    <p:sldId id="320" r:id="rId12"/>
    <p:sldId id="315" r:id="rId13"/>
    <p:sldId id="313" r:id="rId14"/>
    <p:sldId id="317" r:id="rId15"/>
    <p:sldId id="31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B2B2B2"/>
    <a:srgbClr val="050403"/>
    <a:srgbClr val="990000"/>
    <a:srgbClr val="FFDDBF"/>
    <a:srgbClr val="EBBB8A"/>
    <a:srgbClr val="E7B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8" autoAdjust="0"/>
    <p:restoredTop sz="98805" autoAdjust="0"/>
  </p:normalViewPr>
  <p:slideViewPr>
    <p:cSldViewPr>
      <p:cViewPr varScale="1">
        <p:scale>
          <a:sx n="50" d="100"/>
          <a:sy n="50" d="100"/>
        </p:scale>
        <p:origin x="-1296" y="-90"/>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FF8236-E0D3-4D7F-B296-1F4138EEB5E6}" type="datetimeFigureOut">
              <a:rPr lang="ru-RU"/>
              <a:pPr>
                <a:defRPr/>
              </a:pPr>
              <a:t>27.09.2013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1416FA-A380-4590-954B-B5F7395C2B79}" type="slidenum">
              <a:rPr lang="ru-RU"/>
              <a:pPr>
                <a:defRPr/>
              </a:pPr>
              <a:t>‹#›</a:t>
            </a:fld>
            <a:endParaRPr lang="ru-RU"/>
          </a:p>
        </p:txBody>
      </p:sp>
    </p:spTree>
    <p:extLst>
      <p:ext uri="{BB962C8B-B14F-4D97-AF65-F5344CB8AC3E}">
        <p14:creationId xmlns:p14="http://schemas.microsoft.com/office/powerpoint/2010/main" val="34636918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ж. Новый солдат № 41 Варвары – средние века.</a:t>
            </a:r>
          </a:p>
          <a:p>
            <a:pPr>
              <a:spcBef>
                <a:spcPct val="0"/>
              </a:spcBef>
            </a:pPr>
            <a:r>
              <a:rPr lang="ru-RU" smtClean="0"/>
              <a:t>Авары и булгары </a:t>
            </a:r>
            <a:r>
              <a:rPr lang="en-US" smtClean="0"/>
              <a:t>VIII </a:t>
            </a:r>
            <a:r>
              <a:rPr lang="ru-RU" smtClean="0"/>
              <a:t>в.</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1C195-A3D2-4124-A579-EB05A785EE53}"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алфавита - </a:t>
            </a:r>
            <a:r>
              <a:rPr lang="en-US" smtClean="0"/>
              <a:t>http://xlt.narod.ru/pg/pic/kga.gif</a:t>
            </a:r>
            <a:endParaRPr lang="ru-RU" smtClean="0"/>
          </a:p>
          <a:p>
            <a:pPr>
              <a:spcBef>
                <a:spcPct val="0"/>
              </a:spcBef>
            </a:pPr>
            <a:r>
              <a:rPr lang="ru-RU" smtClean="0"/>
              <a:t>Переход на следующий слайд по щелчку</a:t>
            </a:r>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450DCA-F5F5-44A9-86C2-E3233352C422}"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5529B-7BD6-4444-B75D-448E6A7B3FDA}"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DCBB4-F3DD-433C-98C4-868382D81F62}" type="slidenum">
              <a:rPr lang="ru-RU"/>
              <a:pPr fontAlgn="base">
                <a:spcBef>
                  <a:spcPct val="0"/>
                </a:spcBef>
                <a:spcAft>
                  <a:spcPct val="0"/>
                </a:spcAft>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39D76A-F211-4036-9AFA-88C04CAF8F02}" type="slidenum">
              <a:rPr lang="ru-RU"/>
              <a:pPr fontAlgn="base">
                <a:spcBef>
                  <a:spcPct val="0"/>
                </a:spcBef>
                <a:spcAft>
                  <a:spcPct val="0"/>
                </a:spcAft>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E3971-81DB-4ACC-B340-F055E16066CE}" type="slidenum">
              <a:rPr lang="ru-RU"/>
              <a:pPr fontAlgn="base">
                <a:spcBef>
                  <a:spcPct val="0"/>
                </a:spcBef>
                <a:spcAft>
                  <a:spcPct val="0"/>
                </a:spcAft>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Вопрос убирается по щелчку на тексте. Появляется при щелчке по тексту второго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C9A405-7F24-4249-A503-4BCAC7A05357}"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1AC70-B855-44FA-BC31-C63D73F7EB73}"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CA8EF-5564-4DBB-B1E0-42186036D1AD}"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45BDB2-EB07-490F-A0C7-7186BA827F87}"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2DAC01-5B71-4B6A-9246-8440990606C4}"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вопроса и появление карты. 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E85F2B-9D1E-4E35-AE74-58AB23245EBE}"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карты </a:t>
            </a:r>
            <a:r>
              <a:rPr lang="sq-AL" smtClean="0"/>
              <a:t>http://www.istfak-nnov.narod.ru/Atlas/Europe6-17/004-Slavyane.jpg</a:t>
            </a:r>
            <a:endParaRPr lang="ru-RU" smtClean="0"/>
          </a:p>
          <a:p>
            <a:pPr>
              <a:spcBef>
                <a:spcPct val="0"/>
              </a:spcBef>
            </a:pPr>
            <a:endParaRPr lang="ru-RU" smtClean="0"/>
          </a:p>
          <a:p>
            <a:pPr>
              <a:spcBef>
                <a:spcPct val="0"/>
              </a:spcBef>
            </a:pPr>
            <a:r>
              <a:rPr lang="ru-RU" smtClean="0"/>
              <a:t>Анимация поставлена на щелчок. Происходит выцветание вопроса и появление карты. </a:t>
            </a:r>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FE6D31-CA5E-4110-B6ED-C19299BD3EFA}"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Кнопка – ссылка на скрытый слайд с информацией о славянских азбуках. Работа со слайдом на усмотрение учителя.</a:t>
            </a: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12F52-4407-45BD-A595-CEBDB3EC9A90}"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E3B20E4-242B-4CC3-B669-65C8B870ACD7}" type="datetimeFigureOut">
              <a:rPr lang="ru-RU"/>
              <a:pPr>
                <a:defRPr/>
              </a:pPr>
              <a:t>27.09.2013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DB023A-4578-40C3-B19E-EBE155CAC7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1E142A-2809-4EFC-8A6A-ADA825F57A4B}" type="datetimeFigureOut">
              <a:rPr lang="ru-RU"/>
              <a:pPr>
                <a:defRPr/>
              </a:pPr>
              <a:t>27.09.2013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D5CC3A-97B2-47FB-A12D-49E14A7653C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A1D47D-4A9D-4D26-A5B8-B8B4584BAC88}" type="datetimeFigureOut">
              <a:rPr lang="ru-RU"/>
              <a:pPr>
                <a:defRPr/>
              </a:pPr>
              <a:t>27.09.2013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188F54-08C2-436E-8257-5AE34F63E0E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099B8221-9074-4EF9-956F-99F49C37A079}" type="datetimeFigureOut">
              <a:rPr lang="ru-RU"/>
              <a:pPr>
                <a:defRPr/>
              </a:pPr>
              <a:t>27.09.2013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0A83CC6-8352-46A5-9DE7-E7EEEDC1137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F49D051-BA65-49C4-ACDC-3D47C976D38E}" type="datetimeFigureOut">
              <a:rPr lang="ru-RU"/>
              <a:pPr>
                <a:defRPr/>
              </a:pPr>
              <a:t>27.09.2013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11D758-6455-4E38-87C5-5F2CCF9A3FE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0A1F3B3E-7700-480C-8F8E-6D0DD40612E2}" type="datetimeFigureOut">
              <a:rPr lang="ru-RU"/>
              <a:pPr>
                <a:defRPr/>
              </a:pPr>
              <a:t>27.09.2013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3B73FDE9-8E86-4B87-93AE-80F59918A92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79F3B3F-B94A-4FA0-9772-B96D3956DA80}" type="datetimeFigureOut">
              <a:rPr lang="ru-RU"/>
              <a:pPr>
                <a:defRPr/>
              </a:pPr>
              <a:t>27.09.2013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426981F-A5F8-4011-9C29-01AA034CB29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95E3C01B-E91C-40DA-B669-4C89B6881A59}" type="datetimeFigureOut">
              <a:rPr lang="ru-RU"/>
              <a:pPr>
                <a:defRPr/>
              </a:pPr>
              <a:t>27.09.2013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F9DBF7B-6623-4FF4-B03C-7E07B9F1B3A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3841BD5D-3DE4-4E33-A2F3-6C420CAA2AB5}" type="datetimeFigureOut">
              <a:rPr lang="ru-RU"/>
              <a:pPr>
                <a:defRPr/>
              </a:pPr>
              <a:t>27.09.2013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463E3E2-DC1C-4728-A779-7F2715D9B37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4C7E9C-9115-452C-B352-6377DFECDCE2}" type="datetimeFigureOut">
              <a:rPr lang="ru-RU"/>
              <a:pPr>
                <a:defRPr/>
              </a:pPr>
              <a:t>27.09.2013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D528F2-1DD0-401C-9D27-65A9BFAE2A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3E1A3A-A187-4F4C-99A9-96A050F6EEE5}" type="datetimeFigureOut">
              <a:rPr lang="ru-RU"/>
              <a:pPr>
                <a:defRPr/>
              </a:pPr>
              <a:t>27.09.2013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9396EA-EF92-4F33-B083-F29BF3F97B6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BA8B9CA-DC63-4CCC-892F-1CEFECA79651}" type="datetimeFigureOut">
              <a:rPr lang="ru-RU"/>
              <a:pPr>
                <a:defRPr/>
              </a:pPr>
              <a:t>27.09.2013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0C255D9-EF2B-48D0-B43B-FCC6F48BE7C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12"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87725" y="2636838"/>
            <a:ext cx="2336800" cy="3960812"/>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a:t>
            </a:r>
            <a:r>
              <a:rPr lang="ru-RU" sz="1200">
                <a:solidFill>
                  <a:srgbClr val="400000"/>
                </a:solidFill>
                <a:cs typeface="Arial" charset="0"/>
              </a:rPr>
              <a:t>§ 6</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2" name="Заголовок 1"/>
          <p:cNvSpPr>
            <a:spLocks noGrp="1"/>
          </p:cNvSpPr>
          <p:nvPr>
            <p:ph type="ctrTitle"/>
          </p:nvPr>
        </p:nvSpPr>
        <p:spPr/>
        <p:txBody>
          <a:bodyPr/>
          <a:lstStyle/>
          <a:p>
            <a:pPr fontAlgn="auto">
              <a:spcAft>
                <a:spcPts val="0"/>
              </a:spcAft>
              <a:defRPr/>
            </a:pPr>
            <a:r>
              <a:rPr lang="ru-RU" dirty="0" smtClean="0"/>
              <a:t>ГОСУДАРСТВА СЛАВЯН И КОЧЕВНИКОВ</a:t>
            </a:r>
            <a:endParaRPr lang="ru-RU" dirty="0"/>
          </a:p>
        </p:txBody>
      </p:sp>
      <p:pic>
        <p:nvPicPr>
          <p:cNvPr id="14341" name="Рисунок 5"/>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9144000"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1520" y="980728"/>
            <a:ext cx="8640000" cy="1736646"/>
          </a:xfrm>
          <a:prstGeom prst="roundRect">
            <a:avLst/>
          </a:prstGeom>
          <a:blipFill>
            <a:blip r:embed="rId3"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400">
                <a:latin typeface="Comic Sans MS" pitchFamily="66" charset="0"/>
              </a:rPr>
              <a:t>Известно, что </a:t>
            </a:r>
            <a:r>
              <a:rPr lang="ru-RU" sz="2400"/>
              <a:t>п</a:t>
            </a:r>
            <a:r>
              <a:rPr lang="ru-RU" sz="2400">
                <a:latin typeface="Comic Sans MS" pitchFamily="66" charset="0"/>
              </a:rPr>
              <a:t>апа </a:t>
            </a:r>
            <a:r>
              <a:rPr lang="ru-RU" sz="2400"/>
              <a:t>р</a:t>
            </a:r>
            <a:r>
              <a:rPr lang="ru-RU" sz="2400">
                <a:latin typeface="Comic Sans MS" pitchFamily="66" charset="0"/>
              </a:rPr>
              <a:t>имский любой ценой стремился обратить в христианскую веру славянские народы, при этом насильственно насаждая латинский язык и церковные обряды</a:t>
            </a:r>
            <a:r>
              <a:rPr lang="ru-RU" sz="2400"/>
              <a:t>.</a:t>
            </a:r>
            <a:r>
              <a:rPr lang="ru-RU" sz="2400">
                <a:latin typeface="Comic Sans MS" pitchFamily="66" charset="0"/>
              </a:rPr>
              <a:t>  </a:t>
            </a:r>
          </a:p>
        </p:txBody>
      </p:sp>
      <p:sp>
        <p:nvSpPr>
          <p:cNvPr id="5" name="Скругленный прямоугольник 4"/>
          <p:cNvSpPr/>
          <p:nvPr/>
        </p:nvSpPr>
        <p:spPr>
          <a:xfrm>
            <a:off x="252000" y="5413345"/>
            <a:ext cx="8640000" cy="1328023"/>
          </a:xfrm>
          <a:prstGeom prst="roundRect">
            <a:avLst/>
          </a:prstGeom>
          <a:blipFill>
            <a:blip r:embed="rId3"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a:r>
              <a:rPr lang="ru-RU" sz="2400" b="1">
                <a:solidFill>
                  <a:srgbClr val="0070C0"/>
                </a:solidFill>
                <a:latin typeface="Comic Sans MS" pitchFamily="66" charset="0"/>
              </a:rPr>
              <a:t>Повышенный уровень. </a:t>
            </a:r>
            <a:r>
              <a:rPr lang="ru-RU" sz="2400">
                <a:latin typeface="Comic Sans MS" pitchFamily="66" charset="0"/>
              </a:rPr>
              <a:t>Запиши своё отношение к действиям </a:t>
            </a:r>
            <a:r>
              <a:rPr lang="ru-RU" sz="2400"/>
              <a:t>п</a:t>
            </a:r>
            <a:r>
              <a:rPr lang="ru-RU" sz="2400">
                <a:latin typeface="Comic Sans MS" pitchFamily="66" charset="0"/>
              </a:rPr>
              <a:t>апы </a:t>
            </a:r>
            <a:r>
              <a:rPr lang="ru-RU" sz="2400"/>
              <a:t>р</a:t>
            </a:r>
            <a:r>
              <a:rPr lang="ru-RU" sz="2400">
                <a:latin typeface="Comic Sans MS" pitchFamily="66" charset="0"/>
              </a:rPr>
              <a:t>имского и приведи один-два аргумента в подтверждение своей точки зрения</a:t>
            </a:r>
            <a:r>
              <a:rPr lang="ru-RU" sz="2400"/>
              <a:t>.</a:t>
            </a:r>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ПРОСВЕТИТЕЛИ СЛАВЯН</a:t>
            </a:r>
            <a:endParaRPr lang="ru-RU" dirty="0"/>
          </a:p>
        </p:txBody>
      </p:sp>
      <p:sp>
        <p:nvSpPr>
          <p:cNvPr id="6" name="Управляющая кнопка: сведения 5">
            <a:hlinkClick r:id="rId4" action="ppaction://hlinksldjump" highlightClick="1"/>
          </p:cNvPr>
          <p:cNvSpPr/>
          <p:nvPr/>
        </p:nvSpPr>
        <p:spPr>
          <a:xfrm>
            <a:off x="8712000" y="6444000"/>
            <a:ext cx="360000" cy="360000"/>
          </a:xfrm>
          <a:prstGeom prst="actionButtonInformation">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31768" name="Group 24"/>
          <p:cNvGraphicFramePr>
            <a:graphicFrameLocks noGrp="1"/>
          </p:cNvGraphicFramePr>
          <p:nvPr/>
        </p:nvGraphicFramePr>
        <p:xfrm>
          <a:off x="252413" y="2852738"/>
          <a:ext cx="8639175" cy="237744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pic>
        <p:nvPicPr>
          <p:cNvPr id="31766"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50825" y="981075"/>
          <a:ext cx="8640001" cy="5364480"/>
        </p:xfrm>
        <a:graphic>
          <a:graphicData uri="http://schemas.openxmlformats.org/drawingml/2006/table">
            <a:tbl>
              <a:tblPr firstRow="1" bandRow="1">
                <a:tableStyleId>{2D5ABB26-0587-4C30-8999-92F81FD0307C}</a:tableStyleId>
              </a:tblPr>
              <a:tblGrid>
                <a:gridCol w="2880320"/>
                <a:gridCol w="2880320"/>
                <a:gridCol w="2879361"/>
              </a:tblGrid>
              <a:tr h="370840">
                <a:tc>
                  <a:txBody>
                    <a:bodyPr/>
                    <a:lstStyle/>
                    <a:p>
                      <a:pPr algn="ctr"/>
                      <a:r>
                        <a:rPr lang="ru-RU" sz="2800" b="1" dirty="0" smtClean="0"/>
                        <a:t>кириллица</a:t>
                      </a:r>
                      <a:endParaRPr lang="ru-RU" sz="2800" b="1" dirty="0"/>
                    </a:p>
                  </a:txBody>
                  <a:tcPr/>
                </a:tc>
                <a:tc>
                  <a:txBody>
                    <a:bodyPr/>
                    <a:lstStyle/>
                    <a:p>
                      <a:pPr algn="ctr"/>
                      <a:endParaRPr lang="ru-RU" sz="2800" b="1" dirty="0"/>
                    </a:p>
                  </a:txBody>
                  <a:tcPr/>
                </a:tc>
                <a:tc>
                  <a:txBody>
                    <a:bodyPr/>
                    <a:lstStyle/>
                    <a:p>
                      <a:pPr algn="ctr"/>
                      <a:r>
                        <a:rPr lang="ru-RU" sz="2800" b="1" dirty="0" smtClean="0"/>
                        <a:t>глаголица</a:t>
                      </a:r>
                      <a:endParaRPr lang="ru-RU" sz="2800" b="1" dirty="0"/>
                    </a:p>
                  </a:txBody>
                  <a:tcPr/>
                </a:tc>
              </a:tr>
              <a:tr h="370840">
                <a:tc>
                  <a:txBody>
                    <a:bodyPr/>
                    <a:lstStyle/>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txBody>
                  <a:tcPr/>
                </a:tc>
                <a:tc>
                  <a:txBody>
                    <a:bodyPr/>
                    <a:lstStyle/>
                    <a:p>
                      <a:endParaRPr lang="ru-RU" sz="2400" dirty="0"/>
                    </a:p>
                  </a:txBody>
                  <a:tcPr/>
                </a:tc>
                <a:tc>
                  <a:txBody>
                    <a:bodyPr/>
                    <a:lstStyle/>
                    <a:p>
                      <a:endParaRPr lang="ru-RU" sz="2400" dirty="0"/>
                    </a:p>
                  </a:txBody>
                  <a:tcPr/>
                </a:tc>
              </a:tr>
            </a:tbl>
          </a:graphicData>
        </a:graphic>
      </p:graphicFrame>
      <p:sp>
        <p:nvSpPr>
          <p:cNvPr id="2" name="Заголовок 1"/>
          <p:cNvSpPr>
            <a:spLocks noGrp="1"/>
          </p:cNvSpPr>
          <p:nvPr>
            <p:ph type="title"/>
          </p:nvPr>
        </p:nvSpPr>
        <p:spPr/>
        <p:txBody>
          <a:bodyPr>
            <a:normAutofit fontScale="90000"/>
          </a:bodyPr>
          <a:lstStyle/>
          <a:p>
            <a:pPr fontAlgn="auto">
              <a:spcAft>
                <a:spcPts val="0"/>
              </a:spcAft>
              <a:defRPr/>
            </a:pPr>
            <a:r>
              <a:rPr lang="ru-RU" smtClean="0"/>
              <a:t>ПРОСВЕТИТЕЛИ СЛАВЯН</a:t>
            </a:r>
            <a:endParaRPr lang="ru-RU" dirty="0"/>
          </a:p>
        </p:txBody>
      </p:sp>
      <p:pic>
        <p:nvPicPr>
          <p:cNvPr id="1026" name="Picture 2"/>
          <p:cNvPicPr>
            <a:picLocks noChangeAspect="1" noChangeArrowheads="1"/>
          </p:cNvPicPr>
          <p:nvPr/>
        </p:nvPicPr>
        <p:blipFill>
          <a:blip r:embed="rId3" cstate="print">
            <a:extLst/>
          </a:blip>
          <a:srcRect/>
          <a:stretch>
            <a:fillRect/>
          </a:stretch>
        </p:blipFill>
        <p:spPr bwMode="auto">
          <a:xfrm>
            <a:off x="3131839" y="1366824"/>
            <a:ext cx="2856000" cy="4896000"/>
          </a:xfrm>
          <a:prstGeom prst="roundRect">
            <a:avLst>
              <a:gd name="adj" fmla="val 14812"/>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3802" name="Рисунок 8" descr="kga.gif"/>
          <p:cNvPicPr>
            <a:picLocks noChangeAspect="1"/>
          </p:cNvPicPr>
          <p:nvPr/>
        </p:nvPicPr>
        <p:blipFill>
          <a:blip r:embed="rId4"/>
          <a:srcRect r="40825"/>
          <a:stretch>
            <a:fillRect/>
          </a:stretch>
        </p:blipFill>
        <p:spPr bwMode="auto">
          <a:xfrm>
            <a:off x="611188" y="1476375"/>
            <a:ext cx="2120900" cy="5219700"/>
          </a:xfrm>
          <a:prstGeom prst="rect">
            <a:avLst/>
          </a:prstGeom>
          <a:noFill/>
          <a:ln w="9525">
            <a:noFill/>
            <a:miter lim="800000"/>
            <a:headEnd/>
            <a:tailEnd/>
          </a:ln>
        </p:spPr>
      </p:pic>
      <p:grpSp>
        <p:nvGrpSpPr>
          <p:cNvPr id="33803" name="Группа 2"/>
          <p:cNvGrpSpPr>
            <a:grpSpLocks/>
          </p:cNvGrpSpPr>
          <p:nvPr/>
        </p:nvGrpSpPr>
        <p:grpSpPr bwMode="auto">
          <a:xfrm>
            <a:off x="6373813" y="1476375"/>
            <a:ext cx="2159000" cy="5219700"/>
            <a:chOff x="6373245" y="1476000"/>
            <a:chExt cx="2159195" cy="5220000"/>
          </a:xfrm>
        </p:grpSpPr>
        <p:pic>
          <p:nvPicPr>
            <p:cNvPr id="33805" name="Рисунок 9" descr="kga.gif"/>
            <p:cNvPicPr>
              <a:picLocks noChangeAspect="1"/>
            </p:cNvPicPr>
            <p:nvPr/>
          </p:nvPicPr>
          <p:blipFill>
            <a:blip r:embed="rId4"/>
            <a:srcRect r="80585"/>
            <a:stretch>
              <a:fillRect/>
            </a:stretch>
          </p:blipFill>
          <p:spPr bwMode="auto">
            <a:xfrm>
              <a:off x="6373245" y="1476000"/>
              <a:ext cx="695923" cy="5220000"/>
            </a:xfrm>
            <a:prstGeom prst="rect">
              <a:avLst/>
            </a:prstGeom>
            <a:noFill/>
            <a:ln w="9525">
              <a:noFill/>
              <a:miter lim="800000"/>
              <a:headEnd/>
              <a:tailEnd/>
            </a:ln>
          </p:spPr>
        </p:pic>
        <p:pic>
          <p:nvPicPr>
            <p:cNvPr id="33806" name="Рисунок 10" descr="kga.gif"/>
            <p:cNvPicPr>
              <a:picLocks noChangeAspect="1"/>
            </p:cNvPicPr>
            <p:nvPr/>
          </p:nvPicPr>
          <p:blipFill>
            <a:blip r:embed="rId4"/>
            <a:srcRect l="59175"/>
            <a:stretch>
              <a:fillRect/>
            </a:stretch>
          </p:blipFill>
          <p:spPr bwMode="auto">
            <a:xfrm>
              <a:off x="7069191" y="1476000"/>
              <a:ext cx="1463249" cy="5220000"/>
            </a:xfrm>
            <a:prstGeom prst="rect">
              <a:avLst/>
            </a:prstGeom>
            <a:noFill/>
            <a:ln w="9525">
              <a:noFill/>
              <a:miter lim="800000"/>
              <a:headEnd/>
              <a:tailEnd/>
            </a:ln>
          </p:spPr>
        </p:pic>
      </p:grpSp>
      <p:pic>
        <p:nvPicPr>
          <p:cNvPr id="33804"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НОВАЯ КАРТА ВОСТОЧНОЙ ЕВРОПЫ</a:t>
            </a:r>
            <a:endParaRPr lang="ru-RU" sz="3600" dirty="0"/>
          </a:p>
        </p:txBody>
      </p:sp>
      <p:pic>
        <p:nvPicPr>
          <p:cNvPr id="35842" name="Picture 3"/>
          <p:cNvPicPr>
            <a:picLocks noChangeAspect="1" noChangeArrowheads="1"/>
          </p:cNvPicPr>
          <p:nvPr/>
        </p:nvPicPr>
        <p:blipFill>
          <a:blip r:embed="rId3"/>
          <a:srcRect/>
          <a:stretch>
            <a:fillRect/>
          </a:stretch>
        </p:blipFill>
        <p:spPr bwMode="auto">
          <a:xfrm>
            <a:off x="2339975" y="981075"/>
            <a:ext cx="4476750" cy="5761038"/>
          </a:xfrm>
          <a:prstGeom prst="rect">
            <a:avLst/>
          </a:prstGeom>
          <a:noFill/>
          <a:ln w="9525">
            <a:solidFill>
              <a:schemeClr val="tx1"/>
            </a:solidFill>
            <a:miter lim="800000"/>
            <a:headEnd/>
            <a:tailEnd/>
          </a:ln>
        </p:spPr>
      </p:pic>
      <p:grpSp>
        <p:nvGrpSpPr>
          <p:cNvPr id="35843" name="Группа 5"/>
          <p:cNvGrpSpPr>
            <a:grpSpLocks/>
          </p:cNvGrpSpPr>
          <p:nvPr/>
        </p:nvGrpSpPr>
        <p:grpSpPr bwMode="auto">
          <a:xfrm>
            <a:off x="225425" y="957263"/>
            <a:ext cx="8686800" cy="963612"/>
            <a:chOff x="225552" y="957072"/>
            <a:chExt cx="8686800" cy="963168"/>
          </a:xfrm>
        </p:grpSpPr>
        <p:sp>
          <p:nvSpPr>
            <p:cNvPr id="5" name="Скругленный прямоугольник 4"/>
            <p:cNvSpPr/>
            <p:nvPr/>
          </p:nvSpPr>
          <p:spPr>
            <a:xfrm>
              <a:off x="252000" y="980728"/>
              <a:ext cx="8640000" cy="919401"/>
            </a:xfrm>
            <a:prstGeom prst="roundRect">
              <a:avLst/>
            </a:prstGeom>
            <a:blipFill>
              <a:blip r:embed="rId4" cstate="print">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r>
                <a:rPr lang="ru-RU" sz="2400">
                  <a:latin typeface="Comic Sans MS" pitchFamily="66" charset="0"/>
                </a:rPr>
                <a:t>	Какие выгоды крещение варваров несло Византии или Священной Римской империи</a:t>
              </a:r>
              <a:r>
                <a:rPr lang="ru-RU" sz="2400"/>
                <a:t>?</a:t>
              </a:r>
            </a:p>
          </p:txBody>
        </p:sp>
        <p:sp>
          <p:nvSpPr>
            <p:cNvPr id="12" name="Овал 11"/>
            <p:cNvSpPr>
              <a:spLocks noChangeAspect="1"/>
            </p:cNvSpPr>
            <p:nvPr/>
          </p:nvSpPr>
          <p:spPr>
            <a:xfrm>
              <a:off x="791608" y="1123856"/>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pic>
        <p:nvPicPr>
          <p:cNvPr id="35844"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TextBox 9"/>
          <p:cNvSpPr txBox="1"/>
          <p:nvPr/>
        </p:nvSpPr>
        <p:spPr>
          <a:xfrm>
            <a:off x="250825" y="2051050"/>
            <a:ext cx="2016125" cy="4806950"/>
          </a:xfrm>
          <a:prstGeom prst="rect">
            <a:avLst/>
          </a:prstGeom>
          <a:solidFill>
            <a:schemeClr val="accent4">
              <a:lumMod val="20000"/>
              <a:lumOff val="80000"/>
            </a:schemeClr>
          </a:solidFill>
          <a:ln w="25400">
            <a:solidFill>
              <a:schemeClr val="accent5">
                <a:lumMod val="40000"/>
                <a:lumOff val="60000"/>
              </a:schemeClr>
            </a:solidFill>
          </a:ln>
        </p:spPr>
        <p:txBody>
          <a:bodyPr>
            <a:spAutoFit/>
          </a:bodyPr>
          <a:lstStyle/>
          <a:p>
            <a:r>
              <a:rPr lang="ru-RU" sz="2300">
                <a:latin typeface="Comic Sans MS" pitchFamily="66" charset="0"/>
              </a:rPr>
              <a:t>СВЯЩЕН</a:t>
            </a:r>
            <a:r>
              <a:rPr lang="ru-RU" sz="2300"/>
              <a:t>-</a:t>
            </a:r>
            <a:r>
              <a:rPr lang="ru-RU" sz="2300">
                <a:latin typeface="Comic Sans MS" pitchFamily="66" charset="0"/>
              </a:rPr>
              <a:t>НАЯ РИМСКАЯ ИМПЕРИЯ</a:t>
            </a:r>
          </a:p>
          <a:p>
            <a:pPr>
              <a:lnSpc>
                <a:spcPct val="150000"/>
              </a:lnSpc>
            </a:pPr>
            <a:r>
              <a:rPr lang="ru-RU" sz="2400">
                <a:latin typeface="Comic Sans MS" pitchFamily="66" charset="0"/>
              </a:rPr>
              <a:t>1.________</a:t>
            </a:r>
          </a:p>
          <a:p>
            <a:pPr>
              <a:lnSpc>
                <a:spcPct val="150000"/>
              </a:lnSpc>
            </a:pPr>
            <a:r>
              <a:rPr lang="ru-RU" sz="2400">
                <a:latin typeface="Comic Sans MS" pitchFamily="66" charset="0"/>
              </a:rPr>
              <a:t>2.________</a:t>
            </a:r>
          </a:p>
          <a:p>
            <a:pPr>
              <a:lnSpc>
                <a:spcPct val="150000"/>
              </a:lnSpc>
            </a:pPr>
            <a:r>
              <a:rPr lang="ru-RU" sz="2400">
                <a:latin typeface="Comic Sans MS" pitchFamily="66" charset="0"/>
              </a:rPr>
              <a:t>3.________</a:t>
            </a:r>
          </a:p>
          <a:p>
            <a:pPr>
              <a:lnSpc>
                <a:spcPct val="150000"/>
              </a:lnSpc>
            </a:pPr>
            <a:r>
              <a:rPr lang="ru-RU" sz="2400">
                <a:latin typeface="Comic Sans MS" pitchFamily="66" charset="0"/>
              </a:rPr>
              <a:t>4.________</a:t>
            </a:r>
          </a:p>
          <a:p>
            <a:pPr>
              <a:lnSpc>
                <a:spcPct val="150000"/>
              </a:lnSpc>
            </a:pPr>
            <a:r>
              <a:rPr lang="ru-RU" sz="2400">
                <a:latin typeface="Comic Sans MS" pitchFamily="66" charset="0"/>
              </a:rPr>
              <a:t>… ________</a:t>
            </a:r>
          </a:p>
        </p:txBody>
      </p:sp>
      <p:sp>
        <p:nvSpPr>
          <p:cNvPr id="13" name="TextBox 12"/>
          <p:cNvSpPr txBox="1"/>
          <p:nvPr/>
        </p:nvSpPr>
        <p:spPr>
          <a:xfrm>
            <a:off x="6869113" y="2339975"/>
            <a:ext cx="2024062" cy="3600450"/>
          </a:xfrm>
          <a:prstGeom prst="rect">
            <a:avLst/>
          </a:prstGeom>
          <a:solidFill>
            <a:schemeClr val="accent4">
              <a:lumMod val="20000"/>
              <a:lumOff val="80000"/>
            </a:schemeClr>
          </a:solidFill>
          <a:ln w="25400">
            <a:solidFill>
              <a:schemeClr val="accent5">
                <a:lumMod val="40000"/>
                <a:lumOff val="60000"/>
              </a:schemeClr>
            </a:solidFill>
          </a:ln>
        </p:spPr>
        <p:txBody>
          <a:bodyPr wrap="none">
            <a:spAutoFit/>
          </a:bodyPr>
          <a:lstStyle/>
          <a:p>
            <a:pPr fontAlgn="auto">
              <a:spcBef>
                <a:spcPts val="0"/>
              </a:spcBef>
              <a:spcAft>
                <a:spcPts val="0"/>
              </a:spcAft>
              <a:defRPr/>
            </a:pPr>
            <a:r>
              <a:rPr lang="ru-RU" sz="2400" dirty="0">
                <a:latin typeface="+mn-lt"/>
              </a:rPr>
              <a:t>ВИЗАНТИЯ</a:t>
            </a:r>
          </a:p>
          <a:p>
            <a:pPr fontAlgn="auto">
              <a:lnSpc>
                <a:spcPct val="150000"/>
              </a:lnSpc>
              <a:spcBef>
                <a:spcPts val="0"/>
              </a:spcBef>
              <a:spcAft>
                <a:spcPts val="0"/>
              </a:spcAft>
              <a:defRPr/>
            </a:pPr>
            <a:r>
              <a:rPr lang="ru-RU" sz="2400" dirty="0">
                <a:latin typeface="+mn-lt"/>
              </a:rPr>
              <a:t>1.________</a:t>
            </a:r>
          </a:p>
          <a:p>
            <a:pPr fontAlgn="auto">
              <a:lnSpc>
                <a:spcPct val="150000"/>
              </a:lnSpc>
              <a:spcBef>
                <a:spcPts val="0"/>
              </a:spcBef>
              <a:spcAft>
                <a:spcPts val="0"/>
              </a:spcAft>
              <a:defRPr/>
            </a:pPr>
            <a:r>
              <a:rPr lang="ru-RU" sz="2400" dirty="0">
                <a:latin typeface="+mn-lt"/>
              </a:rPr>
              <a:t>2.________</a:t>
            </a:r>
          </a:p>
          <a:p>
            <a:pPr fontAlgn="auto">
              <a:lnSpc>
                <a:spcPct val="150000"/>
              </a:lnSpc>
              <a:spcBef>
                <a:spcPts val="0"/>
              </a:spcBef>
              <a:spcAft>
                <a:spcPts val="0"/>
              </a:spcAft>
              <a:defRPr/>
            </a:pPr>
            <a:r>
              <a:rPr lang="ru-RU" sz="2400" dirty="0">
                <a:latin typeface="+mn-lt"/>
              </a:rPr>
              <a:t>3.________</a:t>
            </a:r>
          </a:p>
          <a:p>
            <a:pPr fontAlgn="auto">
              <a:lnSpc>
                <a:spcPct val="150000"/>
              </a:lnSpc>
              <a:spcBef>
                <a:spcPts val="0"/>
              </a:spcBef>
              <a:spcAft>
                <a:spcPts val="0"/>
              </a:spcAft>
              <a:defRPr/>
            </a:pPr>
            <a:r>
              <a:rPr lang="ru-RU" sz="2400" dirty="0">
                <a:latin typeface="+mn-lt"/>
              </a:rPr>
              <a:t>4.________</a:t>
            </a:r>
          </a:p>
          <a:p>
            <a:pPr fontAlgn="auto">
              <a:lnSpc>
                <a:spcPct val="150000"/>
              </a:lnSpc>
              <a:spcBef>
                <a:spcPts val="0"/>
              </a:spcBef>
              <a:spcAft>
                <a:spcPts val="0"/>
              </a:spcAft>
              <a:defRPr/>
            </a:pPr>
            <a:r>
              <a:rPr lang="ru-RU" sz="2400" dirty="0">
                <a:latin typeface="+mn-lt"/>
              </a:rPr>
              <a:t>… ________</a:t>
            </a:r>
          </a:p>
          <a:p>
            <a:pPr fontAlgn="auto">
              <a:spcBef>
                <a:spcPts val="0"/>
              </a:spcBef>
              <a:spcAft>
                <a:spcPts val="0"/>
              </a:spcAft>
              <a:defRPr/>
            </a:pPr>
            <a:endParaRPr lang="ru-RU" sz="2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ВОСХОЖДЕНИЕ НАРОДОВ ВОСТОЧНОЙ ЕВРОПЫ НА СТУПЕНЬ ЦИВИЛИЗАЦИИ ПРИВОДИЛО К СОПЕРНИЧЕСТВУ ЗАПАДНОГО </a:t>
            </a:r>
            <a:r>
              <a:rPr lang="ru-RU"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 </a:t>
            </a:r>
            <a:r>
              <a:rPr lang="ru-RU" sz="3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ВОС-</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ТОЧНОГО ХРИСТИАНСТВА</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789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05560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Расставь события и явления в правильной последовательности.</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sp>
        <p:nvSpPr>
          <p:cNvPr id="39941" name="Прямоугольник 7"/>
          <p:cNvSpPr>
            <a:spLocks noChangeArrowheads="1"/>
          </p:cNvSpPr>
          <p:nvPr/>
        </p:nvSpPr>
        <p:spPr bwMode="auto">
          <a:xfrm>
            <a:off x="252413" y="2122488"/>
            <a:ext cx="8631237" cy="3508375"/>
          </a:xfrm>
          <a:prstGeom prst="rect">
            <a:avLst/>
          </a:prstGeom>
          <a:noFill/>
          <a:ln w="9525">
            <a:noFill/>
            <a:miter lim="800000"/>
            <a:headEnd/>
            <a:tailEnd/>
          </a:ln>
        </p:spPr>
        <p:txBody>
          <a:bodyPr>
            <a:spAutoFit/>
          </a:bodyPr>
          <a:lstStyle/>
          <a:p>
            <a:pPr indent="354013"/>
            <a:r>
              <a:rPr lang="ru-RU" sz="2800">
                <a:latin typeface="Comic Sans MS" pitchFamily="66" charset="0"/>
              </a:rPr>
              <a:t>1. Крещение моравов, чехов, болгар по восточно-христианскому обряду.</a:t>
            </a:r>
          </a:p>
          <a:p>
            <a:pPr indent="354013"/>
            <a:r>
              <a:rPr lang="ru-RU" sz="2800">
                <a:latin typeface="Comic Sans MS" pitchFamily="66" charset="0"/>
              </a:rPr>
              <a:t>2. Кирилл и  Мефодий составляют славянскую азбуку.</a:t>
            </a:r>
          </a:p>
          <a:p>
            <a:pPr indent="354013"/>
            <a:r>
              <a:rPr lang="ru-RU" sz="2800">
                <a:latin typeface="Comic Sans MS" pitchFamily="66" charset="0"/>
              </a:rPr>
              <a:t>3. Соперничество Рима и Константинополя за крещение славянских народов.</a:t>
            </a:r>
          </a:p>
          <a:p>
            <a:pPr indent="354013"/>
            <a:r>
              <a:rPr lang="ru-RU" sz="2800">
                <a:latin typeface="Comic Sans MS" pitchFamily="66" charset="0"/>
              </a:rPr>
              <a:t>4. Перевод с греческого на славянский язык Библии и обряда богослужения</a:t>
            </a:r>
            <a:r>
              <a:rPr lang="ru-RU" sz="2800"/>
              <a:t>.</a:t>
            </a:r>
          </a:p>
        </p:txBody>
      </p:sp>
      <p:grpSp>
        <p:nvGrpSpPr>
          <p:cNvPr id="39942" name="Группа 8"/>
          <p:cNvGrpSpPr>
            <a:grpSpLocks/>
          </p:cNvGrpSpPr>
          <p:nvPr/>
        </p:nvGrpSpPr>
        <p:grpSpPr bwMode="auto">
          <a:xfrm>
            <a:off x="260350" y="5732463"/>
            <a:ext cx="8631238" cy="787400"/>
            <a:chOff x="259594" y="5882706"/>
            <a:chExt cx="8632406" cy="786654"/>
          </a:xfrm>
        </p:grpSpPr>
        <p:sp>
          <p:nvSpPr>
            <p:cNvPr id="10" name="Полилиния 9"/>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1" name="Полилиния 10"/>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2" name="Полилиния 11"/>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3" name="Полилиния 12"/>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4" name="Полилиния 13"/>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5" name="Полилиния 14"/>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grpSp>
      <p:pic>
        <p:nvPicPr>
          <p:cNvPr id="3994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Какой процесс здесь представлен – развитие или упадок культуры славянских народов</a:t>
            </a:r>
            <a:r>
              <a:rPr lang="ru-RU" sz="2600"/>
              <a:t>?</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sp>
        <p:nvSpPr>
          <p:cNvPr id="41989" name="Прямоугольник 7"/>
          <p:cNvSpPr>
            <a:spLocks noChangeArrowheads="1"/>
          </p:cNvSpPr>
          <p:nvPr/>
        </p:nvSpPr>
        <p:spPr bwMode="auto">
          <a:xfrm>
            <a:off x="252413" y="2511425"/>
            <a:ext cx="8631237" cy="3267075"/>
          </a:xfrm>
          <a:prstGeom prst="rect">
            <a:avLst/>
          </a:prstGeom>
          <a:noFill/>
          <a:ln w="9525">
            <a:noFill/>
            <a:miter lim="800000"/>
            <a:headEnd/>
            <a:tailEnd/>
          </a:ln>
        </p:spPr>
        <p:txBody>
          <a:bodyPr>
            <a:spAutoFit/>
          </a:bodyPr>
          <a:lstStyle/>
          <a:p>
            <a:pPr indent="354013"/>
            <a:r>
              <a:rPr lang="ru-RU" sz="2600">
                <a:latin typeface="Comic Sans MS" pitchFamily="66" charset="0"/>
              </a:rPr>
              <a:t>1. Крещение моравов, чехов, болгар по восточно-христианскому обряду.</a:t>
            </a:r>
          </a:p>
          <a:p>
            <a:pPr indent="354013"/>
            <a:r>
              <a:rPr lang="ru-RU" sz="2600">
                <a:latin typeface="Comic Sans MS" pitchFamily="66" charset="0"/>
              </a:rPr>
              <a:t>2. Кирилл и  Мефодий составляют славянскую азбуку.</a:t>
            </a:r>
          </a:p>
          <a:p>
            <a:pPr indent="354013"/>
            <a:r>
              <a:rPr lang="ru-RU" sz="2600">
                <a:latin typeface="Comic Sans MS" pitchFamily="66" charset="0"/>
              </a:rPr>
              <a:t>3. Соперничество Рима и Константинополя за крещение славянских народов.</a:t>
            </a:r>
          </a:p>
          <a:p>
            <a:pPr indent="354013"/>
            <a:r>
              <a:rPr lang="ru-RU" sz="2600">
                <a:latin typeface="Comic Sans MS" pitchFamily="66" charset="0"/>
              </a:rPr>
              <a:t>4. Перевод с греческого на славянский язык Библии и обряда богослужения</a:t>
            </a:r>
            <a:r>
              <a:rPr lang="ru-RU" sz="2600"/>
              <a:t>.</a:t>
            </a:r>
          </a:p>
        </p:txBody>
      </p:sp>
      <p:grpSp>
        <p:nvGrpSpPr>
          <p:cNvPr id="41990" name="Группа 8"/>
          <p:cNvGrpSpPr>
            <a:grpSpLocks/>
          </p:cNvGrpSpPr>
          <p:nvPr/>
        </p:nvGrpSpPr>
        <p:grpSpPr bwMode="auto">
          <a:xfrm>
            <a:off x="260350" y="5732463"/>
            <a:ext cx="8631238" cy="787400"/>
            <a:chOff x="259594" y="5882706"/>
            <a:chExt cx="8632406" cy="786654"/>
          </a:xfrm>
        </p:grpSpPr>
        <p:sp>
          <p:nvSpPr>
            <p:cNvPr id="10" name="Полилиния 9"/>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1" name="Полилиния 10"/>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2" name="Полилиния 11"/>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3" name="Полилиния 12"/>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4" name="Полилиния 13"/>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5" name="Полилиния 14"/>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grpSp>
      <p:pic>
        <p:nvPicPr>
          <p:cNvPr id="4199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5517232"/>
            <a:ext cx="8640000" cy="851297"/>
          </a:xfrm>
          <a:prstGeom prst="roundRect">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Сравни справочные сведения с предыдущим выводом: какой у тебя возникает вопрос? </a:t>
            </a:r>
          </a:p>
        </p:txBody>
      </p:sp>
      <p:sp>
        <p:nvSpPr>
          <p:cNvPr id="6" name="Скругленный прямоугольник 5"/>
          <p:cNvSpPr/>
          <p:nvPr/>
        </p:nvSpPr>
        <p:spPr>
          <a:xfrm>
            <a:off x="252000" y="5517232"/>
            <a:ext cx="8640000" cy="1225868"/>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Сравни, как относятся к языческим племенам христиане Западной Европы и Византии: какое стремление должно было их объединять?</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16392" name="Объект 6"/>
          <p:cNvSpPr>
            <a:spLocks noGrp="1"/>
          </p:cNvSpPr>
          <p:nvPr>
            <p:ph sz="half" idx="2"/>
          </p:nvPr>
        </p:nvSpPr>
        <p:spPr>
          <a:xfrm>
            <a:off x="5256213" y="981075"/>
            <a:ext cx="3600450" cy="4427538"/>
          </a:xfr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2400" i="1" smtClean="0"/>
              <a:t>Справочные сведения</a:t>
            </a:r>
          </a:p>
          <a:p>
            <a:pPr marL="88900" indent="0">
              <a:spcBef>
                <a:spcPct val="0"/>
              </a:spcBef>
              <a:buFont typeface="Comic Sans MS" pitchFamily="66" charset="0"/>
              <a:buNone/>
            </a:pPr>
            <a:r>
              <a:rPr lang="ru-RU" sz="2400" smtClean="0"/>
              <a:t>В IX–XI веках священники Запада и Византии ожесточённо спорили друг с другом за право крестить языческие народы Европы.</a:t>
            </a:r>
          </a:p>
        </p:txBody>
      </p:sp>
      <p:sp>
        <p:nvSpPr>
          <p:cNvPr id="20" name="Овал 19"/>
          <p:cNvSpPr>
            <a:spLocks noChangeAspect="1"/>
          </p:cNvSpPr>
          <p:nvPr/>
        </p:nvSpPr>
        <p:spPr>
          <a:xfrm>
            <a:off x="827616" y="5661280"/>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600" dirty="0"/>
          </a:p>
        </p:txBody>
      </p:sp>
      <p:sp>
        <p:nvSpPr>
          <p:cNvPr id="22" name="Стрелка вправо 21"/>
          <p:cNvSpPr/>
          <p:nvPr/>
        </p:nvSpPr>
        <p:spPr>
          <a:xfrm>
            <a:off x="3762000" y="1700808"/>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3356992"/>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Объект 1"/>
          <p:cNvSpPr>
            <a:spLocks noGrp="1"/>
          </p:cNvSpPr>
          <p:nvPr>
            <p:ph sz="half" idx="1"/>
          </p:nvPr>
        </p:nvSpPr>
        <p:spPr>
          <a:xfrm>
            <a:off x="252413" y="981075"/>
            <a:ext cx="3598862" cy="4427538"/>
          </a:xfrm>
          <a:prstGeom prst="roundRect">
            <a:avLst>
              <a:gd name="adj" fmla="val 10315"/>
            </a:avLst>
          </a:prstGeo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300" i="1" smtClean="0"/>
              <a:t>Высказывания византийцев о своих соседях славянах-язычниках VI–VII вв.</a:t>
            </a:r>
          </a:p>
          <a:p>
            <a:pPr marL="88900" indent="0">
              <a:spcBef>
                <a:spcPct val="0"/>
              </a:spcBef>
              <a:buFont typeface="Comic Sans MS" pitchFamily="66" charset="0"/>
              <a:buNone/>
            </a:pPr>
            <a:r>
              <a:rPr lang="ru-RU" sz="1300" smtClean="0"/>
              <a:t>«Они верят, что один бог, создатель молнии, является единственным владыкой надо всем, и приносят ему в жертву быков и всяких жертвенных животных. </a:t>
            </a:r>
            <a:endParaRPr lang="ru-RU" sz="1300" i="1" smtClean="0"/>
          </a:p>
          <a:p>
            <a:pPr marL="88900" indent="0" algn="ctr">
              <a:spcBef>
                <a:spcPct val="0"/>
              </a:spcBef>
              <a:buFont typeface="Comic Sans MS" pitchFamily="66" charset="0"/>
              <a:buNone/>
            </a:pPr>
            <a:r>
              <a:rPr lang="ru-RU" sz="1300" i="1" smtClean="0"/>
              <a:t>Германские хронисты IX–X вв. Видукинд, Адам Бременский, Гельмольд о своих соседях-славянах</a:t>
            </a:r>
          </a:p>
          <a:p>
            <a:pPr marL="88900" indent="0">
              <a:spcBef>
                <a:spcPct val="0"/>
              </a:spcBef>
              <a:buFont typeface="Comic Sans MS" pitchFamily="66" charset="0"/>
              <a:buNone/>
            </a:pPr>
            <a:endParaRPr lang="ru-RU" sz="1300" smtClean="0"/>
          </a:p>
          <a:p>
            <a:pPr marL="88900" indent="0">
              <a:spcBef>
                <a:spcPct val="0"/>
              </a:spcBef>
              <a:buFont typeface="Comic Sans MS" pitchFamily="66" charset="0"/>
              <a:buNone/>
            </a:pPr>
            <a:r>
              <a:rPr lang="ru-RU" sz="1300" smtClean="0"/>
              <a:t>«Они преданы ещё языческим заблуждениям», «относительно нравов гостеприимства не найти людей честнее и добрее», но если кто-то начинает при них совершать христианские обряды или предлагает им принять христианство, его жестоко избивают, прогоняют или даже убивают.</a:t>
            </a:r>
          </a:p>
        </p:txBody>
      </p:sp>
      <p:sp>
        <p:nvSpPr>
          <p:cNvPr id="12" name="Объект 1"/>
          <p:cNvSpPr txBox="1">
            <a:spLocks/>
          </p:cNvSpPr>
          <p:nvPr/>
        </p:nvSpPr>
        <p:spPr>
          <a:xfrm>
            <a:off x="252413" y="981075"/>
            <a:ext cx="8639175" cy="4427538"/>
          </a:xfrm>
          <a:prstGeom prst="roundRect">
            <a:avLst>
              <a:gd name="adj" fmla="val 8806"/>
            </a:avLst>
          </a:prstGeom>
          <a:blipFill>
            <a:blip r:embed="rId3" cstate="print"/>
            <a:tile tx="0" ty="0" sx="100000" sy="100000" flip="none" algn="tl"/>
          </a:blipFill>
          <a:ln w="44450">
            <a:solidFill>
              <a:srgbClr val="FF0000"/>
            </a:solidFill>
          </a:ln>
        </p:spPr>
        <p:txBody>
          <a:bodyPr anchor="ctr"/>
          <a:lstStyle/>
          <a:p>
            <a:pPr marL="88900" algn="ctr">
              <a:buFont typeface="Comic Sans MS" pitchFamily="66" charset="0"/>
              <a:buNone/>
            </a:pPr>
            <a:r>
              <a:rPr lang="ru-RU" sz="2000" i="1">
                <a:latin typeface="Comic Sans MS" pitchFamily="66" charset="0"/>
              </a:rPr>
              <a:t>Высказывания византийцев о своих соседях</a:t>
            </a:r>
          </a:p>
          <a:p>
            <a:pPr marL="88900" algn="ctr">
              <a:buFont typeface="Comic Sans MS" pitchFamily="66" charset="0"/>
              <a:buNone/>
            </a:pPr>
            <a:r>
              <a:rPr lang="ru-RU" sz="2000" i="1">
                <a:latin typeface="Comic Sans MS" pitchFamily="66" charset="0"/>
              </a:rPr>
              <a:t>славянах-язычниках</a:t>
            </a:r>
            <a:r>
              <a:rPr lang="ru-RU" sz="2000" i="1"/>
              <a:t>,</a:t>
            </a:r>
            <a:r>
              <a:rPr lang="ru-RU" sz="2000" i="1">
                <a:latin typeface="Comic Sans MS" pitchFamily="66" charset="0"/>
              </a:rPr>
              <a:t> VI–VII вв.</a:t>
            </a:r>
          </a:p>
          <a:p>
            <a:pPr marL="88900">
              <a:buFont typeface="Comic Sans MS" pitchFamily="66" charset="0"/>
              <a:buNone/>
            </a:pPr>
            <a:r>
              <a:rPr lang="ru-RU" sz="2000">
                <a:latin typeface="Comic Sans MS" pitchFamily="66" charset="0"/>
              </a:rPr>
              <a:t>«Они верят, что один бог, создатель молнии, является единственным владыкой надо всем, и приносят ему в жертву быков и всяких жертвенных животных. «…» Но почитают они и реки с нимфами, и какие-то другие божества, всем им приносят жертвы и при этих жертвоприношениях творят гадания».</a:t>
            </a:r>
          </a:p>
          <a:p>
            <a:pPr marL="88900" algn="ctr">
              <a:buFont typeface="Comic Sans MS" pitchFamily="66" charset="0"/>
              <a:buNone/>
            </a:pPr>
            <a:r>
              <a:rPr lang="ru-RU" sz="2000" i="1">
                <a:latin typeface="Comic Sans MS" pitchFamily="66" charset="0"/>
              </a:rPr>
              <a:t>Германские хронисты IX–X вв. Видукинд, Адам Бременский, Гельмольд о своих соседях-славянах</a:t>
            </a:r>
          </a:p>
          <a:p>
            <a:pPr marL="88900">
              <a:buFont typeface="Comic Sans MS" pitchFamily="66" charset="0"/>
              <a:buNone/>
            </a:pPr>
            <a:r>
              <a:rPr lang="ru-RU" sz="2000">
                <a:latin typeface="Comic Sans MS" pitchFamily="66" charset="0"/>
              </a:rPr>
              <a:t>«Они преданы ещё языческим заблуждениям», «относительно нравов гостеприимства не найти людей честнее и добрее», но если кто-то начинает при них совершать христианские обряды или предлагает им принять христианство, его жестоко избивают, прогоняют или даже убивают.</a:t>
            </a:r>
          </a:p>
        </p:txBody>
      </p:sp>
      <p:pic>
        <p:nvPicPr>
          <p:cNvPr id="16404"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childTnLst>
        </p:cTn>
      </p:par>
    </p:tnLst>
    <p:bldLst>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ВОСТОЧНЫЕ И ЗАПАДНЫЕ ХРИСТИАНЕ СОПЕРНИЧАЛИ ЗА ПРАВО КРЕСТИТЬ НАРОДЫ ВОСТОЧНОЙ ЕВРОПЫ?</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80728"/>
            <a:ext cx="8640000" cy="1532334"/>
          </a:xfrm>
          <a:prstGeom prst="roundRect">
            <a:avLst/>
          </a:prstGeom>
          <a:blipFill>
            <a:blip r:embed="rId3">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0838"/>
            <a:r>
              <a:rPr lang="ru-RU" sz="2800" b="1">
                <a:solidFill>
                  <a:srgbClr val="0070C0"/>
                </a:solidFill>
                <a:latin typeface="Comic Sans MS" pitchFamily="66" charset="0"/>
              </a:rPr>
              <a:t>Необходимый уровень. </a:t>
            </a:r>
            <a:r>
              <a:rPr lang="ru-RU" sz="2800">
                <a:latin typeface="Comic Sans MS" pitchFamily="66" charset="0"/>
              </a:rPr>
              <a:t>При помощи цифр укажи признаки первобытности (</a:t>
            </a:r>
            <a:r>
              <a:rPr lang="ru-RU" sz="2800" b="1">
                <a:solidFill>
                  <a:srgbClr val="0000CC"/>
                </a:solidFill>
                <a:latin typeface="Comic Sans MS" pitchFamily="66" charset="0"/>
              </a:rPr>
              <a:t>1</a:t>
            </a:r>
            <a:r>
              <a:rPr lang="ru-RU" sz="2800">
                <a:latin typeface="Comic Sans MS" pitchFamily="66" charset="0"/>
              </a:rPr>
              <a:t>) и цивилизации (</a:t>
            </a:r>
            <a:r>
              <a:rPr lang="ru-RU" sz="2800" b="1">
                <a:solidFill>
                  <a:srgbClr val="FF0000"/>
                </a:solidFill>
                <a:latin typeface="Comic Sans MS" pitchFamily="66" charset="0"/>
              </a:rPr>
              <a:t>2</a:t>
            </a:r>
            <a:r>
              <a:rPr lang="ru-RU" sz="2800">
                <a:latin typeface="Comic Sans MS" pitchFamily="66" charset="0"/>
              </a:rPr>
              <a:t>)</a:t>
            </a:r>
            <a:r>
              <a:rPr lang="ru-RU" sz="2800"/>
              <a:t>.</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6" name="Рисунок 5"/>
          <p:cNvPicPr>
            <a:picLocks noChangeAspect="1"/>
          </p:cNvPicPr>
          <p:nvPr/>
        </p:nvPicPr>
        <p:blipFill>
          <a:blip r:embed="rId4" cstate="email">
            <a:extLst/>
          </a:blip>
          <a:stretch>
            <a:fillRect/>
          </a:stretch>
        </p:blipFill>
        <p:spPr>
          <a:xfrm>
            <a:off x="6660232" y="2880000"/>
            <a:ext cx="150192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email">
            <a:extLst/>
          </a:blip>
          <a:stretch>
            <a:fillRect/>
          </a:stretch>
        </p:blipFill>
        <p:spPr>
          <a:xfrm>
            <a:off x="971600" y="2880000"/>
            <a:ext cx="150036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6" cstate="email">
            <a:extLst/>
          </a:blip>
          <a:stretch>
            <a:fillRect/>
          </a:stretch>
        </p:blipFill>
        <p:spPr>
          <a:xfrm>
            <a:off x="3744000" y="2880000"/>
            <a:ext cx="166101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p:cNvPicPr>
            <a:picLocks noChangeAspect="1"/>
          </p:cNvPicPr>
          <p:nvPr/>
        </p:nvPicPr>
        <p:blipFill>
          <a:blip r:embed="rId7" cstate="email">
            <a:extLst/>
          </a:blip>
          <a:stretch>
            <a:fillRect/>
          </a:stretch>
        </p:blipFill>
        <p:spPr>
          <a:xfrm>
            <a:off x="2317428" y="4140000"/>
            <a:ext cx="16065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Рисунок 24"/>
          <p:cNvPicPr>
            <a:picLocks noChangeAspect="1"/>
          </p:cNvPicPr>
          <p:nvPr/>
        </p:nvPicPr>
        <p:blipFill>
          <a:blip r:embed="rId8" cstate="email">
            <a:extLst/>
          </a:blip>
          <a:stretch>
            <a:fillRect/>
          </a:stretch>
        </p:blipFill>
        <p:spPr>
          <a:xfrm>
            <a:off x="5292080" y="4140000"/>
            <a:ext cx="136137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Рисунок 25"/>
          <p:cNvPicPr>
            <a:picLocks noChangeAspect="1"/>
          </p:cNvPicPr>
          <p:nvPr/>
        </p:nvPicPr>
        <p:blipFill>
          <a:blip r:embed="rId9" cstate="email">
            <a:extLst/>
          </a:blip>
          <a:stretch>
            <a:fillRect/>
          </a:stretch>
        </p:blipFill>
        <p:spPr>
          <a:xfrm>
            <a:off x="971600" y="5400000"/>
            <a:ext cx="15525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Рисунок 26"/>
          <p:cNvPicPr>
            <a:picLocks noChangeAspect="1"/>
          </p:cNvPicPr>
          <p:nvPr/>
        </p:nvPicPr>
        <p:blipFill>
          <a:blip r:embed="rId10" cstate="email">
            <a:extLst/>
          </a:blip>
          <a:stretch>
            <a:fillRect/>
          </a:stretch>
        </p:blipFill>
        <p:spPr>
          <a:xfrm>
            <a:off x="4067944" y="5400000"/>
            <a:ext cx="115248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Рисунок 27"/>
          <p:cNvPicPr>
            <a:picLocks noChangeAspect="1"/>
          </p:cNvPicPr>
          <p:nvPr/>
        </p:nvPicPr>
        <p:blipFill>
          <a:blip r:embed="rId11" cstate="email">
            <a:extLst/>
          </a:blip>
          <a:stretch>
            <a:fillRect/>
          </a:stretch>
        </p:blipFill>
        <p:spPr>
          <a:xfrm>
            <a:off x="6444208" y="5400000"/>
            <a:ext cx="16800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3" name="Picture 2"/>
          <p:cNvPicPr>
            <a:picLocks noChangeAspect="1" noChangeArrowheads="1"/>
          </p:cNvPicPr>
          <p:nvPr/>
        </p:nvPicPr>
        <p:blipFill>
          <a:blip r:embed="rId12"/>
          <a:srcRect/>
          <a:stretch>
            <a:fillRect/>
          </a:stretch>
        </p:blipFill>
        <p:spPr bwMode="auto">
          <a:xfrm>
            <a:off x="0" y="0"/>
            <a:ext cx="681038" cy="133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6" name="Group 38"/>
          <p:cNvGraphicFramePr>
            <a:graphicFrameLocks noGrp="1"/>
          </p:cNvGraphicFramePr>
          <p:nvPr/>
        </p:nvGraphicFramePr>
        <p:xfrm>
          <a:off x="252413" y="981075"/>
          <a:ext cx="8640762" cy="5608320"/>
        </p:xfrm>
        <a:graphic>
          <a:graphicData uri="http://schemas.openxmlformats.org/drawingml/2006/table">
            <a:tbl>
              <a:tblPr/>
              <a:tblGrid>
                <a:gridCol w="1684337"/>
                <a:gridCol w="1050925"/>
                <a:gridCol w="5905500"/>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63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Христиан</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Общность людей, которых объединяют самоназвание, единый язык, особый образ жизни, обычаи.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63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Государ</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Множество людей, которых объединяют совместная жизнь и деятельность по принятым правилам</a:t>
                      </a:r>
                      <a:r>
                        <a:rPr kumimoji="0" lang="ru-RU" sz="2200" b="0" i="0" u="none" strike="noStrike" cap="none" normalizeH="0" baseline="0" smtClean="0">
                          <a:ln>
                            <a:noFill/>
                          </a:ln>
                          <a:solidFill>
                            <a:srgbClr val="800000"/>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Племя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Религия, основателем которой считается Богочеловек – Иисус Христос</a:t>
                      </a:r>
                      <a:r>
                        <a:rPr kumimoji="0" lang="ru-RU" sz="2200" b="0" i="0" u="none" strike="noStrike" cap="none" normalizeH="0" baseline="0" smtClean="0">
                          <a:ln>
                            <a:noFill/>
                          </a:ln>
                          <a:solidFill>
                            <a:srgbClr val="800000"/>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Организация верующих одной религии, объединённых общими основами веры, едиными правилами богослужения</a:t>
                      </a:r>
                      <a:r>
                        <a:rPr kumimoji="0" lang="ru-RU" sz="2200" b="0" i="0" u="none" strike="noStrike" cap="none" normalizeH="0" baseline="0" smtClean="0">
                          <a:ln>
                            <a:noFill/>
                          </a:ln>
                          <a:solidFill>
                            <a:srgbClr val="800000"/>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898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Народ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какой-то определённой территории.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153544" y="3099117"/>
            <a:ext cx="8640000" cy="200906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r>
              <a:rPr lang="ru-RU" sz="2800"/>
              <a:t>.</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недостающее понятие.</a:t>
            </a:r>
          </a:p>
        </p:txBody>
      </p:sp>
      <p:sp>
        <p:nvSpPr>
          <p:cNvPr id="20" name="Заголовок 19"/>
          <p:cNvSpPr>
            <a:spLocks noGrp="1"/>
          </p:cNvSpPr>
          <p:nvPr>
            <p:ph type="title"/>
          </p:nvPr>
        </p:nvSpPr>
        <p:spPr>
          <a:xfrm>
            <a:off x="251520" y="-14288"/>
            <a:ext cx="8640960" cy="720000"/>
          </a:xfrm>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268413"/>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2564"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2566"/>
                                        </p:tgtEl>
                                        <p:attrNameLst>
                                          <p:attrName>style.visibility</p:attrName>
                                        </p:attrNameLst>
                                      </p:cBhvr>
                                      <p:to>
                                        <p:strVal val="visible"/>
                                      </p:to>
                                    </p:set>
                                    <p:animEffect transition="in" filter="fade">
                                      <p:cBhvr>
                                        <p:cTn id="13" dur="1000"/>
                                        <p:tgtEl>
                                          <p:spTgt spid="2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881173"/>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Нашествие «Леса» и «Степи»</a:t>
            </a:r>
          </a:p>
        </p:txBody>
      </p:sp>
      <p:sp>
        <p:nvSpPr>
          <p:cNvPr id="4" name="Скругленный прямоугольник 3"/>
          <p:cNvSpPr/>
          <p:nvPr/>
        </p:nvSpPr>
        <p:spPr>
          <a:xfrm>
            <a:off x="251999" y="3289975"/>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Просветители славян</a:t>
            </a:r>
          </a:p>
        </p:txBody>
      </p:sp>
      <p:sp>
        <p:nvSpPr>
          <p:cNvPr id="19" name="Скругленный прямоугольник 18"/>
          <p:cNvSpPr/>
          <p:nvPr/>
        </p:nvSpPr>
        <p:spPr>
          <a:xfrm>
            <a:off x="251519" y="4658127"/>
            <a:ext cx="8604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Новая карта Восточной Европы</a:t>
            </a:r>
          </a:p>
        </p:txBody>
      </p:sp>
      <p:pic>
        <p:nvPicPr>
          <p:cNvPr id="24581"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60562"/>
            <a:ext cx="8640000"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47663"/>
            <a:r>
              <a:rPr lang="ru-RU" sz="2600" b="1">
                <a:solidFill>
                  <a:srgbClr val="0070C0"/>
                </a:solidFill>
                <a:latin typeface="Comic Sans MS" pitchFamily="66" charset="0"/>
              </a:rPr>
              <a:t>Повышенный уровень</a:t>
            </a:r>
            <a:r>
              <a:rPr lang="ru-RU" sz="2600" b="1">
                <a:solidFill>
                  <a:srgbClr val="0070C0"/>
                </a:solidFill>
              </a:rPr>
              <a:t>.</a:t>
            </a:r>
            <a:r>
              <a:rPr lang="ru-RU" sz="2600" b="1">
                <a:solidFill>
                  <a:srgbClr val="0070C0"/>
                </a:solidFill>
                <a:latin typeface="Comic Sans MS" pitchFamily="66" charset="0"/>
              </a:rPr>
              <a:t> </a:t>
            </a:r>
            <a:r>
              <a:rPr lang="ru-RU" sz="2600">
                <a:latin typeface="Comic Sans MS" pitchFamily="66" charset="0"/>
              </a:rPr>
              <a:t>Используя материал </a:t>
            </a:r>
            <a:r>
              <a:rPr lang="ru-RU" sz="2600">
                <a:cs typeface="Arial" charset="0"/>
              </a:rPr>
              <a:t>§ 6, </a:t>
            </a:r>
            <a:r>
              <a:rPr lang="ru-RU" sz="2600">
                <a:latin typeface="Comic Sans MS" pitchFamily="66" charset="0"/>
                <a:cs typeface="Arial" charset="0"/>
              </a:rPr>
              <a:t>заполни таблицу.</a:t>
            </a:r>
            <a:r>
              <a:rPr lang="ru-RU" sz="2600">
                <a:latin typeface="Comic Sans MS" pitchFamily="66" charset="0"/>
              </a:rPr>
              <a:t> </a:t>
            </a:r>
          </a:p>
        </p:txBody>
      </p:sp>
      <p:graphicFrame>
        <p:nvGraphicFramePr>
          <p:cNvPr id="25641" name="Group 41"/>
          <p:cNvGraphicFramePr>
            <a:graphicFrameLocks noGrp="1"/>
          </p:cNvGraphicFramePr>
          <p:nvPr/>
        </p:nvGraphicFramePr>
        <p:xfrm>
          <a:off x="250825" y="2349500"/>
          <a:ext cx="8640763" cy="4206240"/>
        </p:xfrm>
        <a:graphic>
          <a:graphicData uri="http://schemas.openxmlformats.org/drawingml/2006/table">
            <a:tbl>
              <a:tblPr/>
              <a:tblGrid>
                <a:gridCol w="2881313"/>
                <a:gridCol w="1919287"/>
                <a:gridCol w="1920875"/>
                <a:gridCol w="1919288"/>
              </a:tblGrid>
              <a:tr h="4111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Вопросы для сравнения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Группы славянских племён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Западные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Южные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Восточные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Как назывались племена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Чье влияние испытывали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Какая религия была принята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Какие страны образовались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2" name="Заголовок 1"/>
          <p:cNvSpPr>
            <a:spLocks noGrp="1"/>
          </p:cNvSpPr>
          <p:nvPr>
            <p:ph type="title"/>
          </p:nvPr>
        </p:nvSpPr>
        <p:spPr/>
        <p:txBody>
          <a:bodyPr/>
          <a:lstStyle/>
          <a:p>
            <a:pPr fontAlgn="auto">
              <a:spcAft>
                <a:spcPts val="0"/>
              </a:spcAft>
              <a:defRPr/>
            </a:pPr>
            <a:r>
              <a:rPr lang="ru-RU" sz="3500" dirty="0" smtClean="0"/>
              <a:t>НАШЕСТВИЕ «ЛЕСА» И «СТЕПИ»</a:t>
            </a:r>
            <a:endParaRPr lang="ru-RU" sz="3500" dirty="0"/>
          </a:p>
        </p:txBody>
      </p:sp>
      <p:pic>
        <p:nvPicPr>
          <p:cNvPr id="25639"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252413" y="981075"/>
            <a:ext cx="8639175" cy="5786438"/>
          </a:xfrm>
          <a:prstGeom prst="rect">
            <a:avLst/>
          </a:prstGeom>
          <a:noFill/>
          <a:ln w="9525">
            <a:solidFill>
              <a:schemeClr val="tx1"/>
            </a:solidFill>
            <a:miter lim="800000"/>
            <a:headEnd/>
            <a:tailEnd/>
          </a:ln>
        </p:spPr>
      </p:pic>
      <p:sp>
        <p:nvSpPr>
          <p:cNvPr id="3" name="Скругленный прямоугольник 2"/>
          <p:cNvSpPr/>
          <p:nvPr/>
        </p:nvSpPr>
        <p:spPr>
          <a:xfrm>
            <a:off x="252000" y="2492896"/>
            <a:ext cx="8640000" cy="1872853"/>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47663"/>
            <a:r>
              <a:rPr lang="ru-RU" sz="2600" b="1">
                <a:solidFill>
                  <a:srgbClr val="0070C0"/>
                </a:solidFill>
                <a:latin typeface="Comic Sans MS" pitchFamily="66" charset="0"/>
              </a:rPr>
              <a:t>Повышенный уровень</a:t>
            </a:r>
            <a:r>
              <a:rPr lang="ru-RU" sz="2600" b="1">
                <a:solidFill>
                  <a:srgbClr val="0070C0"/>
                </a:solidFill>
              </a:rPr>
              <a:t>.</a:t>
            </a:r>
            <a:r>
              <a:rPr lang="ru-RU" sz="2600" b="1">
                <a:solidFill>
                  <a:srgbClr val="0070C0"/>
                </a:solidFill>
                <a:latin typeface="Comic Sans MS" pitchFamily="66" charset="0"/>
              </a:rPr>
              <a:t> </a:t>
            </a:r>
            <a:r>
              <a:rPr lang="ru-RU" sz="2600">
                <a:latin typeface="Comic Sans MS" pitchFamily="66" charset="0"/>
              </a:rPr>
              <a:t>На карте отметь предполагаемую прародину славян и с помощью условных знаков докажи, что они взошли на ступень цивилизации</a:t>
            </a:r>
            <a:r>
              <a:rPr lang="ru-RU" sz="2600"/>
              <a:t>.</a:t>
            </a:r>
            <a:r>
              <a:rPr lang="ru-RU" sz="2600">
                <a:latin typeface="Comic Sans MS" pitchFamily="66" charset="0"/>
              </a:rPr>
              <a:t>  </a:t>
            </a:r>
          </a:p>
        </p:txBody>
      </p:sp>
      <p:sp>
        <p:nvSpPr>
          <p:cNvPr id="2" name="Заголовок 1"/>
          <p:cNvSpPr>
            <a:spLocks noGrp="1"/>
          </p:cNvSpPr>
          <p:nvPr>
            <p:ph type="title"/>
          </p:nvPr>
        </p:nvSpPr>
        <p:spPr/>
        <p:txBody>
          <a:bodyPr/>
          <a:lstStyle/>
          <a:p>
            <a:pPr fontAlgn="auto">
              <a:spcAft>
                <a:spcPts val="0"/>
              </a:spcAft>
              <a:defRPr/>
            </a:pPr>
            <a:r>
              <a:rPr lang="ru-RU" sz="3600" dirty="0" smtClean="0"/>
              <a:t>НАШЕСТВИЕ «ЛЕСА» И «СТЕПИ»</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tx1"/>
            </a:solid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sz="3500" dirty="0" smtClean="0"/>
              <a:t>НАШЕСТВИЕ «ЛЕСА» И «СТЕПИ»</a:t>
            </a:r>
            <a:endParaRPr lang="ru-RU" sz="3500" dirty="0"/>
          </a:p>
        </p:txBody>
      </p:sp>
      <p:grpSp>
        <p:nvGrpSpPr>
          <p:cNvPr id="9" name="Группа 8"/>
          <p:cNvGrpSpPr>
            <a:grpSpLocks/>
          </p:cNvGrpSpPr>
          <p:nvPr/>
        </p:nvGrpSpPr>
        <p:grpSpPr bwMode="auto">
          <a:xfrm>
            <a:off x="252413" y="981075"/>
            <a:ext cx="8639175" cy="1430338"/>
            <a:chOff x="252000" y="980728"/>
            <a:chExt cx="8640000" cy="1430179"/>
          </a:xfrm>
        </p:grpSpPr>
        <p:sp>
          <p:nvSpPr>
            <p:cNvPr id="3" name="Скругленный прямоугольник 2"/>
            <p:cNvSpPr/>
            <p:nvPr/>
          </p:nvSpPr>
          <p:spPr>
            <a:xfrm>
              <a:off x="252000" y="980728"/>
              <a:ext cx="8640000" cy="1430179"/>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Как влияло на Византию и империю Карла Великого соседство со славянскими и кочевыми племенами? </a:t>
              </a:r>
            </a:p>
          </p:txBody>
        </p:sp>
        <p:sp>
          <p:nvSpPr>
            <p:cNvPr id="7" name="Овал 6"/>
            <p:cNvSpPr>
              <a:spLocks noChangeAspect="1"/>
            </p:cNvSpPr>
            <p:nvPr/>
          </p:nvSpPr>
          <p:spPr>
            <a:xfrm>
              <a:off x="828000" y="1196752"/>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grpSp>
        <p:nvGrpSpPr>
          <p:cNvPr id="10" name="Группа 9"/>
          <p:cNvGrpSpPr>
            <a:grpSpLocks/>
          </p:cNvGrpSpPr>
          <p:nvPr/>
        </p:nvGrpSpPr>
        <p:grpSpPr bwMode="auto">
          <a:xfrm>
            <a:off x="250825" y="5753100"/>
            <a:ext cx="8640763" cy="989013"/>
            <a:chOff x="251520" y="5681856"/>
            <a:chExt cx="8640000" cy="987504"/>
          </a:xfrm>
        </p:grpSpPr>
        <p:sp>
          <p:nvSpPr>
            <p:cNvPr id="6" name="Скругленный прямоугольник 5"/>
            <p:cNvSpPr/>
            <p:nvPr/>
          </p:nvSpPr>
          <p:spPr>
            <a:xfrm>
              <a:off x="251520" y="5681856"/>
              <a:ext cx="8640000" cy="987504"/>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Что могло изменить в отношениях Византии и её соседей крещение варварских племён?</a:t>
              </a:r>
            </a:p>
          </p:txBody>
        </p:sp>
        <p:sp>
          <p:nvSpPr>
            <p:cNvPr id="8" name="Овал 7"/>
            <p:cNvSpPr>
              <a:spLocks noChangeAspect="1"/>
            </p:cNvSpPr>
            <p:nvPr/>
          </p:nvSpPr>
          <p:spPr>
            <a:xfrm>
              <a:off x="828000" y="5868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pic>
        <p:nvPicPr>
          <p:cNvPr id="29701"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14610</TotalTime>
  <Words>1065</Words>
  <Application>Microsoft Office PowerPoint</Application>
  <PresentationFormat>Экран (4:3)</PresentationFormat>
  <Paragraphs>150</Paragraphs>
  <Slides>15</Slides>
  <Notes>14</Notes>
  <HiddenSlides>1</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Тема1</vt:lpstr>
      <vt:lpstr>ГОСУДАРСТВА СЛАВЯН И КОЧЕВНИКОВ</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НАШЕСТВИЕ «ЛЕСА» И «СТЕПИ»</vt:lpstr>
      <vt:lpstr>НАШЕСТВИЕ «ЛЕСА» И «СТЕПИ»</vt:lpstr>
      <vt:lpstr>НАШЕСТВИЕ «ЛЕСА» И «СТЕПИ»</vt:lpstr>
      <vt:lpstr>ПРОСВЕТИТЕЛИ СЛАВЯН</vt:lpstr>
      <vt:lpstr>ПРОСВЕТИТЕЛИ СЛАВЯН</vt:lpstr>
      <vt:lpstr>НОВАЯ КАРТА ВОСТОЧНОЙ ЕВРОПЫ</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ГОСУДАРСТВА СЛАВЯН И КОЧЕВНИКОВ</dc:title>
  <dc:creator>Telli</dc:creator>
  <cp:lastModifiedBy>Светлана</cp:lastModifiedBy>
  <cp:revision>405</cp:revision>
  <dcterms:created xsi:type="dcterms:W3CDTF">2012-04-06T18:00:09Z</dcterms:created>
  <dcterms:modified xsi:type="dcterms:W3CDTF">2013-09-27T07:02:06Z</dcterms:modified>
</cp:coreProperties>
</file>