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5" r:id="rId4"/>
    <p:sldId id="266" r:id="rId5"/>
    <p:sldId id="272" r:id="rId6"/>
    <p:sldId id="271" r:id="rId7"/>
    <p:sldId id="274" r:id="rId8"/>
    <p:sldId id="270" r:id="rId9"/>
    <p:sldId id="273" r:id="rId10"/>
    <p:sldId id="278" r:id="rId11"/>
    <p:sldId id="279" r:id="rId12"/>
    <p:sldId id="277" r:id="rId13"/>
    <p:sldId id="267" r:id="rId14"/>
    <p:sldId id="276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9501" autoAdjust="0"/>
  </p:normalViewPr>
  <p:slideViewPr>
    <p:cSldViewPr>
      <p:cViewPr varScale="1">
        <p:scale>
          <a:sx n="106" d="100"/>
          <a:sy n="106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599001-7A68-4A42-B5E2-BB20D61477C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1BD82A-7848-4142-900F-ADBA2D309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http://www.roman-glory.com/images/shumate-makedoniya/img14.jpg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F498E2-3270-4A96-9272-C1E49F6A85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 щелчку появляется изображение Льва, стоящего на месте битвы при Херонее</a:t>
            </a:r>
          </a:p>
          <a:p>
            <a:pPr>
              <a:spcBef>
                <a:spcPct val="0"/>
              </a:spcBef>
            </a:pPr>
            <a:r>
              <a:rPr lang="ru-RU" smtClean="0"/>
              <a:t>Херонейский лев  - </a:t>
            </a:r>
            <a:r>
              <a:rPr lang="en-US" smtClean="0"/>
              <a:t>http://upload.wikimedia.org/wikipedia/commons/thumb/1/19/Chaironeia_lion.JPG/400px-Chaironeia_lion.JPG</a:t>
            </a:r>
            <a:r>
              <a:rPr lang="ru-RU" smtClean="0"/>
              <a:t>  </a:t>
            </a:r>
          </a:p>
          <a:p>
            <a:pPr>
              <a:spcBef>
                <a:spcPct val="0"/>
              </a:spcBef>
            </a:pPr>
            <a:r>
              <a:rPr lang="ru-RU" smtClean="0"/>
              <a:t>Исократ - </a:t>
            </a:r>
            <a:r>
              <a:rPr lang="en-US" smtClean="0"/>
              <a:t>http://upload.wikimedia.org/wikipedia/commons/thumb/a/aa/Isocrates_pushkin.jpg/415px-Isocrates_pushkin.jpg</a:t>
            </a:r>
            <a:r>
              <a:rPr lang="ru-RU" smtClean="0"/>
              <a:t>  </a:t>
            </a:r>
          </a:p>
          <a:p>
            <a:pPr>
              <a:spcBef>
                <a:spcPct val="0"/>
              </a:spcBef>
            </a:pPr>
            <a:r>
              <a:rPr lang="ru-RU" smtClean="0"/>
              <a:t>Демосфен - </a:t>
            </a:r>
            <a:r>
              <a:rPr lang="en-US" smtClean="0"/>
              <a:t>http://upload.wikimedia.org/wikipedia/commons/thumb/8/8f/Demosthenes_orator_Louvre.jpg/400px-Demosthenes_orator_Louvre.jpg</a:t>
            </a:r>
            <a:r>
              <a:rPr lang="ru-RU" smtClean="0"/>
              <a:t> 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111EF0-0131-4DEC-9F84-39248410C0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224676-EB27-430E-9C26-BC767B4C74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</a:t>
            </a:r>
          </a:p>
          <a:p>
            <a:pPr>
              <a:spcBef>
                <a:spcPct val="0"/>
              </a:spcBef>
            </a:pPr>
            <a:r>
              <a:rPr lang="ru-RU" smtClean="0"/>
              <a:t>Кнопка – ссылка на скрытый слайд. Задание максимального уровня.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71189E-000B-4FBC-907A-0159553DEE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</a:t>
            </a:r>
          </a:p>
          <a:p>
            <a:pPr>
              <a:spcBef>
                <a:spcPct val="0"/>
              </a:spcBef>
            </a:pPr>
            <a:r>
              <a:rPr lang="ru-RU" smtClean="0"/>
              <a:t>Скрытый слайд. Задание максимального уровня.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64D76D-8CF0-4380-A85A-5B1B06E1EF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7FADA1-5481-49AE-9F33-5362397B61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005BA8-30F9-4C90-81D3-4952FEE93F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AE484C-5BF4-4214-8D92-C5442E1ADF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0F66D-4C27-420B-AF27-73CC6BE934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EE3A25-09DB-4B2D-BD8E-CC65ED7D07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Македонская монета - </a:t>
            </a:r>
            <a:r>
              <a:rPr lang="en-US" smtClean="0"/>
              <a:t>http://upload.wikimedia.org/wikipedia/commons/thumb/8/88/Philip_II_of_Macedon_CdM.jpg/631px-Philip_II_of_Macedon_CdM.jpg</a:t>
            </a: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8CC59-EB22-4341-96DC-D6908DBEEF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7C01D9-DEAB-4078-94DB-5B9FB40C85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333272-3C31-4D5D-8119-5DE9F8D429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F54A-D85E-4AB0-BD65-0C101450B5A1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975-48DE-40AE-B9A9-2AD3C5806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815D-C9C2-41B6-8961-C303DA439676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2047-CF9F-43AE-9A84-6951C5A12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5C32-9C9C-4575-800D-DE208BECFBA0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44E9-45F6-439C-BB51-E3159B7C4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C395-40C7-4334-8379-2A8DF44838EE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4EF1-A87A-41EF-B8C9-222F71F74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8142-9464-413F-BDC1-10A2E28D6B4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D17B-B825-41F6-85BC-F2D5B5917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8DC6-9940-4657-A842-F5A8D6AA76CA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F01F-2BF8-4D6E-87F6-C93A0B145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C842-BBC0-4127-9F25-895FA65C357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8FB8-70B9-430F-B56A-F051D1211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EA6C-36BA-4C40-99AC-C7E97B2A1A6D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F906-877B-40D9-B19A-5B82BC077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E543-D351-4C5D-A34A-96367DF8211C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1E81-4F34-4A92-B608-BBE6987AE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AE8D-B5BF-488D-9BE5-05236F3C6661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0D10-B642-4A1A-8CB3-00DF70AD2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1E35-8DE8-4FDB-8E44-C4FB874628B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7C72E-DA68-4C4D-AAEA-389AFFFC6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959C0F-A06F-4073-8B3A-BDD5249DFB68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34ECD4-426E-49EB-B064-E3EC2A104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3141663"/>
            <a:ext cx="2038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5788"/>
            <a:ext cx="7772400" cy="14700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ПОКОРИТЕЛИ СВОБОДНЫХ ГРЕКОВ</a:t>
            </a:r>
            <a:endParaRPr lang="ru-RU" dirty="0"/>
          </a:p>
        </p:txBody>
      </p:sp>
      <p:pic>
        <p:nvPicPr>
          <p:cNvPr id="14339" name="Рисунок 5" descr="лента времени_3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40463"/>
            <a:ext cx="65166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30.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084888" y="6488113"/>
            <a:ext cx="3059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5240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Расставь </a:t>
            </a:r>
            <a:r>
              <a:rPr lang="ru-RU" sz="2800" dirty="0">
                <a:latin typeface="+mn-lt"/>
              </a:rPr>
              <a:t>события и явления в правильной </a:t>
            </a:r>
            <a:r>
              <a:rPr lang="ru-RU" sz="2800" dirty="0">
                <a:latin typeface="+mn-lt"/>
              </a:rPr>
              <a:t>последовательности.</a:t>
            </a:r>
            <a:endParaRPr lang="ru-RU" sz="2800" dirty="0">
              <a:latin typeface="+mn-lt"/>
            </a:endParaRPr>
          </a:p>
        </p:txBody>
      </p:sp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6" name="Группа 4"/>
          <p:cNvGrpSpPr>
            <a:grpSpLocks/>
          </p:cNvGrpSpPr>
          <p:nvPr/>
        </p:nvGrpSpPr>
        <p:grpSpPr bwMode="auto">
          <a:xfrm>
            <a:off x="260350" y="5891213"/>
            <a:ext cx="8623300" cy="777875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</p:grpSp>
      <p:sp>
        <p:nvSpPr>
          <p:cNvPr id="30727" name="Прямоугольник 2"/>
          <p:cNvSpPr>
            <a:spLocks noChangeArrowheads="1"/>
          </p:cNvSpPr>
          <p:nvPr/>
        </p:nvSpPr>
        <p:spPr bwMode="auto">
          <a:xfrm>
            <a:off x="225425" y="2205038"/>
            <a:ext cx="863123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Comic Sans MS" pitchFamily="66" charset="0"/>
              </a:rPr>
              <a:t>1. Все государства Эллады были объединены в «вечный Эллинский союз» во главе с Филиппом Македонским.</a:t>
            </a:r>
          </a:p>
          <a:p>
            <a:r>
              <a:rPr lang="ru-RU" sz="2500">
                <a:latin typeface="Comic Sans MS" pitchFamily="66" charset="0"/>
              </a:rPr>
              <a:t>2. Македонские пастух и земледельцы жили ещё в первобытном общинном равенстве, воюя большую часть года в ополчении своего вождя-царя.</a:t>
            </a:r>
          </a:p>
          <a:p>
            <a:r>
              <a:rPr lang="ru-RU" sz="2500">
                <a:latin typeface="Comic Sans MS" pitchFamily="66" charset="0"/>
              </a:rPr>
              <a:t>3. Македонский царь Филипп II провёл военную реформу, был создан особый строй македонской фаланги, позволявший удерживать натиск врага.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ВОЗВЫШЕНИЕ МАКЕДОНИИ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980728"/>
            <a:ext cx="8640000" cy="258453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5125">
              <a:lnSpc>
                <a:spcPct val="90000"/>
              </a:lnSpc>
            </a:pPr>
            <a:r>
              <a:rPr lang="ru-RU" sz="27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700">
                <a:latin typeface="Comic Sans MS" pitchFamily="66" charset="0"/>
              </a:rPr>
              <a:t>Какой процесс здесь представлен: ослабления или возвышения царства Македонии? Приведи одно–два доказательства своей точки зрения.</a:t>
            </a:r>
          </a:p>
          <a:p>
            <a:pPr indent="365125">
              <a:lnSpc>
                <a:spcPct val="90000"/>
              </a:lnSpc>
            </a:pPr>
            <a:r>
              <a:rPr lang="ru-RU" sz="27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700">
                <a:latin typeface="Comic Sans MS" pitchFamily="66" charset="0"/>
              </a:rPr>
              <a:t>Запиши в таблице два-три доказательства своего утверждения.</a:t>
            </a:r>
          </a:p>
        </p:txBody>
      </p:sp>
      <p:grpSp>
        <p:nvGrpSpPr>
          <p:cNvPr id="3277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80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80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4" name="Группа 4"/>
          <p:cNvGrpSpPr>
            <a:grpSpLocks/>
          </p:cNvGrpSpPr>
          <p:nvPr/>
        </p:nvGrpSpPr>
        <p:grpSpPr bwMode="auto">
          <a:xfrm>
            <a:off x="260350" y="5891213"/>
            <a:ext cx="8623300" cy="777875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</p:grpSp>
      <p:graphicFrame>
        <p:nvGraphicFramePr>
          <p:cNvPr id="32809" name="Group 41"/>
          <p:cNvGraphicFramePr>
            <a:graphicFrameLocks noGrp="1"/>
          </p:cNvGraphicFramePr>
          <p:nvPr/>
        </p:nvGraphicFramePr>
        <p:xfrm>
          <a:off x="252413" y="3794125"/>
          <a:ext cx="8639175" cy="20066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ВОЗВЫШЕНИЕ МАКЕДОНИИ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3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ПОТЕРЯ НЕЗАВИСИМОСТИ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72480" y="1440000"/>
            <a:ext cx="1920000" cy="288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/>
            </a:extLst>
          </a:blip>
          <a:srcRect l="-1"/>
          <a:stretch/>
        </p:blipFill>
        <p:spPr>
          <a:xfrm>
            <a:off x="287520" y="1440000"/>
            <a:ext cx="1920000" cy="288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227388" y="2060575"/>
            <a:ext cx="2640012" cy="4608513"/>
            <a:chOff x="3228144" y="2060848"/>
            <a:chExt cx="2640000" cy="460851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228144" y="2060848"/>
              <a:ext cx="2640000" cy="396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275769" y="6193110"/>
              <a:ext cx="2581263" cy="4762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latin typeface="+mn-lt"/>
                </a:rPr>
                <a:t>Херонейский </a:t>
              </a:r>
              <a:r>
                <a:rPr lang="ru-RU" sz="2200" dirty="0">
                  <a:latin typeface="+mn-lt"/>
                </a:rPr>
                <a:t>лев</a:t>
              </a:r>
              <a:endParaRPr lang="ru-RU" sz="2200" dirty="0">
                <a:latin typeface="+mn-lt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563563" y="4508500"/>
            <a:ext cx="1416050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</a:rPr>
              <a:t>Исократ</a:t>
            </a:r>
            <a:endParaRPr lang="ru-RU" sz="2400" dirty="0"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24688" y="4508500"/>
            <a:ext cx="1779587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Демосфен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IV ВЕКЕ ДО Н.Э. ГРЕЧЕСКИЕ ПОЛИСЫ БЫЛИ ПОКОРЕНЫ МАКЕДОНСКИМ ЦАРСТВОМ.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686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3" name="Group 31"/>
          <p:cNvGraphicFramePr>
            <a:graphicFrameLocks noGrp="1"/>
          </p:cNvGraphicFramePr>
          <p:nvPr/>
        </p:nvGraphicFramePr>
        <p:xfrm>
          <a:off x="252413" y="4292600"/>
          <a:ext cx="8639175" cy="237172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31055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36000" bIns="36000" anchor="ctr">
            <a:spAutoFit/>
          </a:bodyPr>
          <a:lstStyle/>
          <a:p>
            <a:pPr indent="350838">
              <a:lnSpc>
                <a:spcPct val="90000"/>
              </a:lnSpc>
            </a:pPr>
            <a:r>
              <a:rPr lang="ru-RU" sz="2800">
                <a:latin typeface="Comic Sans MS" pitchFamily="66" charset="0"/>
              </a:rPr>
              <a:t>Представь, что ты житель Афин. В 338 году до н.э. ты узнаёшь, что Филипп II желает захватить Элладу. Придя на Народное собрание, ты слушаешь разных ораторов: один призывает подчиниться македонскому царю, другие требуют дать отпор. Какой была бы твоя позиция?</a:t>
            </a:r>
          </a:p>
        </p:txBody>
      </p:sp>
      <p:grpSp>
        <p:nvGrpSpPr>
          <p:cNvPr id="3892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4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2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3750" y="4348673"/>
            <a:ext cx="8640000" cy="248578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Изложи свою позицию и приведи один аргумент в её подтверждение.</a:t>
            </a:r>
          </a:p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Запиши два-три аргумента в подтверждение своей позиции.</a:t>
            </a:r>
          </a:p>
        </p:txBody>
      </p:sp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8640000" y="6372000"/>
            <a:ext cx="360000" cy="360000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8" name="Group 28"/>
          <p:cNvGraphicFramePr>
            <a:graphicFrameLocks noGrp="1"/>
          </p:cNvGraphicFramePr>
          <p:nvPr/>
        </p:nvGraphicFramePr>
        <p:xfrm>
          <a:off x="252413" y="4292600"/>
          <a:ext cx="8639175" cy="237172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31055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36000" bIns="36000" anchor="ctr">
            <a:spAutoFit/>
          </a:bodyPr>
          <a:lstStyle/>
          <a:p>
            <a:pPr indent="350838">
              <a:lnSpc>
                <a:spcPct val="90000"/>
              </a:lnSpc>
            </a:pPr>
            <a:r>
              <a:rPr lang="ru-RU" sz="2800">
                <a:latin typeface="Comic Sans MS" pitchFamily="66" charset="0"/>
              </a:rPr>
              <a:t>Представь, что ты житель Афин. В 338 году до н.э. ты узнаёшь, что Филипп II желает захватить Элладу. Придя на Народное собрание, ты слушаешь разных ораторов: один призывает подчиниться македонскому царю, другие требуют дать отпор. Какой была бы твоя позиция?</a:t>
            </a:r>
          </a:p>
        </p:txBody>
      </p:sp>
      <p:grpSp>
        <p:nvGrpSpPr>
          <p:cNvPr id="4097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8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7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8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13" y="4467071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Выполняя задание на повышенном уровне, используй дополнительную информацию, не изученную на уроках.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Значит, греки были самыми непобедимыми? Наверное, это здорово — знать, что ты самый сильный и никто тебе не угрожает!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76825" y="979488"/>
            <a:ext cx="3816350" cy="3889375"/>
          </a:xfrm>
        </p:spPr>
        <p:txBody>
          <a:bodyPr>
            <a:noAutofit/>
          </a:bodyPr>
          <a:lstStyle/>
          <a:p>
            <a:pPr marL="88900" indent="358775">
              <a:spcBef>
                <a:spcPct val="0"/>
              </a:spcBef>
            </a:pPr>
            <a:r>
              <a:rPr lang="ru-RU" sz="2600" smtClean="0"/>
              <a:t>Нет, греки лишились славы самых непобедимых. В конце </a:t>
            </a:r>
            <a:r>
              <a:rPr lang="en-US" sz="2600" smtClean="0"/>
              <a:t>IV</a:t>
            </a:r>
            <a:r>
              <a:rPr lang="ru-RU" sz="2600" smtClean="0"/>
              <a:t> века до н.э. греков покорили македоняне, и сделали это очень быстро.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668603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607892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МАКЕДОНИИ УДАЛОСЬ ПОКОРИТЬ ГРЕКОВ?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Запиши определение первого понятия в таблице.</a:t>
            </a:r>
          </a:p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Запиши определения остальных понятий в таблице.</a:t>
            </a:r>
          </a:p>
        </p:txBody>
      </p:sp>
      <p:grpSp>
        <p:nvGrpSpPr>
          <p:cNvPr id="194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2413" y="3429000"/>
          <a:ext cx="8639175" cy="3168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Понятия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Определения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Полис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Царство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Фаланга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869336"/>
            <a:ext cx="8640000" cy="64698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	Чем </a:t>
            </a:r>
            <a:r>
              <a:rPr lang="ru-RU" sz="3200" dirty="0">
                <a:latin typeface="+mn-lt"/>
              </a:rPr>
              <a:t>знаменит философ Аристотель</a:t>
            </a:r>
            <a:r>
              <a:rPr lang="ru-RU" sz="3200" dirty="0">
                <a:latin typeface="+mn-lt"/>
              </a:rPr>
              <a:t>?</a:t>
            </a:r>
            <a:endParaRPr lang="ru-RU" sz="3200" dirty="0">
              <a:latin typeface="+mn-lt"/>
            </a:endParaRPr>
          </a:p>
        </p:txBody>
      </p:sp>
      <p:grpSp>
        <p:nvGrpSpPr>
          <p:cNvPr id="215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077072"/>
            <a:ext cx="8640000" cy="119181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	Какие </a:t>
            </a:r>
            <a:r>
              <a:rPr lang="ru-RU" sz="3200" dirty="0">
                <a:latin typeface="+mn-lt"/>
              </a:rPr>
              <a:t>выгоды </a:t>
            </a:r>
            <a:r>
              <a:rPr lang="ru-RU" sz="3200" dirty="0">
                <a:latin typeface="+mn-lt"/>
              </a:rPr>
              <a:t>давало рабовладельческое </a:t>
            </a:r>
            <a:r>
              <a:rPr lang="ru-RU" sz="3200" dirty="0">
                <a:latin typeface="+mn-lt"/>
              </a:rPr>
              <a:t>хозяйство в Греции</a:t>
            </a:r>
            <a:r>
              <a:rPr lang="ru-RU" sz="3200" dirty="0">
                <a:latin typeface="+mn-lt"/>
              </a:rPr>
              <a:t>?</a:t>
            </a:r>
            <a:endParaRPr lang="ru-RU" sz="3200" dirty="0">
              <a:latin typeface="+mn-lt"/>
            </a:endParaRPr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864000" y="4320000"/>
            <a:ext cx="252000" cy="252000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864000" y="2052000"/>
            <a:ext cx="252000" cy="252000"/>
          </a:xfrm>
          <a:prstGeom prst="ellipse">
            <a:avLst/>
          </a:prstGeom>
          <a:solidFill>
            <a:srgbClr val="969696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146" tIns="564384" rIns="17145" bIns="564382" spcCol="1270" anchor="ctr"/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4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0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556792"/>
            <a:ext cx="8639520" cy="13318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«…СОГРАЖДАН БОЯТСЯ БОЛЕЕ, ЧЕМ ВРАГОВ»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ВОЗВЫШЕНИЕ МАКЕДОНИИ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5234191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ПОТЕРЯ НЕЗАВИСИМОСТИ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52736"/>
            <a:ext cx="8640000" cy="2009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	Почему в IV веке греческие полисы ослабели? Сделай вывод о причинах победы Македонии. (Используй продуктивное чтение, см. пример на с. 9.)</a:t>
            </a:r>
          </a:p>
        </p:txBody>
      </p:sp>
      <p:grpSp>
        <p:nvGrpSpPr>
          <p:cNvPr id="2458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9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spc="-150" dirty="0"/>
              <a:t>«…СОГРАЖДАН БОЯТСЯ БОЛЕЕ, ЧЕМ ВРАГОВ</a:t>
            </a:r>
            <a:r>
              <a:rPr lang="ru-RU" sz="2700" spc="-150" dirty="0" smtClean="0"/>
              <a:t>»</a:t>
            </a:r>
            <a:endParaRPr lang="ru-RU" sz="2700" spc="-1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73408" y="3284984"/>
            <a:ext cx="6149387" cy="3240000"/>
          </a:xfrm>
          <a:prstGeom prst="roundRect">
            <a:avLst>
              <a:gd name="adj" fmla="val 11263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19" name="Овал 18"/>
          <p:cNvSpPr>
            <a:spLocks noChangeAspect="1"/>
          </p:cNvSpPr>
          <p:nvPr/>
        </p:nvSpPr>
        <p:spPr>
          <a:xfrm>
            <a:off x="828000" y="1296000"/>
            <a:ext cx="252000" cy="252000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текст учебника, § 30, дополните предложения, раскрывая причины поражения Греции в борьбе с Македонией.</a:t>
            </a:r>
          </a:p>
        </p:txBody>
      </p:sp>
      <p:grpSp>
        <p:nvGrpSpPr>
          <p:cNvPr id="2662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spc="-150" dirty="0"/>
              <a:t>«…СОГРАЖДАН БОЯТСЯ БОЛЕЕ, ЧЕМ ВРАГОВ</a:t>
            </a:r>
            <a:r>
              <a:rPr lang="ru-RU" sz="2700" spc="-150" dirty="0" smtClean="0"/>
              <a:t>»</a:t>
            </a:r>
            <a:endParaRPr lang="ru-RU" sz="2700" spc="-1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3181350"/>
            <a:ext cx="8639175" cy="337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omic Sans MS" pitchFamily="66" charset="0"/>
              </a:rPr>
              <a:t>Войны между полисами _________________________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Comic Sans MS" pitchFamily="66" charset="0"/>
              </a:rPr>
              <a:t>Войны внутри полисов между богатыми и бедными ___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Comic Sans MS" pitchFamily="66" charset="0"/>
              </a:rPr>
              <a:t>Ополчение граждан заменили наёмники, которые _____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Comic Sans MS" pitchFamily="66" charset="0"/>
              </a:rPr>
              <a:t>Македония стала «своей» для греков, так как ________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Comic Sans MS" pitchFamily="66" charset="0"/>
              </a:rPr>
              <a:t>Военная реформа Филиппа II позволила Македонии __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Comic Sans MS" pitchFamily="66" charset="0"/>
              </a:rPr>
              <a:t>Многие греки готовы были подчиниться, потому что 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3"/>
          <p:cNvGrpSpPr>
            <a:grpSpLocks/>
          </p:cNvGrpSpPr>
          <p:nvPr/>
        </p:nvGrpSpPr>
        <p:grpSpPr bwMode="auto">
          <a:xfrm>
            <a:off x="252413" y="971550"/>
            <a:ext cx="8639175" cy="1055688"/>
            <a:chOff x="252000" y="2276872"/>
            <a:chExt cx="8640000" cy="10556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2276872"/>
              <a:ext cx="8640000" cy="105560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Перечисли </a:t>
              </a:r>
              <a:r>
                <a:rPr lang="ru-RU" sz="2800" dirty="0">
                  <a:latin typeface="+mn-lt"/>
                </a:rPr>
                <a:t>причины возвышения царства Македония. Сделай </a:t>
              </a:r>
              <a:r>
                <a:rPr lang="ru-RU" sz="2800" dirty="0">
                  <a:latin typeface="+mn-lt"/>
                </a:rPr>
                <a:t>вывод </a:t>
              </a:r>
              <a:r>
                <a:rPr lang="ru-RU" sz="2800" dirty="0">
                  <a:latin typeface="+mn-lt"/>
                </a:rPr>
                <a:t>по проблеме.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2475305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867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ВОЗВЫШЕНИЕ МАКЕДОНИИ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276475" cy="3076575"/>
          </a:xfrm>
          <a:prstGeom prst="roundRect">
            <a:avLst>
              <a:gd name="adj" fmla="val 983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65266" y="5193376"/>
            <a:ext cx="2027214" cy="162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08526" y="2109867"/>
            <a:ext cx="6068699" cy="2399253"/>
          </a:xfrm>
          <a:prstGeom prst="roundRect">
            <a:avLst>
              <a:gd name="adj" fmla="val 1261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67944" y="5196214"/>
            <a:ext cx="1543476" cy="1465202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959225" y="4581525"/>
            <a:ext cx="2633663" cy="406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Македонская фаланга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77063" y="4652963"/>
            <a:ext cx="1865312" cy="406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Осадная башня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5589588"/>
            <a:ext cx="2817812" cy="10207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Филипп </a:t>
            </a:r>
            <a:r>
              <a:rPr lang="en-US" dirty="0">
                <a:latin typeface="+mn-lt"/>
              </a:rPr>
              <a:t>II.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Скульптурный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портрет из гробницы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3703</TotalTime>
  <Words>561</Words>
  <Application>Microsoft Office PowerPoint</Application>
  <PresentationFormat>Экран (4:3)</PresentationFormat>
  <Paragraphs>99</Paragraphs>
  <Slides>15</Slides>
  <Notes>13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Comic Sans MS</vt:lpstr>
      <vt:lpstr>Arial</vt:lpstr>
      <vt:lpstr>Calibri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ПОКОРИТЕЛИ СВОБОДНЫХ ГРЕКОВ</dc:title>
  <dc:creator>Telli</dc:creator>
  <cp:lastModifiedBy>Admin</cp:lastModifiedBy>
  <cp:revision>212</cp:revision>
  <dcterms:created xsi:type="dcterms:W3CDTF">2012-04-06T18:00:09Z</dcterms:created>
  <dcterms:modified xsi:type="dcterms:W3CDTF">2012-12-26T10:34:16Z</dcterms:modified>
</cp:coreProperties>
</file>