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1"/>
  </p:notesMasterIdLst>
  <p:sldIdLst>
    <p:sldId id="256" r:id="rId2"/>
    <p:sldId id="269" r:id="rId3"/>
    <p:sldId id="267" r:id="rId4"/>
    <p:sldId id="285" r:id="rId5"/>
    <p:sldId id="271" r:id="rId6"/>
    <p:sldId id="270" r:id="rId7"/>
    <p:sldId id="273" r:id="rId8"/>
    <p:sldId id="274" r:id="rId9"/>
    <p:sldId id="286" r:id="rId10"/>
    <p:sldId id="277" r:id="rId11"/>
    <p:sldId id="276" r:id="rId12"/>
    <p:sldId id="287" r:id="rId13"/>
    <p:sldId id="288" r:id="rId14"/>
    <p:sldId id="275" r:id="rId15"/>
    <p:sldId id="279" r:id="rId16"/>
    <p:sldId id="289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4D4D4D"/>
    <a:srgbClr val="990000"/>
    <a:srgbClr val="0000CC"/>
    <a:srgbClr val="FFDDBF"/>
    <a:srgbClr val="EBBB8A"/>
    <a:srgbClr val="E7B98A"/>
    <a:srgbClr val="050403"/>
    <a:srgbClr val="FFFF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9" autoAdjust="0"/>
    <p:restoredTop sz="71836" autoAdjust="0"/>
  </p:normalViewPr>
  <p:slideViewPr>
    <p:cSldViewPr>
      <p:cViewPr>
        <p:scale>
          <a:sx n="40" d="100"/>
          <a:sy n="40" d="100"/>
        </p:scale>
        <p:origin x="-1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2C673-0426-4FE7-A093-90AECC5A5AB2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96FE9-AB77-4821-AD11-CF786A8200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18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Рисунок женщины  из учебника </a:t>
            </a:r>
            <a:r>
              <a:rPr lang="ru-RU" dirty="0" err="1" smtClean="0"/>
              <a:t>Вигасин</a:t>
            </a:r>
            <a:r>
              <a:rPr lang="ru-RU" dirty="0" smtClean="0"/>
              <a:t> А., </a:t>
            </a:r>
            <a:r>
              <a:rPr lang="ru-RU" dirty="0" err="1" smtClean="0"/>
              <a:t>Годер</a:t>
            </a:r>
            <a:r>
              <a:rPr lang="ru-RU" dirty="0" smtClean="0"/>
              <a:t> Г., Свенцицкая И., стр. 21</a:t>
            </a:r>
          </a:p>
          <a:p>
            <a:r>
              <a:rPr lang="ru-RU" dirty="0" smtClean="0"/>
              <a:t>Рисунок мужчины </a:t>
            </a:r>
            <a:r>
              <a:rPr lang="en-US" dirty="0" smtClean="0"/>
              <a:t>http://festival.1september.ru/articles/557315/08.jpg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429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Анимация поставлена на щелчок. Происходит исчезновение задания и появление схемы стр. 36. Схема не анимирована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380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 из рабочей тетради стр. 25.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280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Анимация поставлена на щелчок. Появляются слова на русском, польском, болгарском, немецком, английском</a:t>
            </a:r>
            <a:r>
              <a:rPr lang="ru-RU" baseline="0" dirty="0" smtClean="0"/>
              <a:t> и норвежском языках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748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Анимация на слайде отсутствует. Для выполнения задания необходимо воспользоваться</a:t>
            </a:r>
            <a:r>
              <a:rPr lang="ru-RU" baseline="0" dirty="0" smtClean="0"/>
              <a:t> встроенными средствами </a:t>
            </a:r>
            <a:r>
              <a:rPr lang="en-US" baseline="0" dirty="0" smtClean="0"/>
              <a:t>PPT</a:t>
            </a:r>
            <a:r>
              <a:rPr lang="ru-RU" baseline="0" dirty="0" smtClean="0"/>
              <a:t> в режиме про</a:t>
            </a:r>
            <a:r>
              <a:rPr lang="ru-RU" dirty="0" smtClean="0"/>
              <a:t>смотра (инструмент «ПЕРО»)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73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Анимация на слайде отсутствует. Для выполнения задания необходимо воспользоваться</a:t>
            </a:r>
            <a:r>
              <a:rPr lang="ru-RU" baseline="0" dirty="0" smtClean="0"/>
              <a:t> встроенными средствами </a:t>
            </a:r>
            <a:r>
              <a:rPr lang="en-US" baseline="0" dirty="0" smtClean="0"/>
              <a:t>PPT</a:t>
            </a:r>
            <a:r>
              <a:rPr lang="ru-RU" baseline="0" dirty="0" smtClean="0"/>
              <a:t> в режиме про</a:t>
            </a:r>
            <a:r>
              <a:rPr lang="ru-RU" dirty="0" smtClean="0"/>
              <a:t>смотра (инструмент «ПЕРО»)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73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508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Анимация поставлена на щелчок. Происходит выцветание задания и появление рисунков со страниц 27 и 34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528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Анимация поставлена на щелчок. Происходит выцветание задания и появление рисунков </a:t>
            </a:r>
            <a:r>
              <a:rPr lang="ru-RU" smtClean="0"/>
              <a:t>со страниц 27 и 34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528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528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Анимация поставлена на щелчок. Происходит исчезновение задания и появление схемы стр. 25(рабочая тетрадь). Схема не анимирована. 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Для выполнения задания необходимо воспользоваться встроенными средствами </a:t>
            </a: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Microsoft  PPT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 в режиме просмотра (инструмент «ПЕРО»)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380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91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6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29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9088"/>
            <a:ext cx="9144000" cy="438912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21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45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9088"/>
            <a:ext cx="9144000" cy="438912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90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9088"/>
            <a:ext cx="9144000" cy="43891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612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9088"/>
            <a:ext cx="9144000" cy="438912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6574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41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12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9762"/>
            <a:ext cx="8640960" cy="11975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95325"/>
            <a:ext cx="8640960" cy="4741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168CD-61DD-465B-9B73-5FA82F00B5B8}" type="datetimeFigureOut">
              <a:rPr lang="ru-RU" smtClean="0"/>
              <a:pPr/>
              <a:t>09.09.2012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1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11.jpe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9.gif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9.gif"/><Relationship Id="rId10" Type="http://schemas.openxmlformats.org/officeDocument/2006/relationships/image" Target="../media/image28.png"/><Relationship Id="rId4" Type="http://schemas.openxmlformats.org/officeDocument/2006/relationships/image" Target="../media/image8.jpe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emf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9.gif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6000" y="1908000"/>
            <a:ext cx="3530276" cy="43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4100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255020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ПЕРВЫЕ ПАСТУХИ И ХЛЕБОРОБЫ</a:t>
            </a:r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6237312"/>
            <a:ext cx="5796136" cy="6463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ts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Образовательная система «Школа 2100». 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Данилов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Д.Д. и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др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Всеобщая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история. 5 класс.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История Древнего мира  § 4</a:t>
            </a: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Автор презентации: Казаринова Н. В. (учитель, г. Йошкар-Ола)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94529" y="6488668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© ООО «</a:t>
            </a:r>
            <a:r>
              <a:rPr lang="ru-RU" dirty="0" err="1"/>
              <a:t>Баласс</a:t>
            </a:r>
            <a:r>
              <a:rPr lang="ru-RU" dirty="0"/>
              <a:t>», 2012</a:t>
            </a:r>
          </a:p>
        </p:txBody>
      </p:sp>
    </p:spTree>
    <p:extLst>
      <p:ext uri="{BB962C8B-B14F-4D97-AF65-F5344CB8AC3E}">
        <p14:creationId xmlns:p14="http://schemas.microsoft.com/office/powerpoint/2010/main" val="18325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0" y="980728"/>
            <a:ext cx="8640000" cy="4437518"/>
          </a:xfrm>
          <a:prstGeom prst="roundRect">
            <a:avLst>
              <a:gd name="adj" fmla="val 5573"/>
            </a:avLst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ЕДУ МОЖНО ВЫРАЩИВАТЬ!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6" name="Овал 5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_1_~1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1" name="Овал 10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Cartoon-Clipart-Free-18.gif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252000" y="5692482"/>
            <a:ext cx="8640000" cy="5107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Родовая община ранних земледельцев-скотоводов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076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0" y="900000"/>
            <a:ext cx="4793988" cy="2700000"/>
          </a:xfrm>
          <a:prstGeom prst="roundRect">
            <a:avLst>
              <a:gd name="adj" fmla="val 11351"/>
            </a:avLst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ЕДУ МОЖНО ВЫРАЩИВАТЬ!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6" name="Овал 5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_1_~1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1" name="Овал 10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Cartoon-Clipart-Free-18.gif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2000" y="3717032"/>
            <a:ext cx="4867274" cy="2700000"/>
          </a:xfrm>
          <a:prstGeom prst="roundRect">
            <a:avLst>
              <a:gd name="adj" fmla="val 11120"/>
            </a:avLst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9689" y="4506372"/>
            <a:ext cx="3840601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2400" dirty="0"/>
              <a:t>Родовая община ранних </a:t>
            </a:r>
            <a:r>
              <a:rPr lang="ru-RU" sz="2400" dirty="0" smtClean="0"/>
              <a:t>земледельцев-скотоводов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22604" y="1852764"/>
            <a:ext cx="3576670" cy="919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dirty="0"/>
              <a:t>Родовая община </a:t>
            </a:r>
            <a:r>
              <a:rPr lang="ru-RU" sz="2400" dirty="0" smtClean="0"/>
              <a:t>охотников-рыболовов</a:t>
            </a:r>
            <a:endParaRPr lang="ru-RU" sz="24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252000" y="2515676"/>
            <a:ext cx="8640000" cy="2281476"/>
            <a:chOff x="252000" y="2052394"/>
            <a:chExt cx="8640000" cy="2281476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52000" y="2052394"/>
              <a:ext cx="8640000" cy="2281476"/>
            </a:xfrm>
            <a:prstGeom prst="roundRect">
              <a:avLst/>
            </a:prstGeom>
            <a:blipFill>
              <a:blip r:embed="rId7" cstate="email"/>
              <a:tile tx="0" ty="0" sx="100000" sy="100000" flip="none" algn="tl"/>
            </a:blipFill>
            <a:ln w="254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ru-RU" sz="3200" dirty="0" smtClean="0"/>
                <a:t>	Сравни </a:t>
              </a:r>
              <a:r>
                <a:rPr lang="ru-RU" sz="3200" dirty="0"/>
                <a:t>занятия, вещи и пищу ранних </a:t>
              </a:r>
              <a:r>
                <a:rPr lang="ru-RU" sz="3200" dirty="0" smtClean="0"/>
                <a:t>земледельцев-скотоводов и охотников .</a:t>
              </a:r>
            </a:p>
            <a:p>
              <a:r>
                <a:rPr lang="ru-RU" sz="3200" dirty="0" smtClean="0"/>
                <a:t>	Сделай </a:t>
              </a:r>
              <a:r>
                <a:rPr lang="ru-RU" sz="3200" dirty="0"/>
                <a:t>вывод об изменениях в обществе.</a:t>
              </a:r>
            </a:p>
          </p:txBody>
        </p:sp>
        <p:sp>
          <p:nvSpPr>
            <p:cNvPr id="17" name="Овал 16"/>
            <p:cNvSpPr>
              <a:spLocks noChangeAspect="1"/>
            </p:cNvSpPr>
            <p:nvPr/>
          </p:nvSpPr>
          <p:spPr>
            <a:xfrm>
              <a:off x="828000" y="2306946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562479" rIns="15240" bIns="56247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/>
            </a:p>
          </p:txBody>
        </p:sp>
        <p:sp>
          <p:nvSpPr>
            <p:cNvPr id="21" name="Овал 20"/>
            <p:cNvSpPr>
              <a:spLocks noChangeAspect="1"/>
            </p:cNvSpPr>
            <p:nvPr/>
          </p:nvSpPr>
          <p:spPr>
            <a:xfrm>
              <a:off x="828000" y="3284984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562479" rIns="15240" bIns="56247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99169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1052736"/>
            <a:ext cx="8640000" cy="2009061"/>
          </a:xfrm>
          <a:prstGeom prst="roundRect">
            <a:avLst/>
          </a:prstGeom>
          <a:blipFill>
            <a:blip r:embed="rId3" cstate="email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57188"/>
            <a:r>
              <a:rPr lang="ru-RU" sz="2800" b="1" dirty="0">
                <a:solidFill>
                  <a:srgbClr val="0070C0"/>
                </a:solidFill>
              </a:rPr>
              <a:t>Необходимый уровень. </a:t>
            </a:r>
            <a:r>
              <a:rPr lang="ru-RU" sz="2800" dirty="0"/>
              <a:t>По карте учебника «Старый свет в конце </a:t>
            </a:r>
            <a:r>
              <a:rPr lang="ru-RU" sz="2800" dirty="0"/>
              <a:t>п</a:t>
            </a:r>
            <a:r>
              <a:rPr lang="ru-RU" sz="2800" dirty="0" smtClean="0"/>
              <a:t>ервобытного </a:t>
            </a:r>
            <a:r>
              <a:rPr lang="ru-RU" sz="2800" dirty="0" smtClean="0"/>
              <a:t>мира</a:t>
            </a:r>
            <a:r>
              <a:rPr lang="ru-RU" sz="2800" dirty="0"/>
              <a:t>» (первый форзац) найди информацию и запиши ее в таблицу.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ЕДУ МОЖНО ВЫРАЩИВАТЬ!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6" name="Овал 5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_1_~1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1" name="Овал 10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Cartoon-Clipart-Free-18.gif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114822"/>
              </p:ext>
            </p:extLst>
          </p:nvPr>
        </p:nvGraphicFramePr>
        <p:xfrm>
          <a:off x="252000" y="3330664"/>
          <a:ext cx="86400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112"/>
                <a:gridCol w="33118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Вопросы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Информация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519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 какой части света возникли первые центры земледелия </a:t>
                      </a:r>
                      <a:endParaRPr lang="ru-RU" sz="2400" dirty="0" smtClean="0"/>
                    </a:p>
                    <a:p>
                      <a:r>
                        <a:rPr lang="ru-RU" sz="2400" dirty="0" smtClean="0"/>
                        <a:t> </a:t>
                      </a:r>
                      <a:r>
                        <a:rPr lang="ru-RU" sz="2400" dirty="0" smtClean="0"/>
                        <a:t>10 тыс. </a:t>
                      </a:r>
                      <a:r>
                        <a:rPr lang="ru-RU" sz="2400" dirty="0" smtClean="0"/>
                        <a:t>лет назад?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 каких частях света распространились земледелие и скотоводство 5 тыс. </a:t>
                      </a:r>
                      <a:r>
                        <a:rPr lang="ru-RU" sz="2400" dirty="0" smtClean="0"/>
                        <a:t>лет назад?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9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00000"/>
            <a:ext cx="8640000" cy="2009061"/>
          </a:xfrm>
          <a:prstGeom prst="roundRect">
            <a:avLst/>
          </a:prstGeom>
          <a:blipFill>
            <a:blip r:embed="rId3" cstate="email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57188"/>
            <a:r>
              <a:rPr lang="ru-RU" sz="2800" b="1" dirty="0" smtClean="0">
                <a:solidFill>
                  <a:srgbClr val="0070C0"/>
                </a:solidFill>
              </a:rPr>
              <a:t>Програм</a:t>
            </a:r>
            <a:r>
              <a:rPr lang="ru-RU" sz="2800" b="1" dirty="0">
                <a:solidFill>
                  <a:srgbClr val="0070C0"/>
                </a:solidFill>
              </a:rPr>
              <a:t>м</a:t>
            </a:r>
            <a:r>
              <a:rPr lang="ru-RU" sz="2800" b="1" dirty="0" smtClean="0">
                <a:solidFill>
                  <a:srgbClr val="0070C0"/>
                </a:solidFill>
              </a:rPr>
              <a:t>ный </a:t>
            </a:r>
            <a:r>
              <a:rPr lang="ru-RU" sz="2800" b="1" dirty="0">
                <a:solidFill>
                  <a:srgbClr val="0070C0"/>
                </a:solidFill>
              </a:rPr>
              <a:t>уровень. </a:t>
            </a:r>
            <a:r>
              <a:rPr lang="ru-RU" sz="2800" dirty="0"/>
              <a:t>Сделай подписи к каждой группе рисунков, </a:t>
            </a:r>
            <a:r>
              <a:rPr lang="ru-RU" sz="2800" dirty="0" smtClean="0"/>
              <a:t>которые объясняют</a:t>
            </a:r>
            <a:r>
              <a:rPr lang="ru-RU" sz="2800" dirty="0"/>
              <a:t>, как </a:t>
            </a:r>
            <a:r>
              <a:rPr lang="ru-RU" sz="2800" dirty="0" smtClean="0"/>
              <a:t>произошёл </a:t>
            </a:r>
            <a:r>
              <a:rPr lang="ru-RU" sz="2800" dirty="0"/>
              <a:t>переход от охоты </a:t>
            </a:r>
            <a:r>
              <a:rPr lang="ru-RU" sz="2800" dirty="0" smtClean="0"/>
              <a:t>и собирательства </a:t>
            </a:r>
            <a:r>
              <a:rPr lang="ru-RU" sz="2800" dirty="0"/>
              <a:t>к земледелию </a:t>
            </a:r>
            <a:r>
              <a:rPr lang="ru-RU" sz="2800" dirty="0" smtClean="0"/>
              <a:t>и скотоводству</a:t>
            </a:r>
            <a:r>
              <a:rPr lang="ru-RU" sz="2800" dirty="0"/>
              <a:t>..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ЕДУ МОЖНО ВЫРАЩИВАТЬ!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6" name="Овал 5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_1_~1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1" name="Овал 10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Cartoon-Clipart-Free-18.gif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832764"/>
              </p:ext>
            </p:extLst>
          </p:nvPr>
        </p:nvGraphicFramePr>
        <p:xfrm>
          <a:off x="252000" y="3119968"/>
          <a:ext cx="86400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240"/>
                <a:gridCol w="2159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Вопросы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Информация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5192">
                <a:tc>
                  <a:txBody>
                    <a:bodyPr/>
                    <a:lstStyle/>
                    <a:p>
                      <a:r>
                        <a:rPr lang="ru-RU" sz="2000" spc="0" dirty="0" smtClean="0"/>
                        <a:t>С помощью географических названий опиши, где находится западный центр развития земледелия.</a:t>
                      </a:r>
                      <a:endParaRPr lang="ru-RU" sz="2000" spc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5192">
                <a:tc>
                  <a:txBody>
                    <a:bodyPr/>
                    <a:lstStyle/>
                    <a:p>
                      <a:r>
                        <a:rPr lang="ru-RU" sz="2000" spc="0" dirty="0" smtClean="0"/>
                        <a:t>С помощью географических названий опиши, где находится восточный центр развития земледелия.</a:t>
                      </a:r>
                      <a:endParaRPr lang="ru-RU" sz="2000" spc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spc="-150" dirty="0" smtClean="0"/>
                        <a:t>Какие сельскохозяйственные культуры были освоены людьми в западном центре развития </a:t>
                      </a:r>
                      <a:r>
                        <a:rPr lang="ru-RU" sz="2000" spc="-150" dirty="0" smtClean="0"/>
                        <a:t>земледелия?</a:t>
                      </a:r>
                      <a:endParaRPr lang="ru-RU" sz="2000" spc="-15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spc="-150" dirty="0" smtClean="0"/>
                        <a:t>Какие сельскохозяйственные культуры были освоены людьми в восточном центре развития </a:t>
                      </a:r>
                      <a:r>
                        <a:rPr lang="ru-RU" sz="2000" spc="-150" dirty="0" smtClean="0"/>
                        <a:t>земледелия?</a:t>
                      </a:r>
                      <a:endParaRPr lang="ru-RU" sz="2000" spc="-15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56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150" dirty="0"/>
              <a:t>НА ЗЕМЛЕ СТАНОВИТСЯ ТЕСНО!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6" name="Овал 5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_1_~1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1" name="Овал 10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Cartoon-Clipart-Free-18.gif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52000" y="1988840"/>
            <a:ext cx="8640000" cy="1191816"/>
            <a:chOff x="252000" y="1489354"/>
            <a:chExt cx="8640000" cy="119181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52000" y="1489354"/>
              <a:ext cx="8640000" cy="1191816"/>
            </a:xfrm>
            <a:prstGeom prst="roundRect">
              <a:avLst/>
            </a:prstGeom>
            <a:blipFill>
              <a:blip r:embed="rId4" cstate="email"/>
              <a:tile tx="0" ty="0" sx="100000" sy="100000" flip="none" algn="tl"/>
            </a:blipFill>
            <a:ln w="254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ru-RU" sz="3200" dirty="0" smtClean="0"/>
                <a:t>	Выдели </a:t>
              </a:r>
              <a:r>
                <a:rPr lang="ru-RU" sz="3200" dirty="0"/>
                <a:t>причины и последствия расселения земледельческих </a:t>
              </a:r>
              <a:r>
                <a:rPr lang="ru-RU" sz="3200" dirty="0" smtClean="0"/>
                <a:t>племён</a:t>
              </a:r>
              <a:r>
                <a:rPr lang="ru-RU" sz="3200" dirty="0"/>
                <a:t>.</a:t>
              </a:r>
            </a:p>
          </p:txBody>
        </p:sp>
        <p:sp>
          <p:nvSpPr>
            <p:cNvPr id="15" name="Овал 14"/>
            <p:cNvSpPr>
              <a:spLocks noChangeAspect="1"/>
            </p:cNvSpPr>
            <p:nvPr/>
          </p:nvSpPr>
          <p:spPr>
            <a:xfrm>
              <a:off x="828000" y="1732514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562479" rIns="15240" bIns="56247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52000" y="3712462"/>
            <a:ext cx="8640000" cy="1191816"/>
            <a:chOff x="252000" y="3212976"/>
            <a:chExt cx="8640000" cy="119181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52000" y="3212976"/>
              <a:ext cx="8640000" cy="1191816"/>
            </a:xfrm>
            <a:prstGeom prst="roundRect">
              <a:avLst/>
            </a:prstGeom>
            <a:blipFill>
              <a:blip r:embed="rId4" cstate="email"/>
              <a:tile tx="0" ty="0" sx="100000" sy="100000" flip="none" algn="tl"/>
            </a:blipFill>
            <a:ln w="254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ru-RU" sz="3200" dirty="0" smtClean="0"/>
                <a:t>	Сделай </a:t>
              </a:r>
              <a:r>
                <a:rPr lang="ru-RU" sz="3200" dirty="0"/>
                <a:t>вывод о том, почему в разных языках много похожих слов.</a:t>
              </a:r>
            </a:p>
          </p:txBody>
        </p:sp>
        <p:sp>
          <p:nvSpPr>
            <p:cNvPr id="16" name="Овал 15"/>
            <p:cNvSpPr>
              <a:spLocks noChangeAspect="1"/>
            </p:cNvSpPr>
            <p:nvPr/>
          </p:nvSpPr>
          <p:spPr>
            <a:xfrm>
              <a:off x="828000" y="3460514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562479" rIns="15240" bIns="56247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00755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150" dirty="0"/>
              <a:t>НА ЗЕМЛЕ СТАНОВИТСЯ ТЕСНО!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6" name="Овал 5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_1_~1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1" name="Овал 10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Cartoon-Clipart-Free-18.gif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395536" y="1043444"/>
            <a:ext cx="8064896" cy="5409892"/>
            <a:chOff x="395536" y="1043444"/>
            <a:chExt cx="8064896" cy="5409892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395536" y="1628800"/>
              <a:ext cx="8064896" cy="4824536"/>
              <a:chOff x="683568" y="1475464"/>
              <a:chExt cx="8064896" cy="4824536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1960" y="1475464"/>
                <a:ext cx="742950" cy="1200150"/>
              </a:xfrm>
              <a:prstGeom prst="roundRect">
                <a:avLst>
                  <a:gd name="adj" fmla="val 8975"/>
                </a:avLst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4" y="3008195"/>
                <a:ext cx="1552575" cy="771525"/>
              </a:xfrm>
              <a:prstGeom prst="roundRect">
                <a:avLst>
                  <a:gd name="adj" fmla="val 8643"/>
                </a:avLst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2843616"/>
                <a:ext cx="1552575" cy="1019175"/>
              </a:xfrm>
              <a:prstGeom prst="roundRect">
                <a:avLst>
                  <a:gd name="adj" fmla="val 7321"/>
                </a:avLst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0000" y="3501008"/>
                <a:ext cx="1567058" cy="1080000"/>
              </a:xfrm>
              <a:prstGeom prst="roundRect">
                <a:avLst>
                  <a:gd name="adj" fmla="val 6863"/>
                </a:avLst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3078" name="Picture 6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6256" y="4969551"/>
                <a:ext cx="1552575" cy="1114425"/>
              </a:xfrm>
              <a:prstGeom prst="roundRect">
                <a:avLst>
                  <a:gd name="adj" fmla="val 6410"/>
                </a:avLst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3079" name="Picture 7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568" y="4969551"/>
                <a:ext cx="1552575" cy="1114425"/>
              </a:xfrm>
              <a:prstGeom prst="roundRect">
                <a:avLst>
                  <a:gd name="adj" fmla="val 5983"/>
                </a:avLst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3" name="Прямоугольник 2"/>
              <p:cNvSpPr/>
              <p:nvPr/>
            </p:nvSpPr>
            <p:spPr>
              <a:xfrm>
                <a:off x="733313" y="3971895"/>
                <a:ext cx="1877437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none" anchor="ctr" anchorCtr="0">
                <a:spAutoFit/>
              </a:bodyPr>
              <a:lstStyle/>
              <a:p>
                <a:r>
                  <a:rPr lang="ru-RU" sz="2400" dirty="0" smtClean="0"/>
                  <a:t>Ополчение</a:t>
                </a:r>
                <a:endParaRPr lang="ru-RU" sz="2400" dirty="0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6202464" y="3958694"/>
                <a:ext cx="2546000" cy="75713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anchor="ctr" anchorCtr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2400" dirty="0" smtClean="0"/>
                  <a:t>Совет родовых</a:t>
                </a:r>
                <a:endParaRPr lang="ru-RU" sz="2400" dirty="0"/>
              </a:p>
              <a:p>
                <a:pPr algn="ctr">
                  <a:lnSpc>
                    <a:spcPct val="90000"/>
                  </a:lnSpc>
                </a:pPr>
                <a:r>
                  <a:rPr lang="ru-RU" sz="2400" dirty="0"/>
                  <a:t>старейшин</a:t>
                </a: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019604" y="2790013"/>
                <a:ext cx="1104791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none" anchor="ctr" anchorCtr="0">
                <a:spAutoFit/>
              </a:bodyPr>
              <a:lstStyle/>
              <a:p>
                <a:pPr algn="ctr"/>
                <a:r>
                  <a:rPr lang="ru-RU" sz="2400" dirty="0"/>
                  <a:t>Вождь</a:t>
                </a: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2952000" y="4839543"/>
                <a:ext cx="3240000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none" anchor="ctr" anchorCtr="0">
                <a:spAutoFit/>
              </a:bodyPr>
              <a:lstStyle/>
              <a:p>
                <a:pPr algn="ctr"/>
                <a:r>
                  <a:rPr lang="ru-RU" sz="2400" dirty="0"/>
                  <a:t>Народное собрание</a:t>
                </a:r>
              </a:p>
            </p:txBody>
          </p:sp>
          <p:grpSp>
            <p:nvGrpSpPr>
              <p:cNvPr id="20" name="Группа 19"/>
              <p:cNvGrpSpPr/>
              <p:nvPr/>
            </p:nvGrpSpPr>
            <p:grpSpPr>
              <a:xfrm>
                <a:off x="3131840" y="5616000"/>
                <a:ext cx="3096000" cy="684000"/>
                <a:chOff x="3131840" y="5616000"/>
                <a:chExt cx="3096000" cy="684000"/>
              </a:xfrm>
            </p:grpSpPr>
            <p:sp>
              <p:nvSpPr>
                <p:cNvPr id="29" name="Прямоугольник 28"/>
                <p:cNvSpPr/>
                <p:nvPr/>
              </p:nvSpPr>
              <p:spPr>
                <a:xfrm>
                  <a:off x="3347840" y="5832000"/>
                  <a:ext cx="2880000" cy="46800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3239840" y="5724000"/>
                  <a:ext cx="2880000" cy="46800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3131840" y="5616000"/>
                  <a:ext cx="2880000" cy="461665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txBody>
                <a:bodyPr wrap="none" anchor="ctr" anchorCtr="0">
                  <a:spAutoFit/>
                </a:bodyPr>
                <a:lstStyle/>
                <a:p>
                  <a:pPr algn="ctr"/>
                  <a:r>
                    <a:rPr lang="ru-RU" sz="2400" dirty="0"/>
                    <a:t>Родовые общины</a:t>
                  </a:r>
                </a:p>
              </p:txBody>
            </p:sp>
          </p:grpSp>
          <p:cxnSp>
            <p:nvCxnSpPr>
              <p:cNvPr id="31" name="Прямая со стрелкой 30"/>
              <p:cNvCxnSpPr/>
              <p:nvPr/>
            </p:nvCxnSpPr>
            <p:spPr>
              <a:xfrm>
                <a:off x="5796136" y="2483576"/>
                <a:ext cx="1080000" cy="0"/>
              </a:xfrm>
              <a:prstGeom prst="straightConnector1">
                <a:avLst/>
              </a:prstGeom>
              <a:ln w="63500">
                <a:solidFill>
                  <a:srgbClr val="050403"/>
                </a:solidFill>
                <a:headEnd type="arrow" w="med" len="lg"/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 стрелкой 31"/>
              <p:cNvCxnSpPr/>
              <p:nvPr/>
            </p:nvCxnSpPr>
            <p:spPr>
              <a:xfrm>
                <a:off x="5863577" y="1484784"/>
                <a:ext cx="1080000" cy="0"/>
              </a:xfrm>
              <a:prstGeom prst="straightConnector1">
                <a:avLst/>
              </a:prstGeom>
              <a:ln w="63500">
                <a:solidFill>
                  <a:srgbClr val="050403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Группа 32"/>
              <p:cNvGrpSpPr/>
              <p:nvPr/>
            </p:nvGrpSpPr>
            <p:grpSpPr>
              <a:xfrm rot="-3600000">
                <a:off x="6224459" y="1367669"/>
                <a:ext cx="422157" cy="960194"/>
                <a:chOff x="4320475" y="5991442"/>
                <a:chExt cx="399040" cy="960194"/>
              </a:xfrm>
            </p:grpSpPr>
            <p:cxnSp>
              <p:nvCxnSpPr>
                <p:cNvPr id="34" name="Прямая со стрелкой 33"/>
                <p:cNvCxnSpPr/>
                <p:nvPr/>
              </p:nvCxnSpPr>
              <p:spPr>
                <a:xfrm rot="3600000">
                  <a:off x="3942475" y="6369442"/>
                  <a:ext cx="756000" cy="0"/>
                </a:xfrm>
                <a:prstGeom prst="straightConnector1">
                  <a:avLst/>
                </a:prstGeom>
                <a:ln w="63500">
                  <a:solidFill>
                    <a:srgbClr val="050403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Равнобедренный треугольник 34"/>
                <p:cNvSpPr>
                  <a:spLocks/>
                </p:cNvSpPr>
                <p:nvPr/>
              </p:nvSpPr>
              <p:spPr>
                <a:xfrm rot="9000000">
                  <a:off x="4420961" y="6646952"/>
                  <a:ext cx="298554" cy="304684"/>
                </a:xfrm>
                <a:prstGeom prst="triangle">
                  <a:avLst/>
                </a:prstGeom>
                <a:noFill/>
                <a:ln w="53975">
                  <a:solidFill>
                    <a:srgbClr val="05040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26" name="TextBox 25"/>
            <p:cNvSpPr txBox="1"/>
            <p:nvPr/>
          </p:nvSpPr>
          <p:spPr>
            <a:xfrm>
              <a:off x="6732240" y="1442868"/>
              <a:ext cx="1398140" cy="538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dirty="0" smtClean="0"/>
                <a:t>Избрание, </a:t>
              </a:r>
            </a:p>
            <a:p>
              <a:pPr>
                <a:lnSpc>
                  <a:spcPct val="80000"/>
                </a:lnSpc>
              </a:pPr>
              <a:r>
                <a:rPr lang="ru-RU" dirty="0" smtClean="0"/>
                <a:t>вхождение</a:t>
              </a:r>
              <a:endParaRPr lang="ru-RU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732240" y="1979548"/>
              <a:ext cx="1651414" cy="538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dirty="0" smtClean="0"/>
                <a:t>Управление, </a:t>
              </a:r>
            </a:p>
            <a:p>
              <a:pPr>
                <a:lnSpc>
                  <a:spcPct val="80000"/>
                </a:lnSpc>
              </a:pPr>
              <a:r>
                <a:rPr lang="ru-RU" dirty="0" smtClean="0"/>
                <a:t>назначение</a:t>
              </a:r>
              <a:endParaRPr lang="ru-RU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732240" y="2483604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Совет</a:t>
              </a:r>
              <a:endParaRPr lang="ru-RU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668156" y="1043444"/>
              <a:ext cx="1970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Условные знаки</a:t>
              </a:r>
              <a:endParaRPr lang="ru-RU" dirty="0"/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264669" y="1861969"/>
            <a:ext cx="8640000" cy="3439239"/>
          </a:xfrm>
          <a:prstGeom prst="roundRect">
            <a:avLst>
              <a:gd name="adj" fmla="val 12043"/>
            </a:avLst>
          </a:prstGeom>
          <a:blipFill>
            <a:blip r:embed="rId11" cstate="email"/>
            <a:tile tx="0" ty="0" sx="100000" sy="100000" flip="none" algn="tl"/>
          </a:blip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57188"/>
            <a:r>
              <a:rPr lang="ru-RU" sz="2800" b="1" dirty="0">
                <a:solidFill>
                  <a:srgbClr val="0070C0"/>
                </a:solidFill>
              </a:rPr>
              <a:t>Необходимый уровень. </a:t>
            </a:r>
            <a:r>
              <a:rPr lang="ru-RU" sz="2800" dirty="0"/>
              <a:t>Используя условные знаки к </a:t>
            </a:r>
            <a:r>
              <a:rPr lang="ru-RU" sz="2800" dirty="0" smtClean="0"/>
              <a:t>схеме, </a:t>
            </a:r>
            <a:r>
              <a:rPr lang="ru-RU" sz="2800" dirty="0"/>
              <a:t>правильно впиши </a:t>
            </a:r>
            <a:r>
              <a:rPr lang="ru-RU" sz="2800" dirty="0" smtClean="0"/>
              <a:t>в эту схему названия недостающих органов управления племенем!</a:t>
            </a:r>
          </a:p>
          <a:p>
            <a:pPr indent="357188"/>
            <a:r>
              <a:rPr lang="ru-RU" sz="2800" b="1" dirty="0">
                <a:solidFill>
                  <a:srgbClr val="0070C0"/>
                </a:solidFill>
              </a:rPr>
              <a:t>Программный уровень.</a:t>
            </a:r>
            <a:r>
              <a:rPr lang="ru-RU" sz="2800" dirty="0"/>
              <a:t> Нанеси на схему стрелки так, чтобы они </a:t>
            </a:r>
            <a:r>
              <a:rPr lang="ru-RU" sz="2800" dirty="0" smtClean="0"/>
              <a:t>отображали главные задачи органов управления племенем.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8741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252000" y="2697611"/>
            <a:ext cx="8640000" cy="1736646"/>
            <a:chOff x="182480" y="7029400"/>
            <a:chExt cx="8640000" cy="1736646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82480" y="7029400"/>
              <a:ext cx="8640000" cy="1736646"/>
            </a:xfrm>
            <a:prstGeom prst="roundRect">
              <a:avLst/>
            </a:prstGeom>
            <a:blipFill>
              <a:blip r:embed="rId3" cstate="email"/>
              <a:tile tx="0" ty="0" sx="100000" sy="100000" flip="none" algn="tl"/>
            </a:blipFill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ru-RU" sz="3200" dirty="0">
                  <a:solidFill>
                    <a:srgbClr val="800000"/>
                  </a:solidFill>
                </a:rPr>
                <a:t>	</a:t>
              </a:r>
              <a:r>
                <a:rPr lang="ru-RU" sz="3200" dirty="0" smtClean="0">
                  <a:solidFill>
                    <a:srgbClr val="800000"/>
                  </a:solidFill>
                </a:rPr>
                <a:t>Определи </a:t>
              </a:r>
              <a:r>
                <a:rPr lang="ru-RU" sz="3200" dirty="0">
                  <a:solidFill>
                    <a:srgbClr val="800000"/>
                  </a:solidFill>
                </a:rPr>
                <a:t>по схеме, от кого в племени зависели важнейшие решения. (Условные знаки – </a:t>
              </a:r>
              <a:r>
                <a:rPr lang="ru-RU" sz="3200" dirty="0" smtClean="0">
                  <a:solidFill>
                    <a:srgbClr val="800000"/>
                  </a:solidFill>
                </a:rPr>
                <a:t>стр. 6) </a:t>
              </a:r>
              <a:endParaRPr lang="ru-RU" sz="3200" dirty="0"/>
            </a:p>
          </p:txBody>
        </p:sp>
        <p:sp>
          <p:nvSpPr>
            <p:cNvPr id="25" name="Овал 24"/>
            <p:cNvSpPr>
              <a:spLocks noChangeAspect="1"/>
            </p:cNvSpPr>
            <p:nvPr/>
          </p:nvSpPr>
          <p:spPr>
            <a:xfrm>
              <a:off x="758480" y="7245424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562479" rIns="15240" bIns="56247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150" dirty="0"/>
              <a:t>НА ЗЕМЛЕ СТАНОВИТСЯ ТЕСНО!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6" name="Овал 5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_1_~1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1" name="Овал 10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Cartoon-Clipart-Free-18.gif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683568" y="1004714"/>
            <a:ext cx="8064896" cy="5295286"/>
            <a:chOff x="683568" y="1004714"/>
            <a:chExt cx="8064896" cy="529528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1004714"/>
              <a:ext cx="742950" cy="1200150"/>
            </a:xfrm>
            <a:prstGeom prst="roundRect">
              <a:avLst>
                <a:gd name="adj" fmla="val 8975"/>
              </a:avLst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585467"/>
              <a:ext cx="1552575" cy="771525"/>
            </a:xfrm>
            <a:prstGeom prst="roundRect">
              <a:avLst>
                <a:gd name="adj" fmla="val 8643"/>
              </a:avLst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420888"/>
              <a:ext cx="1552575" cy="1019175"/>
            </a:xfrm>
            <a:prstGeom prst="roundRect">
              <a:avLst>
                <a:gd name="adj" fmla="val 7321"/>
              </a:avLst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000" y="3501008"/>
              <a:ext cx="1567058" cy="1080000"/>
            </a:xfrm>
            <a:prstGeom prst="roundRect">
              <a:avLst>
                <a:gd name="adj" fmla="val 6863"/>
              </a:avLst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824000"/>
              <a:ext cx="1552575" cy="1114425"/>
            </a:xfrm>
            <a:prstGeom prst="roundRect">
              <a:avLst>
                <a:gd name="adj" fmla="val 6410"/>
              </a:avLst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824000"/>
              <a:ext cx="1552575" cy="1114425"/>
            </a:xfrm>
            <a:prstGeom prst="roundRect">
              <a:avLst>
                <a:gd name="adj" fmla="val 5983"/>
              </a:avLst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733313" y="3549167"/>
              <a:ext cx="1877437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anchor="ctr" anchorCtr="0">
              <a:spAutoFit/>
            </a:bodyPr>
            <a:lstStyle/>
            <a:p>
              <a:r>
                <a:rPr lang="ru-RU" sz="2400" dirty="0" smtClean="0"/>
                <a:t>Ополчение</a:t>
              </a:r>
              <a:endParaRPr lang="ru-RU" sz="2400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202464" y="3535966"/>
              <a:ext cx="2546000" cy="7571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2400" dirty="0" smtClean="0"/>
                <a:t>Совет родовых</a:t>
              </a:r>
              <a:endParaRPr lang="ru-RU" sz="2400" dirty="0"/>
            </a:p>
            <a:p>
              <a:pPr algn="ctr">
                <a:lnSpc>
                  <a:spcPct val="90000"/>
                </a:lnSpc>
              </a:pPr>
              <a:r>
                <a:rPr lang="ru-RU" sz="2400" dirty="0"/>
                <a:t>старейшин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019604" y="2319263"/>
              <a:ext cx="1104791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anchor="ctr" anchorCtr="0">
              <a:spAutoFit/>
            </a:bodyPr>
            <a:lstStyle/>
            <a:p>
              <a:pPr algn="ctr"/>
              <a:r>
                <a:rPr lang="ru-RU" sz="2400" dirty="0"/>
                <a:t>Вождь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952000" y="4839543"/>
              <a:ext cx="3240000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anchor="ctr" anchorCtr="0">
              <a:spAutoFit/>
            </a:bodyPr>
            <a:lstStyle/>
            <a:p>
              <a:pPr algn="ctr"/>
              <a:r>
                <a:rPr lang="ru-RU" sz="2400" dirty="0"/>
                <a:t>Народное собрание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 rot="-1800000">
              <a:off x="2254327" y="1548000"/>
              <a:ext cx="12891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/>
                <a:t>обычаи</a:t>
              </a: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3131840" y="5616000"/>
              <a:ext cx="3096000" cy="684000"/>
              <a:chOff x="3131840" y="5616000"/>
              <a:chExt cx="3096000" cy="684000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3347840" y="5832000"/>
                <a:ext cx="2880000" cy="468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3239840" y="5724000"/>
                <a:ext cx="2880000" cy="468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3131840" y="5616000"/>
                <a:ext cx="2880000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none" anchor="ctr" anchorCtr="0">
                <a:spAutoFit/>
              </a:bodyPr>
              <a:lstStyle/>
              <a:p>
                <a:pPr algn="ctr"/>
                <a:r>
                  <a:rPr lang="ru-RU" sz="2400" dirty="0"/>
                  <a:t>Родовые общины</a:t>
                </a:r>
              </a:p>
            </p:txBody>
          </p:sp>
        </p:grpSp>
        <p:cxnSp>
          <p:nvCxnSpPr>
            <p:cNvPr id="31" name="Прямая со стрелкой 30"/>
            <p:cNvCxnSpPr/>
            <p:nvPr/>
          </p:nvCxnSpPr>
          <p:spPr>
            <a:xfrm rot="1800000">
              <a:off x="5093179" y="3060000"/>
              <a:ext cx="1512000" cy="0"/>
            </a:xfrm>
            <a:prstGeom prst="straightConnector1">
              <a:avLst/>
            </a:prstGeom>
            <a:ln w="63500">
              <a:solidFill>
                <a:srgbClr val="050403"/>
              </a:solidFill>
              <a:headEnd type="arrow" w="med" len="lg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 rot="9000000">
              <a:off x="2570773" y="3060000"/>
              <a:ext cx="1512000" cy="0"/>
            </a:xfrm>
            <a:prstGeom prst="straightConnector1">
              <a:avLst/>
            </a:prstGeom>
            <a:ln w="63500">
              <a:solidFill>
                <a:srgbClr val="05040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Группа 32"/>
            <p:cNvGrpSpPr/>
            <p:nvPr/>
          </p:nvGrpSpPr>
          <p:grpSpPr>
            <a:xfrm rot="-3600000">
              <a:off x="2385000" y="3672000"/>
              <a:ext cx="2340000" cy="315849"/>
              <a:chOff x="430060" y="4810075"/>
              <a:chExt cx="2211865" cy="315849"/>
            </a:xfrm>
          </p:grpSpPr>
          <p:cxnSp>
            <p:nvCxnSpPr>
              <p:cNvPr id="34" name="Прямая со стрелкой 33"/>
              <p:cNvCxnSpPr/>
              <p:nvPr/>
            </p:nvCxnSpPr>
            <p:spPr>
              <a:xfrm>
                <a:off x="430060" y="4968000"/>
                <a:ext cx="1908000" cy="0"/>
              </a:xfrm>
              <a:prstGeom prst="straightConnector1">
                <a:avLst/>
              </a:prstGeom>
              <a:ln w="63500">
                <a:solidFill>
                  <a:srgbClr val="050403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Равнобедренный треугольник 34"/>
              <p:cNvSpPr>
                <a:spLocks/>
              </p:cNvSpPr>
              <p:nvPr/>
            </p:nvSpPr>
            <p:spPr>
              <a:xfrm rot="5400000">
                <a:off x="2340000" y="4824000"/>
                <a:ext cx="315849" cy="288000"/>
              </a:xfrm>
              <a:prstGeom prst="triangle">
                <a:avLst/>
              </a:prstGeom>
              <a:noFill/>
              <a:ln w="53975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36" name="Прямая со стрелкой 35"/>
            <p:cNvCxnSpPr/>
            <p:nvPr/>
          </p:nvCxnSpPr>
          <p:spPr>
            <a:xfrm rot="3600000">
              <a:off x="4410048" y="3809767"/>
              <a:ext cx="2376000" cy="0"/>
            </a:xfrm>
            <a:prstGeom prst="straightConnector1">
              <a:avLst/>
            </a:prstGeom>
            <a:ln w="63500">
              <a:solidFill>
                <a:srgbClr val="050403"/>
              </a:solidFill>
              <a:headEnd type="arrow" w="med" len="lg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Группа 37"/>
            <p:cNvGrpSpPr/>
            <p:nvPr/>
          </p:nvGrpSpPr>
          <p:grpSpPr>
            <a:xfrm rot="-2700000">
              <a:off x="5760000" y="4824000"/>
              <a:ext cx="1764000" cy="315849"/>
              <a:chOff x="430060" y="4810075"/>
              <a:chExt cx="2211865" cy="315849"/>
            </a:xfrm>
          </p:grpSpPr>
          <p:cxnSp>
            <p:nvCxnSpPr>
              <p:cNvPr id="39" name="Прямая со стрелкой 38"/>
              <p:cNvCxnSpPr/>
              <p:nvPr/>
            </p:nvCxnSpPr>
            <p:spPr>
              <a:xfrm>
                <a:off x="430060" y="4968000"/>
                <a:ext cx="1908000" cy="0"/>
              </a:xfrm>
              <a:prstGeom prst="straightConnector1">
                <a:avLst/>
              </a:prstGeom>
              <a:ln w="63500">
                <a:solidFill>
                  <a:srgbClr val="050403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Равнобедренный треугольник 39"/>
              <p:cNvSpPr>
                <a:spLocks/>
              </p:cNvSpPr>
              <p:nvPr/>
            </p:nvSpPr>
            <p:spPr>
              <a:xfrm rot="5400000">
                <a:off x="2340000" y="4824000"/>
                <a:ext cx="315849" cy="288000"/>
              </a:xfrm>
              <a:prstGeom prst="triangle">
                <a:avLst/>
              </a:prstGeom>
              <a:noFill/>
              <a:ln w="53975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 rot="-8100000">
              <a:off x="1256536" y="4676536"/>
              <a:ext cx="2196000" cy="315849"/>
              <a:chOff x="430060" y="4810075"/>
              <a:chExt cx="2211865" cy="315849"/>
            </a:xfrm>
          </p:grpSpPr>
          <p:cxnSp>
            <p:nvCxnSpPr>
              <p:cNvPr id="42" name="Прямая со стрелкой 41"/>
              <p:cNvCxnSpPr/>
              <p:nvPr/>
            </p:nvCxnSpPr>
            <p:spPr>
              <a:xfrm>
                <a:off x="430060" y="4968000"/>
                <a:ext cx="1908000" cy="0"/>
              </a:xfrm>
              <a:prstGeom prst="straightConnector1">
                <a:avLst/>
              </a:prstGeom>
              <a:ln w="63500">
                <a:solidFill>
                  <a:srgbClr val="050403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Равнобедренный треугольник 42"/>
              <p:cNvSpPr>
                <a:spLocks/>
              </p:cNvSpPr>
              <p:nvPr/>
            </p:nvSpPr>
            <p:spPr>
              <a:xfrm rot="5400000">
                <a:off x="2340000" y="4824000"/>
                <a:ext cx="315849" cy="288000"/>
              </a:xfrm>
              <a:prstGeom prst="triangle">
                <a:avLst/>
              </a:prstGeom>
              <a:noFill/>
              <a:ln w="53975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5" name="Прямоугольник 44"/>
            <p:cNvSpPr/>
            <p:nvPr/>
          </p:nvSpPr>
          <p:spPr>
            <a:xfrm rot="1800000">
              <a:off x="5465157" y="1548000"/>
              <a:ext cx="12891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/>
                <a:t>обычаи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306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6" name="Овал 5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_1_~1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1" name="Овал 10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Cartoon-Clipart-Free-18.gif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15" name="Скругленный прямоугольник 14"/>
          <p:cNvSpPr/>
          <p:nvPr/>
        </p:nvSpPr>
        <p:spPr>
          <a:xfrm>
            <a:off x="252000" y="1295654"/>
            <a:ext cx="8640000" cy="4392692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ПЕРЕЙДЯ К ЗЕМЛЕДЕЛИЮ И СКОТОВОДСТВУ, ПЛЕМЕНА ЗАПАДНОЙ АЗИИ РАСПРОСТРАНИЛИ СВОИ ПРИЁМЫ ВЕДЕНИЯ ХОЗЯЙСТВА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СВОИ ЯЗЫКИ НА СОСЕДНИЕ ТЕРРИТОРИИ.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485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41507" y="980728"/>
            <a:ext cx="8640000" cy="1191816"/>
            <a:chOff x="241507" y="1301080"/>
            <a:chExt cx="8640000" cy="119181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41507" y="1301080"/>
              <a:ext cx="8640000" cy="1191816"/>
            </a:xfrm>
            <a:prstGeom prst="roundRect">
              <a:avLst/>
            </a:prstGeom>
            <a:blipFill>
              <a:blip r:embed="rId2" cstate="email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anchor="ctr" anchorCtr="0">
              <a:spAutoFit/>
            </a:bodyPr>
            <a:lstStyle/>
            <a:p>
              <a:r>
                <a:rPr lang="ru-RU" sz="3200" dirty="0" smtClean="0"/>
                <a:t>	Сравни </a:t>
              </a:r>
              <a:r>
                <a:rPr lang="ru-RU" sz="3200" dirty="0"/>
                <a:t>управление в племени и в родовой общине</a:t>
              </a:r>
              <a:r>
                <a:rPr lang="ru-RU" sz="3200" dirty="0" smtClean="0"/>
                <a:t>.</a:t>
              </a:r>
              <a:endParaRPr lang="ru-RU" sz="3200" dirty="0"/>
            </a:p>
          </p:txBody>
        </p:sp>
        <p:sp>
          <p:nvSpPr>
            <p:cNvPr id="13" name="Овал 12"/>
            <p:cNvSpPr>
              <a:spLocks noChangeAspect="1"/>
            </p:cNvSpPr>
            <p:nvPr/>
          </p:nvSpPr>
          <p:spPr>
            <a:xfrm>
              <a:off x="684000" y="1532613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562479" rIns="15240" bIns="56247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0" dirty="0" smtClean="0"/>
              <a:t>ПРИМЕНЯЕМ </a:t>
            </a:r>
            <a:r>
              <a:rPr lang="ru-RU" sz="3600" spc="0" dirty="0"/>
              <a:t>НОВЫЕ ЗНАНИЯ</a:t>
            </a:r>
            <a:endParaRPr lang="ru-RU" sz="3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6" name="Овал 5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_1_~1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1" name="Овал 10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Cartoon-Clipart-Free-18.gif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842319"/>
              </p:ext>
            </p:extLst>
          </p:nvPr>
        </p:nvGraphicFramePr>
        <p:xfrm>
          <a:off x="251994" y="2529800"/>
          <a:ext cx="8640486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243"/>
                <a:gridCol w="4320243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ОБЩЕЕ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800" dirty="0" smtClean="0"/>
                        <a:t>___________________________________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800" dirty="0" smtClean="0"/>
                        <a:t>___________________________________</a:t>
                      </a:r>
                    </a:p>
                    <a:p>
                      <a:pPr marL="514350" indent="-514350">
                        <a:buFont typeface="Comic Sans MS" pitchFamily="66" charset="0"/>
                        <a:buChar char="…"/>
                      </a:pPr>
                      <a:r>
                        <a:rPr lang="ru-RU" sz="2800" dirty="0" smtClean="0"/>
                        <a:t>___________________________________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РОДОВАЯ ОБЩИНА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ПЛЕМЯ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800" dirty="0" smtClean="0"/>
                        <a:t>________________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800" dirty="0" smtClean="0"/>
                        <a:t>________________</a:t>
                      </a:r>
                    </a:p>
                    <a:p>
                      <a:pPr marL="514350" indent="-514350">
                        <a:buFont typeface="Comic Sans MS" pitchFamily="66" charset="0"/>
                        <a:buChar char="…"/>
                      </a:pPr>
                      <a:r>
                        <a:rPr lang="ru-RU" sz="2800" dirty="0" smtClean="0"/>
                        <a:t>________________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800" dirty="0" smtClean="0"/>
                        <a:t>________________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2800" dirty="0" smtClean="0"/>
                        <a:t>________________</a:t>
                      </a:r>
                    </a:p>
                    <a:p>
                      <a:pPr marL="514350" indent="-514350">
                        <a:buFont typeface="Comic Sans MS" pitchFamily="66" charset="0"/>
                        <a:buChar char="…"/>
                      </a:pPr>
                      <a:r>
                        <a:rPr lang="ru-RU" sz="2800" dirty="0" smtClean="0"/>
                        <a:t>________________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81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2000" y="1164873"/>
            <a:ext cx="8640000" cy="2009061"/>
          </a:xfrm>
          <a:prstGeom prst="roundRect">
            <a:avLst/>
          </a:prstGeom>
          <a:blipFill>
            <a:blip r:embed="rId3" cstate="email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</a:rPr>
              <a:t>	</a:t>
            </a:r>
            <a:r>
              <a:rPr lang="ru-RU" sz="2800" dirty="0" smtClean="0"/>
              <a:t>Что </a:t>
            </a:r>
            <a:r>
              <a:rPr lang="ru-RU" sz="2800" dirty="0"/>
              <a:t>хорошего и что плохого, на ваш взгляд, принесла </a:t>
            </a:r>
            <a:r>
              <a:rPr lang="ru-RU" sz="2800" dirty="0" smtClean="0"/>
              <a:t>людям смена </a:t>
            </a:r>
            <a:r>
              <a:rPr lang="ru-RU" sz="2800" dirty="0"/>
              <a:t>охоты и собирательства на земледелие и скотоводство?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0" dirty="0" smtClean="0"/>
              <a:t>ПРИМЕНЯЕМ </a:t>
            </a:r>
            <a:r>
              <a:rPr lang="ru-RU" sz="3600" spc="0" dirty="0"/>
              <a:t>НОВЫЕ ЗНАНИЯ</a:t>
            </a:r>
            <a:endParaRPr lang="ru-RU" sz="3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6" name="Овал 5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_1_~1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1" name="Овал 10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Cartoon-Clipart-Free-18.gif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1115"/>
              </p:ext>
            </p:extLst>
          </p:nvPr>
        </p:nvGraphicFramePr>
        <p:xfrm>
          <a:off x="252000" y="3494112"/>
          <a:ext cx="86400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9760"/>
                <a:gridCol w="64802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Позиция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Я считаю, что 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</a:p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Аргумент (ы)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потому что________________________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  <a:br>
                        <a:rPr lang="ru-RU" sz="2400" u="none" strike="noStrike" kern="1200" baseline="0" dirty="0" smtClean="0"/>
                      </a:br>
                      <a:r>
                        <a:rPr lang="ru-RU" sz="2400" u="none" strike="noStrike" kern="1200" baseline="0" dirty="0" smtClean="0"/>
                        <a:t>_________________________________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Овал 13"/>
          <p:cNvSpPr>
            <a:spLocks noChangeAspect="1"/>
          </p:cNvSpPr>
          <p:nvPr/>
        </p:nvSpPr>
        <p:spPr>
          <a:xfrm>
            <a:off x="972000" y="1404000"/>
            <a:ext cx="252000" cy="252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1" tIns="562479" rIns="15240" bIns="56247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68000" y="1368000"/>
            <a:ext cx="324196" cy="311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18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726826"/>
            <a:ext cx="9148499" cy="4583238"/>
          </a:xfrm>
          <a:prstGeom prst="rect">
            <a:avLst/>
          </a:prstGeom>
        </p:spPr>
      </p:pic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3" name="Скругленная прямоугольная выноска 2"/>
          <p:cNvSpPr/>
          <p:nvPr/>
        </p:nvSpPr>
        <p:spPr>
          <a:xfrm>
            <a:off x="524157" y="2324242"/>
            <a:ext cx="746486" cy="374571"/>
          </a:xfrm>
          <a:prstGeom prst="wedgeRoundRectCallout">
            <a:avLst>
              <a:gd name="adj1" fmla="val 77174"/>
              <a:gd name="adj2" fmla="val -79580"/>
              <a:gd name="adj3" fmla="val 16667"/>
            </a:avLst>
          </a:prstGeom>
          <a:blipFill>
            <a:blip r:embed="rId6" cstate="email"/>
            <a:tile tx="0" ty="0" sx="100000" sy="100000" flip="none" algn="tl"/>
          </a:blipFill>
          <a:ln>
            <a:solidFill>
              <a:srgbClr val="99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0" bIns="0" anchor="ctr" anchorCtr="0">
            <a:spAutoFit/>
          </a:bodyPr>
          <a:lstStyle/>
          <a:p>
            <a:r>
              <a:rPr lang="en-US" sz="2200" dirty="0"/>
              <a:t>milk</a:t>
            </a:r>
            <a:endParaRPr lang="ru-RU" sz="2200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000415" y="1588238"/>
            <a:ext cx="1249010" cy="374571"/>
          </a:xfrm>
          <a:prstGeom prst="wedgeRoundRectCallout">
            <a:avLst>
              <a:gd name="adj1" fmla="val 5038"/>
              <a:gd name="adj2" fmla="val 94468"/>
              <a:gd name="adj3" fmla="val 16667"/>
            </a:avLst>
          </a:prstGeom>
          <a:blipFill>
            <a:blip r:embed="rId6" cstate="email"/>
            <a:tile tx="0" ty="0" sx="100000" sy="100000" flip="none" algn="tl"/>
          </a:blipFill>
          <a:ln>
            <a:solidFill>
              <a:srgbClr val="99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0" bIns="0" anchor="ctr" anchorCtr="0">
            <a:spAutoFit/>
          </a:bodyPr>
          <a:lstStyle/>
          <a:p>
            <a:r>
              <a:rPr lang="ru-RU" sz="2200" kern="0" dirty="0" smtClean="0">
                <a:solidFill>
                  <a:srgbClr val="800000"/>
                </a:solidFill>
              </a:rPr>
              <a:t>молоко</a:t>
            </a:r>
            <a:endParaRPr lang="ru-RU" sz="2200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165184" y="1590725"/>
            <a:ext cx="849491" cy="374571"/>
          </a:xfrm>
          <a:prstGeom prst="wedgeRoundRectCallout">
            <a:avLst>
              <a:gd name="adj1" fmla="val 6761"/>
              <a:gd name="adj2" fmla="val 98020"/>
              <a:gd name="adj3" fmla="val 16667"/>
            </a:avLst>
          </a:prstGeom>
          <a:blipFill>
            <a:blip r:embed="rId6" cstate="email"/>
            <a:tile tx="0" ty="0" sx="100000" sy="100000" flip="none" algn="tl"/>
          </a:blipFill>
          <a:ln>
            <a:solidFill>
              <a:srgbClr val="99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0" bIns="0" anchor="ctr" anchorCtr="0">
            <a:spAutoFit/>
          </a:bodyPr>
          <a:lstStyle/>
          <a:p>
            <a:r>
              <a:rPr lang="ru-RU" sz="2200" kern="0" dirty="0">
                <a:solidFill>
                  <a:srgbClr val="800000"/>
                </a:solidFill>
              </a:rPr>
              <a:t>соль</a:t>
            </a:r>
            <a:endParaRPr lang="ru-RU" sz="22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97725" y="2343906"/>
            <a:ext cx="709515" cy="374571"/>
          </a:xfrm>
          <a:prstGeom prst="wedgeRoundRectCallout">
            <a:avLst>
              <a:gd name="adj1" fmla="val 86666"/>
              <a:gd name="adj2" fmla="val -86684"/>
              <a:gd name="adj3" fmla="val 16667"/>
            </a:avLst>
          </a:prstGeom>
          <a:blipFill>
            <a:blip r:embed="rId6" cstate="email"/>
            <a:tile tx="0" ty="0" sx="100000" sy="100000" flip="none" algn="tl"/>
          </a:blipFill>
          <a:ln>
            <a:solidFill>
              <a:srgbClr val="99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0" bIns="0" anchor="ctr" anchorCtr="0">
            <a:spAutoFit/>
          </a:bodyPr>
          <a:lstStyle/>
          <a:p>
            <a:r>
              <a:rPr lang="en-US" sz="2200" dirty="0"/>
              <a:t>salt</a:t>
            </a:r>
            <a:endParaRPr lang="ru-RU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3175267" y="1542358"/>
            <a:ext cx="836171" cy="374571"/>
          </a:xfrm>
          <a:prstGeom prst="wedgeRoundRectCallout">
            <a:avLst>
              <a:gd name="adj1" fmla="val 9142"/>
              <a:gd name="adj2" fmla="val 112228"/>
              <a:gd name="adj3" fmla="val 16667"/>
            </a:avLst>
          </a:prstGeom>
          <a:blipFill>
            <a:blip r:embed="rId6" cstate="email"/>
            <a:tile tx="0" ty="0" sx="100000" sy="100000" flip="none" algn="tl"/>
          </a:blipFill>
          <a:ln>
            <a:solidFill>
              <a:srgbClr val="99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0" bIns="0" rtlCol="0" anchor="ctr" anchorCtr="0">
            <a:spAutoFit/>
          </a:bodyPr>
          <a:lstStyle/>
          <a:p>
            <a:r>
              <a:rPr lang="ru-RU" sz="2200" dirty="0" smtClean="0"/>
              <a:t>вода</a:t>
            </a:r>
            <a:endParaRPr lang="ru-RU" sz="2200" dirty="0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2598482" y="2314828"/>
            <a:ext cx="867806" cy="374571"/>
          </a:xfrm>
          <a:prstGeom prst="wedgeRoundRectCallout">
            <a:avLst>
              <a:gd name="adj1" fmla="val -62148"/>
              <a:gd name="adj2" fmla="val -69671"/>
              <a:gd name="adj3" fmla="val 16667"/>
            </a:avLst>
          </a:prstGeom>
          <a:blipFill>
            <a:blip r:embed="rId6" cstate="email"/>
            <a:tile tx="0" ty="0" sx="100000" sy="100000" flip="none" algn="tl"/>
          </a:blipFill>
          <a:ln>
            <a:solidFill>
              <a:srgbClr val="99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0" bIns="0" anchor="ctr" anchorCtr="0">
            <a:spAutoFit/>
          </a:bodyPr>
          <a:lstStyle/>
          <a:p>
            <a:r>
              <a:rPr lang="en-US" sz="2200" dirty="0" err="1"/>
              <a:t>woda</a:t>
            </a:r>
            <a:endParaRPr lang="ru-RU" sz="2200" dirty="0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2479180" y="3180359"/>
            <a:ext cx="872801" cy="374571"/>
          </a:xfrm>
          <a:prstGeom prst="wedgeRoundRectCallout">
            <a:avLst>
              <a:gd name="adj1" fmla="val -5187"/>
              <a:gd name="adj2" fmla="val -143819"/>
              <a:gd name="adj3" fmla="val 16667"/>
            </a:avLst>
          </a:prstGeom>
          <a:blipFill>
            <a:blip r:embed="rId6" cstate="email"/>
            <a:tile tx="0" ty="0" sx="100000" sy="100000" flip="none" algn="tl"/>
          </a:blipFill>
          <a:ln>
            <a:solidFill>
              <a:srgbClr val="99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0" bIns="0" anchor="ctr" anchorCtr="0">
            <a:spAutoFit/>
          </a:bodyPr>
          <a:lstStyle/>
          <a:p>
            <a:r>
              <a:rPr lang="ru-RU" sz="2200" dirty="0"/>
              <a:t>води</a:t>
            </a: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2405247" y="3180360"/>
            <a:ext cx="1052719" cy="374571"/>
          </a:xfrm>
          <a:prstGeom prst="wedgeRoundRectCallout">
            <a:avLst>
              <a:gd name="adj1" fmla="val -6057"/>
              <a:gd name="adj2" fmla="val -142285"/>
              <a:gd name="adj3" fmla="val 16667"/>
            </a:avLst>
          </a:prstGeom>
          <a:blipFill>
            <a:blip r:embed="rId6" cstate="email"/>
            <a:tile tx="0" ty="0" sx="100000" sy="100000" flip="none" algn="tl"/>
          </a:blipFill>
          <a:ln>
            <a:solidFill>
              <a:srgbClr val="99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0" bIns="0" anchor="ctr" anchorCtr="0">
            <a:spAutoFit/>
          </a:bodyPr>
          <a:lstStyle/>
          <a:p>
            <a:r>
              <a:rPr lang="ru-RU" sz="2200" dirty="0" err="1"/>
              <a:t>мляко</a:t>
            </a:r>
            <a:endParaRPr lang="ru-RU" sz="2200" dirty="0"/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2580958" y="2314828"/>
            <a:ext cx="972702" cy="374571"/>
          </a:xfrm>
          <a:prstGeom prst="wedgeRoundRectCallout">
            <a:avLst>
              <a:gd name="adj1" fmla="val -62452"/>
              <a:gd name="adj2" fmla="val -78995"/>
              <a:gd name="adj3" fmla="val 16667"/>
            </a:avLst>
          </a:prstGeom>
          <a:blipFill>
            <a:blip r:embed="rId6" cstate="email"/>
            <a:tile tx="0" ty="0" sx="100000" sy="100000" flip="none" algn="tl"/>
          </a:blipFill>
          <a:ln>
            <a:solidFill>
              <a:srgbClr val="99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0" bIns="0" anchor="ctr" anchorCtr="0">
            <a:spAutoFit/>
          </a:bodyPr>
          <a:lstStyle/>
          <a:p>
            <a:r>
              <a:rPr lang="en-US" sz="2200" dirty="0" err="1"/>
              <a:t>mleko</a:t>
            </a:r>
            <a:endParaRPr lang="ru-RU" sz="2200" dirty="0"/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1246937" y="2719456"/>
            <a:ext cx="1118699" cy="374571"/>
          </a:xfrm>
          <a:prstGeom prst="wedgeRoundRectCallout">
            <a:avLst>
              <a:gd name="adj1" fmla="val 26469"/>
              <a:gd name="adj2" fmla="val -167694"/>
              <a:gd name="adj3" fmla="val 16667"/>
            </a:avLst>
          </a:prstGeom>
          <a:blipFill>
            <a:blip r:embed="rId6" cstate="email"/>
            <a:tile tx="0" ty="0" sx="100000" sy="100000" flip="none" algn="tl"/>
          </a:blipFill>
          <a:ln>
            <a:solidFill>
              <a:srgbClr val="99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0" bIns="0" anchor="ctr" anchorCtr="0">
            <a:spAutoFit/>
          </a:bodyPr>
          <a:lstStyle/>
          <a:p>
            <a:r>
              <a:rPr lang="en-US" sz="2200" dirty="0" err="1" smtClean="0"/>
              <a:t>milchm</a:t>
            </a:r>
            <a:endParaRPr lang="ru-RU" sz="2200" dirty="0"/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1773754" y="1103301"/>
            <a:ext cx="817855" cy="374571"/>
          </a:xfrm>
          <a:prstGeom prst="wedgeRoundRectCallout">
            <a:avLst>
              <a:gd name="adj1" fmla="val -18792"/>
              <a:gd name="adj2" fmla="val 87364"/>
              <a:gd name="adj3" fmla="val 16667"/>
            </a:avLst>
          </a:prstGeom>
          <a:blipFill>
            <a:blip r:embed="rId6" cstate="email"/>
            <a:tile tx="0" ty="0" sx="100000" sy="100000" flip="none" algn="tl"/>
          </a:blipFill>
          <a:ln>
            <a:solidFill>
              <a:srgbClr val="99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0" bIns="0" anchor="ctr" anchorCtr="0">
            <a:spAutoFit/>
          </a:bodyPr>
          <a:lstStyle/>
          <a:p>
            <a:r>
              <a:rPr lang="en-US" sz="2200" dirty="0" err="1"/>
              <a:t>melk</a:t>
            </a:r>
            <a:endParaRPr lang="ru-RU" sz="2200" dirty="0"/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1230507" y="2719457"/>
            <a:ext cx="1118699" cy="374571"/>
          </a:xfrm>
          <a:prstGeom prst="wedgeRoundRectCallout">
            <a:avLst>
              <a:gd name="adj1" fmla="val 26163"/>
              <a:gd name="adj2" fmla="val -169652"/>
              <a:gd name="adj3" fmla="val 16667"/>
            </a:avLst>
          </a:prstGeom>
          <a:blipFill>
            <a:blip r:embed="rId6" cstate="email"/>
            <a:tile tx="0" ty="0" sx="100000" sy="100000" flip="none" algn="tl"/>
          </a:blipFill>
          <a:ln>
            <a:solidFill>
              <a:srgbClr val="99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0" bIns="0" anchor="ctr" anchorCtr="0">
            <a:spAutoFit/>
          </a:bodyPr>
          <a:lstStyle/>
          <a:p>
            <a:r>
              <a:rPr lang="en-US" sz="2200" dirty="0" err="1" smtClean="0"/>
              <a:t>wasser</a:t>
            </a:r>
            <a:endParaRPr lang="ru-RU" sz="2200" dirty="0"/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1390980" y="2728441"/>
            <a:ext cx="729681" cy="374571"/>
          </a:xfrm>
          <a:prstGeom prst="wedgeRoundRectCallout">
            <a:avLst>
              <a:gd name="adj1" fmla="val 43526"/>
              <a:gd name="adj2" fmla="val -170277"/>
              <a:gd name="adj3" fmla="val 16667"/>
            </a:avLst>
          </a:prstGeom>
          <a:blipFill>
            <a:blip r:embed="rId6" cstate="email"/>
            <a:tile tx="0" ty="0" sx="100000" sy="100000" flip="none" algn="tl"/>
          </a:blip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bIns="0" anchor="ctr" anchorCtr="0">
            <a:spAutoFit/>
          </a:bodyPr>
          <a:lstStyle/>
          <a:p>
            <a:r>
              <a:rPr lang="en-US" sz="2200" dirty="0" err="1" smtClean="0"/>
              <a:t>salz</a:t>
            </a:r>
            <a:endParaRPr lang="ru-RU" sz="2200" dirty="0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1818809" y="1112871"/>
            <a:ext cx="709515" cy="374571"/>
          </a:xfrm>
          <a:prstGeom prst="wedgeRoundRectCallout">
            <a:avLst>
              <a:gd name="adj1" fmla="val -20833"/>
              <a:gd name="adj2" fmla="val 112228"/>
              <a:gd name="adj3" fmla="val 16667"/>
            </a:avLst>
          </a:prstGeom>
          <a:blipFill>
            <a:blip r:embed="rId6" cstate="email"/>
            <a:tile tx="0" ty="0" sx="100000" sy="100000" flip="none" algn="tl"/>
          </a:blip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bIns="0" anchor="ctr" anchorCtr="0">
            <a:spAutoFit/>
          </a:bodyPr>
          <a:lstStyle/>
          <a:p>
            <a:r>
              <a:rPr lang="en-US" sz="2200" dirty="0"/>
              <a:t>salt</a:t>
            </a:r>
            <a:endParaRPr lang="ru-RU" sz="2200" dirty="0"/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2552488" y="3210282"/>
            <a:ext cx="711195" cy="374571"/>
          </a:xfrm>
          <a:prstGeom prst="wedgeRoundRectCallout">
            <a:avLst>
              <a:gd name="adj1" fmla="val -6233"/>
              <a:gd name="adj2" fmla="val -151145"/>
              <a:gd name="adj3" fmla="val 16667"/>
            </a:avLst>
          </a:prstGeom>
          <a:blipFill>
            <a:blip r:embed="rId6" cstate="email"/>
            <a:tile tx="0" ty="0" sx="100000" sy="100000" flip="none" algn="tl"/>
          </a:blip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bIns="0" anchor="ctr" anchorCtr="0">
            <a:spAutoFit/>
          </a:bodyPr>
          <a:lstStyle/>
          <a:p>
            <a:r>
              <a:rPr lang="ru-RU" sz="2200" dirty="0" err="1"/>
              <a:t>сол</a:t>
            </a:r>
            <a:endParaRPr lang="ru-RU" sz="2200" dirty="0"/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395536" y="2368401"/>
            <a:ext cx="981027" cy="374571"/>
          </a:xfrm>
          <a:prstGeom prst="wedgeRoundRectCallout">
            <a:avLst>
              <a:gd name="adj1" fmla="val 57964"/>
              <a:gd name="adj2" fmla="val -86684"/>
              <a:gd name="adj3" fmla="val 16667"/>
            </a:avLst>
          </a:prstGeom>
          <a:blipFill>
            <a:blip r:embed="rId7" cstate="email"/>
            <a:tile tx="0" ty="0" sx="100000" sy="100000" flip="none" algn="tl"/>
          </a:blip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bIns="0" anchor="ctr" anchorCtr="0">
            <a:spAutoFit/>
          </a:bodyPr>
          <a:lstStyle/>
          <a:p>
            <a:r>
              <a:rPr lang="en-US" sz="2200" dirty="0"/>
              <a:t>water</a:t>
            </a:r>
            <a:endParaRPr lang="ru-RU" sz="2200" dirty="0"/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1775907" y="1096435"/>
            <a:ext cx="791215" cy="374571"/>
          </a:xfrm>
          <a:prstGeom prst="wedgeRoundRectCallout">
            <a:avLst>
              <a:gd name="adj1" fmla="val -16650"/>
              <a:gd name="adj2" fmla="val 112228"/>
              <a:gd name="adj3" fmla="val 16667"/>
            </a:avLst>
          </a:prstGeom>
          <a:blipFill>
            <a:blip r:embed="rId7" cstate="email"/>
            <a:tile tx="0" ty="0" sx="100000" sy="100000" flip="none" algn="tl"/>
          </a:blip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bIns="0" anchor="ctr" anchorCtr="0">
            <a:spAutoFit/>
          </a:bodyPr>
          <a:lstStyle/>
          <a:p>
            <a:r>
              <a:rPr lang="en-US" sz="2200" dirty="0" err="1"/>
              <a:t>vann</a:t>
            </a:r>
            <a:endParaRPr lang="ru-RU" sz="2200" dirty="0"/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37" y="5661280"/>
            <a:ext cx="287999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415529" y="5373216"/>
            <a:ext cx="8332935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Comic Sans MS" pitchFamily="66" charset="0"/>
              <a:buChar char="–"/>
            </a:pPr>
            <a:r>
              <a:rPr lang="ru-RU" sz="2600" dirty="0"/>
              <a:t>Сформулируй вопрос, </a:t>
            </a:r>
            <a:r>
              <a:rPr lang="ru-RU" sz="2600" dirty="0" smtClean="0"/>
              <a:t>который можно задать, изучая карту.</a:t>
            </a:r>
            <a:endParaRPr lang="ru-RU" sz="2600" dirty="0"/>
          </a:p>
          <a:p>
            <a:pPr marL="457200" indent="-457200">
              <a:lnSpc>
                <a:spcPct val="90000"/>
              </a:lnSpc>
              <a:buFont typeface="Comic Sans MS" pitchFamily="66" charset="0"/>
              <a:buChar char="–"/>
            </a:pPr>
            <a:r>
              <a:rPr lang="ru-RU" sz="2600" dirty="0"/>
              <a:t>Сравни </a:t>
            </a:r>
            <a:r>
              <a:rPr lang="ru-RU" sz="2600" dirty="0" smtClean="0"/>
              <a:t>его </a:t>
            </a:r>
            <a:r>
              <a:rPr lang="ru-RU" sz="2600" dirty="0"/>
              <a:t>с авторским</a:t>
            </a: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2674575" y="2334349"/>
            <a:ext cx="580379" cy="374571"/>
          </a:xfrm>
          <a:prstGeom prst="wedgeRoundRectCallout">
            <a:avLst>
              <a:gd name="adj1" fmla="val -84177"/>
              <a:gd name="adj2" fmla="val -82782"/>
              <a:gd name="adj3" fmla="val 16667"/>
            </a:avLst>
          </a:prstGeom>
          <a:blipFill>
            <a:blip r:embed="rId7" cstate="email"/>
            <a:tile tx="0" ty="0" sx="100000" sy="100000" flip="none" algn="tl"/>
          </a:blip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0" bIns="0">
            <a:spAutoFit/>
          </a:bodyPr>
          <a:lstStyle/>
          <a:p>
            <a:r>
              <a:rPr lang="en-US" sz="2200" dirty="0" err="1"/>
              <a:t>sól</a:t>
            </a:r>
            <a:endParaRPr lang="ru-RU" sz="22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2066925" algn="l"/>
              </a:tabLst>
            </a:pPr>
            <a:r>
              <a:rPr lang="ru-RU" dirty="0"/>
              <a:t>ОПРЕДЕЛЯЕМ </a:t>
            </a:r>
            <a:r>
              <a:rPr lang="ru-RU" dirty="0" smtClean="0"/>
              <a:t>ПРОБЛЕМУ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63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7" grpId="0" animBg="1"/>
      <p:bldP spid="10" grpId="0" animBg="1"/>
      <p:bldP spid="10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В РАЗНЫХ СОВРЕМЕННЫХ ЯЗЫКАХ МНОГИЕ СЛОВА ОЧЕНЬ ПОХОЖИ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2000" y="1800000"/>
            <a:ext cx="7920000" cy="3371136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2246313" algn="l"/>
              </a:tabLst>
            </a:pPr>
            <a:r>
              <a:rPr lang="ru-RU" dirty="0"/>
              <a:t>ОПРЕДЕЛЯЕМ </a:t>
            </a:r>
            <a:r>
              <a:rPr lang="ru-RU" dirty="0" smtClean="0"/>
              <a:t>ПРОБЛЕМУ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41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150" dirty="0"/>
              <a:t>ВСПОМИНАЕМ ТО, ЧТО ЗНАЕМ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5151" y="1124744"/>
            <a:ext cx="8640000" cy="2962513"/>
          </a:xfrm>
          <a:prstGeom prst="roundRect">
            <a:avLst/>
          </a:prstGeom>
          <a:blipFill>
            <a:blip r:embed="rId5" cstate="email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57188"/>
            <a:r>
              <a:rPr lang="ru-RU" sz="2800" b="1" dirty="0" smtClean="0">
                <a:solidFill>
                  <a:srgbClr val="0070C0"/>
                </a:solidFill>
              </a:rPr>
              <a:t>Необходимый уровень. </a:t>
            </a:r>
            <a:r>
              <a:rPr lang="ru-RU" sz="2800" dirty="0" smtClean="0"/>
              <a:t>Расставь </a:t>
            </a:r>
            <a:r>
              <a:rPr lang="ru-RU" sz="2800" dirty="0"/>
              <a:t>указанные события на ленте времени под датами,</a:t>
            </a:r>
          </a:p>
          <a:p>
            <a:r>
              <a:rPr lang="ru-RU" sz="2800" dirty="0"/>
              <a:t>используй соответствующие событиям цифры: </a:t>
            </a:r>
            <a:r>
              <a:rPr lang="ru-RU" sz="2800" b="1" dirty="0">
                <a:solidFill>
                  <a:srgbClr val="0070C0"/>
                </a:solidFill>
              </a:rPr>
              <a:t>1</a:t>
            </a:r>
            <a:r>
              <a:rPr lang="ru-RU" sz="2800" b="1" dirty="0"/>
              <a:t> </a:t>
            </a:r>
            <a:r>
              <a:rPr lang="ru-RU" sz="2800" dirty="0"/>
              <a:t>– появляется первый вид людей –</a:t>
            </a:r>
          </a:p>
          <a:p>
            <a:r>
              <a:rPr lang="ru-RU" sz="2800" dirty="0"/>
              <a:t>«человек умелый», </a:t>
            </a:r>
            <a:r>
              <a:rPr lang="ru-RU" sz="2800" b="1" dirty="0">
                <a:solidFill>
                  <a:srgbClr val="0070C0"/>
                </a:solidFill>
              </a:rPr>
              <a:t>2</a:t>
            </a:r>
            <a:r>
              <a:rPr lang="ru-RU" sz="2800" b="1" dirty="0"/>
              <a:t> </a:t>
            </a:r>
            <a:r>
              <a:rPr lang="ru-RU" sz="2800" dirty="0"/>
              <a:t>– образование родовых общин «человека разумного».</a:t>
            </a:r>
            <a:endParaRPr lang="ru-RU" sz="2800" dirty="0">
              <a:solidFill>
                <a:srgbClr val="8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408032"/>
              </p:ext>
            </p:extLst>
          </p:nvPr>
        </p:nvGraphicFramePr>
        <p:xfrm>
          <a:off x="251999" y="4378920"/>
          <a:ext cx="8640480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26"/>
                <a:gridCol w="219098"/>
                <a:gridCol w="216012"/>
                <a:gridCol w="216012"/>
                <a:gridCol w="216012"/>
                <a:gridCol w="216012"/>
                <a:gridCol w="216012"/>
                <a:gridCol w="216012"/>
                <a:gridCol w="216012"/>
                <a:gridCol w="216012"/>
                <a:gridCol w="216012"/>
                <a:gridCol w="216012"/>
                <a:gridCol w="216012"/>
                <a:gridCol w="216012"/>
                <a:gridCol w="216012"/>
                <a:gridCol w="216012"/>
                <a:gridCol w="216012"/>
                <a:gridCol w="216012"/>
                <a:gridCol w="216012"/>
                <a:gridCol w="216012"/>
                <a:gridCol w="216012"/>
                <a:gridCol w="216012"/>
                <a:gridCol w="216012"/>
                <a:gridCol w="216012"/>
                <a:gridCol w="216012"/>
                <a:gridCol w="216012"/>
                <a:gridCol w="216012"/>
                <a:gridCol w="216012"/>
                <a:gridCol w="216012"/>
                <a:gridCol w="216012"/>
                <a:gridCol w="216012"/>
                <a:gridCol w="216012"/>
                <a:gridCol w="216012"/>
                <a:gridCol w="216012"/>
                <a:gridCol w="216012"/>
                <a:gridCol w="216012"/>
                <a:gridCol w="216012"/>
                <a:gridCol w="216012"/>
                <a:gridCol w="216012"/>
                <a:gridCol w="21601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r>
                        <a:rPr lang="ru-RU" dirty="0" smtClean="0"/>
                        <a:t>Более</a:t>
                      </a:r>
                    </a:p>
                    <a:p>
                      <a:r>
                        <a:rPr lang="ru-RU" dirty="0" smtClean="0"/>
                        <a:t>2 млн.</a:t>
                      </a:r>
                    </a:p>
                    <a:p>
                      <a:r>
                        <a:rPr lang="ru-RU" dirty="0" smtClean="0"/>
                        <a:t>лет назад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ru-RU" dirty="0" smtClean="0"/>
                        <a:t>40 тыс.</a:t>
                      </a:r>
                    </a:p>
                    <a:p>
                      <a:r>
                        <a:rPr lang="ru-RU" dirty="0" smtClean="0"/>
                        <a:t>лет назад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ru-RU" dirty="0" smtClean="0"/>
                        <a:t>10 тыс.</a:t>
                      </a:r>
                    </a:p>
                    <a:p>
                      <a:r>
                        <a:rPr lang="ru-RU" dirty="0" smtClean="0"/>
                        <a:t>лет назад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ru-RU" dirty="0" smtClean="0"/>
                        <a:t>5 тыс.</a:t>
                      </a:r>
                    </a:p>
                    <a:p>
                      <a:r>
                        <a:rPr lang="ru-RU" dirty="0" smtClean="0"/>
                        <a:t>лет назад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34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150" dirty="0"/>
              <a:t>ВСПОМИНАЕМ ТО, ЧТО ЗНАЕМ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6000" y="5383568"/>
            <a:ext cx="3600000" cy="987504"/>
          </a:xfrm>
          <a:prstGeom prst="roundRect">
            <a:avLst/>
          </a:prstGeom>
          <a:blipFill>
            <a:blip r:embed="rId5" cstate="email"/>
            <a:tile tx="0" ty="0" sx="100000" sy="100000" flip="none" algn="tl"/>
          </a:blipFill>
          <a:ln w="25400">
            <a:solidFill>
              <a:schemeClr val="bg1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2600" spc="-150" dirty="0" smtClean="0"/>
              <a:t>Союз    </a:t>
            </a:r>
            <a:r>
              <a:rPr lang="ru-RU" sz="2600" spc="-150" dirty="0"/>
              <a:t>родовых</a:t>
            </a:r>
          </a:p>
          <a:p>
            <a:pPr algn="ctr"/>
            <a:r>
              <a:rPr lang="ru-RU" sz="2600" spc="-150" dirty="0"/>
              <a:t>общин</a:t>
            </a:r>
          </a:p>
        </p:txBody>
      </p:sp>
      <p:sp useBgFill="1">
        <p:nvSpPr>
          <p:cNvPr id="20" name="Скругленный прямоугольник 19"/>
          <p:cNvSpPr/>
          <p:nvPr/>
        </p:nvSpPr>
        <p:spPr>
          <a:xfrm>
            <a:off x="2376000" y="2923575"/>
            <a:ext cx="4320000" cy="578882"/>
          </a:xfrm>
          <a:prstGeom prst="roundRect">
            <a:avLst/>
          </a:prstGeom>
          <a:ln w="41275"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2794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2800" b="1" dirty="0" smtClean="0"/>
              <a:t>РОДОВАЯ ОБЩИНА</a:t>
            </a:r>
            <a:endParaRPr lang="ru-RU" sz="2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5151" y="3890298"/>
            <a:ext cx="2484000" cy="987504"/>
          </a:xfrm>
          <a:prstGeom prst="roundRect">
            <a:avLst/>
          </a:prstGeom>
          <a:blipFill>
            <a:blip r:embed="rId5" cstate="email"/>
            <a:tile tx="0" ty="0" sx="100000" sy="100000" flip="none" algn="tl"/>
          </a:blipFill>
          <a:ln w="25400">
            <a:solidFill>
              <a:schemeClr val="bg1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000" rIns="72000" rtlCol="0" anchor="ctr">
            <a:spAutoFit/>
          </a:bodyPr>
          <a:lstStyle/>
          <a:p>
            <a:pPr algn="ctr"/>
            <a:r>
              <a:rPr lang="ru-RU" sz="2600" dirty="0"/>
              <a:t>Общий предок</a:t>
            </a:r>
            <a:endParaRPr lang="ru-RU" sz="2600" spc="-15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312000" y="4087424"/>
            <a:ext cx="2484000" cy="987504"/>
          </a:xfrm>
          <a:prstGeom prst="roundRect">
            <a:avLst/>
          </a:prstGeom>
          <a:blipFill>
            <a:blip r:embed="rId5" cstate="email"/>
            <a:tile tx="0" ty="0" sx="100000" sy="100000" flip="none" algn="tl"/>
          </a:blipFill>
          <a:ln w="25400">
            <a:solidFill>
              <a:schemeClr val="bg1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000" rIns="72000" rtlCol="0" anchor="ctr">
            <a:spAutoFit/>
          </a:bodyPr>
          <a:lstStyle/>
          <a:p>
            <a:pPr algn="ctr"/>
            <a:r>
              <a:rPr lang="ru-RU" sz="2600" spc="-150" dirty="0"/>
              <a:t>Родовые старейшины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292000" y="5383568"/>
            <a:ext cx="3600000" cy="987504"/>
          </a:xfrm>
          <a:prstGeom prst="roundRect">
            <a:avLst/>
          </a:prstGeom>
          <a:blipFill>
            <a:blip r:embed="rId5" cstate="email"/>
            <a:tile tx="0" ty="0" sx="100000" sy="100000" flip="none" algn="tl"/>
          </a:blipFill>
          <a:ln w="25400">
            <a:solidFill>
              <a:schemeClr val="bg1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ru-RU" sz="2600" spc="-150" dirty="0" smtClean="0"/>
              <a:t>Союз   </a:t>
            </a:r>
            <a:r>
              <a:rPr lang="ru-RU" sz="2600" spc="-150" dirty="0"/>
              <a:t>неродственных</a:t>
            </a:r>
          </a:p>
          <a:p>
            <a:pPr algn="ctr"/>
            <a:r>
              <a:rPr lang="ru-RU" sz="2600" spc="-150" dirty="0"/>
              <a:t>семей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91151" y="4111635"/>
            <a:ext cx="2484000" cy="544830"/>
          </a:xfrm>
          <a:prstGeom prst="roundRect">
            <a:avLst/>
          </a:prstGeom>
          <a:blipFill>
            <a:blip r:embed="rId5" cstate="email"/>
            <a:tile tx="0" ty="0" sx="100000" sy="100000" flip="none" algn="tl"/>
          </a:blipFill>
          <a:ln w="25400">
            <a:solidFill>
              <a:schemeClr val="bg1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2000" rIns="72000" rtlCol="0" anchor="ctr">
            <a:spAutoFit/>
          </a:bodyPr>
          <a:lstStyle/>
          <a:p>
            <a:pPr algn="ctr"/>
            <a:r>
              <a:rPr lang="ru-RU" sz="2600" dirty="0"/>
              <a:t>Общая земля</a:t>
            </a:r>
            <a:endParaRPr lang="ru-RU" sz="2600" spc="-15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35151" y="1124744"/>
            <a:ext cx="8640000" cy="1532334"/>
            <a:chOff x="235151" y="1340768"/>
            <a:chExt cx="8640000" cy="1532334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35151" y="1340768"/>
              <a:ext cx="8640000" cy="1532334"/>
            </a:xfrm>
            <a:prstGeom prst="roundRect">
              <a:avLst/>
            </a:prstGeom>
            <a:blipFill>
              <a:blip r:embed="rId5" cstate="email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lvl="0"/>
              <a:r>
                <a:rPr lang="ru-RU" sz="2800" dirty="0">
                  <a:solidFill>
                    <a:srgbClr val="800000"/>
                  </a:solidFill>
                </a:rPr>
                <a:t>	</a:t>
              </a:r>
              <a:r>
                <a:rPr lang="ru-RU" sz="2800" dirty="0" smtClean="0">
                  <a:solidFill>
                    <a:srgbClr val="800000"/>
                  </a:solidFill>
                </a:rPr>
                <a:t>Объясни </a:t>
              </a:r>
              <a:r>
                <a:rPr lang="ru-RU" sz="2800" dirty="0">
                  <a:solidFill>
                    <a:srgbClr val="800000"/>
                  </a:solidFill>
                </a:rPr>
                <a:t>значение </a:t>
              </a:r>
              <a:r>
                <a:rPr lang="ru-RU" sz="2800" dirty="0" smtClean="0">
                  <a:solidFill>
                    <a:srgbClr val="800000"/>
                  </a:solidFill>
                </a:rPr>
                <a:t>понятия: </a:t>
              </a:r>
              <a:r>
                <a:rPr lang="ru-RU" sz="2800" dirty="0">
                  <a:solidFill>
                    <a:srgbClr val="800000"/>
                  </a:solidFill>
                </a:rPr>
                <a:t>«родовая община». (</a:t>
              </a:r>
              <a:r>
                <a:rPr lang="ru-RU" sz="2800" i="1" dirty="0">
                  <a:solidFill>
                    <a:srgbClr val="800000"/>
                  </a:solidFill>
                </a:rPr>
                <a:t>Словарь</a:t>
              </a:r>
              <a:r>
                <a:rPr lang="ru-RU" sz="2800" dirty="0" smtClean="0">
                  <a:solidFill>
                    <a:srgbClr val="800000"/>
                  </a:solidFill>
                </a:rPr>
                <a:t>). Стрелочками соедини понятие с его признаками. </a:t>
              </a:r>
              <a:endParaRPr lang="ru-RU" sz="2800" dirty="0">
                <a:solidFill>
                  <a:srgbClr val="800000"/>
                </a:solidFill>
              </a:endParaRPr>
            </a:p>
          </p:txBody>
        </p:sp>
        <p:sp>
          <p:nvSpPr>
            <p:cNvPr id="26" name="Овал 25"/>
            <p:cNvSpPr>
              <a:spLocks noChangeAspect="1"/>
            </p:cNvSpPr>
            <p:nvPr/>
          </p:nvSpPr>
          <p:spPr>
            <a:xfrm>
              <a:off x="828000" y="1512000"/>
              <a:ext cx="252000" cy="252000"/>
            </a:xfrm>
            <a:prstGeom prst="ellipse">
              <a:avLst/>
            </a:prstGeom>
            <a:solidFill>
              <a:srgbClr val="969696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46" tIns="564384" rIns="17145" bIns="564382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305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2000" y="985113"/>
            <a:ext cx="8640000" cy="1906905"/>
          </a:xfrm>
          <a:prstGeom prst="roundRect">
            <a:avLst/>
          </a:prstGeom>
          <a:blipFill>
            <a:blip r:embed="rId3" cstate="email"/>
            <a:tile tx="0" ty="0" sx="100000" sy="100000" flip="none" algn="tl"/>
          </a:blipFill>
          <a:ln w="12700">
            <a:solidFill>
              <a:schemeClr val="tx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indent="358775"/>
            <a:r>
              <a:rPr lang="ru-RU" sz="2800" b="1" dirty="0" smtClean="0">
                <a:solidFill>
                  <a:srgbClr val="0070C0"/>
                </a:solidFill>
              </a:rPr>
              <a:t>Программный </a:t>
            </a:r>
            <a:r>
              <a:rPr lang="ru-RU" sz="2800" b="1" dirty="0">
                <a:solidFill>
                  <a:srgbClr val="0070C0"/>
                </a:solidFill>
              </a:rPr>
              <a:t>уровень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r>
              <a:rPr lang="ru-RU" sz="2600" dirty="0" smtClean="0">
                <a:solidFill>
                  <a:srgbClr val="800000"/>
                </a:solidFill>
              </a:rPr>
              <a:t>Составь </a:t>
            </a:r>
            <a:r>
              <a:rPr lang="ru-RU" sz="2600" dirty="0">
                <a:solidFill>
                  <a:srgbClr val="800000"/>
                </a:solidFill>
              </a:rPr>
              <a:t>список предметов, действий, которые часто </a:t>
            </a:r>
            <a:r>
              <a:rPr lang="ru-RU" sz="2600" dirty="0" smtClean="0">
                <a:solidFill>
                  <a:srgbClr val="800000"/>
                </a:solidFill>
              </a:rPr>
              <a:t>приходилось называть </a:t>
            </a:r>
            <a:r>
              <a:rPr lang="ru-RU" sz="2600" dirty="0">
                <a:solidFill>
                  <a:srgbClr val="800000"/>
                </a:solidFill>
              </a:rPr>
              <a:t>друг другу людям из разных родовых общин, </a:t>
            </a:r>
            <a:r>
              <a:rPr lang="ru-RU" sz="2600" dirty="0" smtClean="0">
                <a:solidFill>
                  <a:srgbClr val="800000"/>
                </a:solidFill>
              </a:rPr>
              <a:t>осваивавших </a:t>
            </a:r>
            <a:r>
              <a:rPr lang="ru-RU" sz="2600" dirty="0">
                <a:solidFill>
                  <a:srgbClr val="800000"/>
                </a:solidFill>
              </a:rPr>
              <a:t>Землю. (§ 2)</a:t>
            </a: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150" dirty="0"/>
              <a:t>ВСПОМИНАЕМ ТО, ЧТО ЗНАЕМ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25"/>
          <a:stretch/>
        </p:blipFill>
        <p:spPr bwMode="auto">
          <a:xfrm>
            <a:off x="252001" y="2996952"/>
            <a:ext cx="4162838" cy="2340000"/>
          </a:xfrm>
          <a:prstGeom prst="roundRect">
            <a:avLst>
              <a:gd name="adj" fmla="val 8955"/>
            </a:avLst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00" y="2996952"/>
            <a:ext cx="4164057" cy="2340000"/>
          </a:xfrm>
          <a:prstGeom prst="roundRect">
            <a:avLst>
              <a:gd name="adj" fmla="val 9224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922010"/>
              </p:ext>
            </p:extLst>
          </p:nvPr>
        </p:nvGraphicFramePr>
        <p:xfrm>
          <a:off x="251999" y="5517232"/>
          <a:ext cx="8652669" cy="126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4223"/>
                <a:gridCol w="2884223"/>
                <a:gridCol w="2884223"/>
              </a:tblGrid>
              <a:tr h="63438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ПРЕДМЕТЫ</a:t>
                      </a:r>
                      <a:endParaRPr lang="ru-RU" sz="24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ВЕЩИ</a:t>
                      </a:r>
                      <a:endParaRPr lang="ru-RU" sz="24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ДЕЙСТВИЯ</a:t>
                      </a:r>
                      <a:endParaRPr lang="ru-RU" sz="24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343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65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6" name="Овал 5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_1_~1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1" name="Овал 10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Cartoon-Clipart-Free-18.gif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13" name="Скругленный прямоугольник 12"/>
          <p:cNvSpPr/>
          <p:nvPr/>
        </p:nvSpPr>
        <p:spPr>
          <a:xfrm>
            <a:off x="432000" y="2426039"/>
            <a:ext cx="7755649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 anchor="ctr" anchorCtr="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ЕДУ МОЖНО ВЫРАЩИВАТЬ!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2000" y="3866039"/>
            <a:ext cx="8132354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-1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НА ЗЕМЛЕ СТАНОВИТСЯ ТЕСНО!</a:t>
            </a:r>
            <a:endParaRPr lang="ru-RU" sz="3600" b="1" spc="-1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664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ЕДУ МОЖНО ВЫРАЩИВАТЬ!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6" name="Овал 5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_1_~1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1" name="Овал 10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Cartoon-Clipart-Free-18.gif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252000" y="2060848"/>
            <a:ext cx="8640000" cy="1191816"/>
            <a:chOff x="252000" y="2060848"/>
            <a:chExt cx="8640000" cy="1191816"/>
          </a:xfrm>
        </p:grpSpPr>
        <p:sp>
          <p:nvSpPr>
            <p:cNvPr id="13" name="Скругленный прямоугольник 12"/>
            <p:cNvSpPr>
              <a:spLocks noChangeAspect="1"/>
            </p:cNvSpPr>
            <p:nvPr/>
          </p:nvSpPr>
          <p:spPr>
            <a:xfrm>
              <a:off x="252000" y="2060848"/>
              <a:ext cx="8640000" cy="1191816"/>
            </a:xfrm>
            <a:prstGeom prst="roundRect">
              <a:avLst/>
            </a:prstGeom>
            <a:blipFill>
              <a:blip r:embed="rId4" cstate="email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ru-RU" sz="3200" dirty="0">
                  <a:solidFill>
                    <a:srgbClr val="800000"/>
                  </a:solidFill>
                </a:rPr>
                <a:t>	</a:t>
              </a:r>
              <a:r>
                <a:rPr lang="ru-RU" sz="3200" dirty="0" smtClean="0">
                  <a:solidFill>
                    <a:srgbClr val="800000"/>
                  </a:solidFill>
                </a:rPr>
                <a:t>Выдели </a:t>
              </a:r>
              <a:r>
                <a:rPr lang="ru-RU" sz="3200" dirty="0">
                  <a:solidFill>
                    <a:srgbClr val="800000"/>
                  </a:solidFill>
                </a:rPr>
                <a:t>причины и последствия перехода к земледелию и </a:t>
              </a:r>
              <a:r>
                <a:rPr lang="ru-RU" sz="3200" dirty="0" smtClean="0">
                  <a:solidFill>
                    <a:srgbClr val="800000"/>
                  </a:solidFill>
                </a:rPr>
                <a:t>скотоводству.</a:t>
              </a:r>
              <a:endParaRPr lang="ru-RU" sz="3200" dirty="0"/>
            </a:p>
          </p:txBody>
        </p:sp>
        <p:sp>
          <p:nvSpPr>
            <p:cNvPr id="17" name="Овал 16"/>
            <p:cNvSpPr>
              <a:spLocks noChangeAspect="1"/>
            </p:cNvSpPr>
            <p:nvPr/>
          </p:nvSpPr>
          <p:spPr>
            <a:xfrm>
              <a:off x="828000" y="2268000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562479" rIns="15240" bIns="562477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52000" y="3717032"/>
            <a:ext cx="8640000" cy="1191816"/>
            <a:chOff x="252000" y="3717032"/>
            <a:chExt cx="8640000" cy="119181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52000" y="3717032"/>
              <a:ext cx="8640000" cy="1191816"/>
            </a:xfrm>
            <a:prstGeom prst="roundRect">
              <a:avLst/>
            </a:prstGeom>
            <a:blipFill>
              <a:blip r:embed="rId4" cstate="email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ru-RU" sz="3200" dirty="0"/>
                <a:t>	</a:t>
              </a:r>
              <a:r>
                <a:rPr lang="ru-RU" sz="3200" dirty="0" smtClean="0"/>
                <a:t>Сделай </a:t>
              </a:r>
              <a:r>
                <a:rPr lang="ru-RU" sz="3200" dirty="0"/>
                <a:t>вывод о причинах сходства многих </a:t>
              </a:r>
              <a:r>
                <a:rPr lang="ru-RU" sz="3200" dirty="0" smtClean="0"/>
                <a:t>современных языков</a:t>
              </a:r>
              <a:r>
                <a:rPr lang="ru-RU" sz="3200" dirty="0"/>
                <a:t>.</a:t>
              </a:r>
            </a:p>
          </p:txBody>
        </p:sp>
        <p:sp>
          <p:nvSpPr>
            <p:cNvPr id="18" name="Овал 17"/>
            <p:cNvSpPr>
              <a:spLocks noChangeAspect="1"/>
            </p:cNvSpPr>
            <p:nvPr/>
          </p:nvSpPr>
          <p:spPr>
            <a:xfrm>
              <a:off x="828000" y="3924000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562479" rIns="15240" bIns="562477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42526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52000" y="900000"/>
            <a:ext cx="8640000" cy="2656046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57188"/>
            <a:r>
              <a:rPr lang="ru-RU" sz="3000" b="1" dirty="0" smtClean="0">
                <a:solidFill>
                  <a:srgbClr val="0070C0"/>
                </a:solidFill>
              </a:rPr>
              <a:t>Программный </a:t>
            </a:r>
            <a:r>
              <a:rPr lang="ru-RU" sz="3000" b="1" dirty="0">
                <a:solidFill>
                  <a:srgbClr val="0070C0"/>
                </a:solidFill>
              </a:rPr>
              <a:t>уровень. </a:t>
            </a:r>
            <a:r>
              <a:rPr lang="ru-RU" sz="3000" dirty="0"/>
              <a:t>Сделай подписи к каждой группе рисунков, </a:t>
            </a:r>
            <a:r>
              <a:rPr lang="ru-RU" sz="3000" dirty="0" smtClean="0"/>
              <a:t>которые объясняют</a:t>
            </a:r>
            <a:r>
              <a:rPr lang="ru-RU" sz="3000" dirty="0"/>
              <a:t>, как </a:t>
            </a:r>
            <a:r>
              <a:rPr lang="ru-RU" sz="3000" dirty="0" smtClean="0"/>
              <a:t>произошёл </a:t>
            </a:r>
            <a:r>
              <a:rPr lang="ru-RU" sz="3000" dirty="0"/>
              <a:t>переход от охоты и собирательства к земледелию </a:t>
            </a:r>
            <a:r>
              <a:rPr lang="ru-RU" sz="3000" dirty="0" smtClean="0"/>
              <a:t>и скотоводству</a:t>
            </a:r>
            <a:r>
              <a:rPr lang="ru-RU" sz="3000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ЕДУ МОЖНО ВЫРАЩИВАТЬ!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6" name="Овал 5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_1_~1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1" name="Овал 10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Cartoon-Clipart-Free-18.gif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869" y="3723511"/>
            <a:ext cx="2375051" cy="82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6753" y="3723511"/>
            <a:ext cx="2462214" cy="82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723511"/>
            <a:ext cx="3072316" cy="82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869" y="5299269"/>
            <a:ext cx="2631200" cy="82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4920" y="5299269"/>
            <a:ext cx="1987200" cy="82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5305760"/>
            <a:ext cx="2281600" cy="82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2000" y="4551511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____________</a:t>
            </a:r>
            <a:endParaRPr lang="ru-RU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943612" y="4551511"/>
            <a:ext cx="2685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_____________</a:t>
            </a:r>
            <a:endParaRPr lang="ru-RU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6004020" y="4551511"/>
            <a:ext cx="2685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_____________</a:t>
            </a:r>
            <a:endParaRPr lang="ru-RU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264669" y="6063679"/>
            <a:ext cx="2685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_____________</a:t>
            </a:r>
            <a:endParaRPr lang="ru-RU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3470825" y="6038201"/>
            <a:ext cx="2685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_____________</a:t>
            </a:r>
            <a:endParaRPr lang="ru-RU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6663858" y="6019349"/>
            <a:ext cx="2300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___________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59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4411</TotalTime>
  <Words>777</Words>
  <Application>Microsoft Office PowerPoint</Application>
  <PresentationFormat>Экран (4:3)</PresentationFormat>
  <Paragraphs>168</Paragraphs>
  <Slides>19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Тема1</vt:lpstr>
      <vt:lpstr>ПЕРВЫЕ ПАСТУХИ И ХЛЕБОРОБЫ</vt:lpstr>
      <vt:lpstr>ОПРЕДЕЛЯЕМ ПРОБЛЕМУ</vt:lpstr>
      <vt:lpstr>ОПРЕДЕЛЯЕМ ПРОБЛЕМУ</vt:lpstr>
      <vt:lpstr>ВСПОМИНАЕМ ТО, ЧТО ЗНАЕМ</vt:lpstr>
      <vt:lpstr>ВСПОМИНАЕМ ТО, ЧТО ЗНАЕМ</vt:lpstr>
      <vt:lpstr>ВСПОМИНАЕМ ТО, ЧТО ЗНАЕМ</vt:lpstr>
      <vt:lpstr>ОТКРЫВАЕМ НОВЫЕ ЗНАНИЯ</vt:lpstr>
      <vt:lpstr>ЕДУ МОЖНО ВЫРАЩИВАТЬ!</vt:lpstr>
      <vt:lpstr>ЕДУ МОЖНО ВЫРАЩИВАТЬ!</vt:lpstr>
      <vt:lpstr>ЕДУ МОЖНО ВЫРАЩИВАТЬ!</vt:lpstr>
      <vt:lpstr>ЕДУ МОЖНО ВЫРАЩИВАТЬ!</vt:lpstr>
      <vt:lpstr>ЕДУ МОЖНО ВЫРАЩИВАТЬ!</vt:lpstr>
      <vt:lpstr>ЕДУ МОЖНО ВЫРАЩИВАТЬ!</vt:lpstr>
      <vt:lpstr>НА ЗЕМЛЕ СТАНОВИТСЯ ТЕСНО!</vt:lpstr>
      <vt:lpstr>НА ЗЕМЛЕ СТАНОВИТСЯ ТЕСНО!</vt:lpstr>
      <vt:lpstr>НА ЗЕМЛЕ СТАНОВИТСЯ ТЕСНО!</vt:lpstr>
      <vt:lpstr>ОТКРЫВАЕМ НОВЫЕ ЗНАНИЯ</vt:lpstr>
      <vt:lpstr>ПРИМЕНЯЕМ НОВЫЕ ЗНАНИЯ</vt:lpstr>
      <vt:lpstr>ПРИМЕНЯЕМ НОВЫЕ ЗНАНИЯ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ПЕРВЫЕ ПАСТУХИ И ХЛЕБОРОБЫ</dc:title>
  <dc:creator>Telli</dc:creator>
  <cp:lastModifiedBy>Светлана</cp:lastModifiedBy>
  <cp:revision>161</cp:revision>
  <dcterms:created xsi:type="dcterms:W3CDTF">2012-04-06T18:00:09Z</dcterms:created>
  <dcterms:modified xsi:type="dcterms:W3CDTF">2012-09-09T09:51:15Z</dcterms:modified>
</cp:coreProperties>
</file>