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05" r:id="rId2"/>
    <p:sldId id="344" r:id="rId3"/>
    <p:sldId id="267" r:id="rId4"/>
    <p:sldId id="381" r:id="rId5"/>
    <p:sldId id="361" r:id="rId6"/>
    <p:sldId id="378" r:id="rId7"/>
    <p:sldId id="309" r:id="rId8"/>
    <p:sldId id="365" r:id="rId9"/>
    <p:sldId id="382" r:id="rId10"/>
    <p:sldId id="379" r:id="rId11"/>
    <p:sldId id="384" r:id="rId12"/>
    <p:sldId id="385" r:id="rId13"/>
    <p:sldId id="380" r:id="rId14"/>
    <p:sldId id="386" r:id="rId15"/>
    <p:sldId id="387" r:id="rId16"/>
    <p:sldId id="313" r:id="rId17"/>
    <p:sldId id="383" r:id="rId18"/>
    <p:sldId id="37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FF"/>
    <a:srgbClr val="008000"/>
    <a:srgbClr val="009900"/>
    <a:srgbClr val="DDDDDD"/>
    <a:srgbClr val="C0C0C0"/>
    <a:srgbClr val="FFFFCC"/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828" autoAdjust="0"/>
    <p:restoredTop sz="99881" autoAdjust="0"/>
  </p:normalViewPr>
  <p:slideViewPr>
    <p:cSldViewPr>
      <p:cViewPr varScale="1">
        <p:scale>
          <a:sx n="112" d="100"/>
          <a:sy n="112" d="100"/>
        </p:scale>
        <p:origin x="-108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457DA6D-8C0C-4928-BB36-957F21BBFE13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C37C0F3-CA47-48D1-8B24-1F3C45A45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CF0AD9-928E-415C-A9EE-B139F2FED84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Первый султан турок-османов - </a:t>
            </a:r>
            <a:r>
              <a:rPr lang="sq-AL" smtClean="0"/>
              <a:t>http://upload.wikimedia.org/wikipedia/commons/thumb/4/4a/I_Osman.jpg/438px-I_Osman.jpg</a:t>
            </a:r>
            <a:r>
              <a:rPr lang="ru-RU" smtClean="0"/>
              <a:t> </a:t>
            </a:r>
          </a:p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66159C-2C4D-422E-8209-9D31AF87A61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BB1D2D-7776-4CFD-93DB-33FA6A8E55A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B89801-8D50-4388-8B6A-4DC1D5AF97B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28D250-FC2D-4D92-8C98-9D0AC742A56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FB33D5-B400-41B3-8A6C-408A600C182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C14482-555F-472B-A089-B87275D943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84401E-92F7-4825-B742-8DD0CB3EC6A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61A7F6-B29A-4F97-834D-D2CAFDD3568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построена на триггерах. Щелчок по заданию приводит к исчезновению текстового блока и появлению таблицы. Щелчок по таблице убирает таблицу и выводит на экран задание.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9616DE-1E35-4BC5-BB5C-2ED38AC7560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построена на триггерах. Щелчок по документу (справа) выводит на слайд увеличенную копию документа. Щелчок по увеличенному документу сворачивает его. Переход на следующий слайд – щелчок за пределами текстовых блоков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A7878C-A0BA-4E3D-B0E3-8418FFF37D6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Вопрос исчезает, возникает авторская формулировка проблемной ситуации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2288F9-0C45-4B41-BF0F-A240D149D48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таблицы.</a:t>
            </a:r>
          </a:p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F0D724-8D82-4A57-B1E6-18F03CAE2FE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E33556-B8C9-44DE-ADF9-4968E5DD7A8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Адрес карты - </a:t>
            </a:r>
            <a:r>
              <a:rPr lang="sq-AL" smtClean="0"/>
              <a:t>http://dic.academic.ru/pictures/bse/jpg/0280467316.jpg</a:t>
            </a: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A4FF49-6D1A-4323-9FDD-0AD91ED3A9D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1829A3-8F45-47E1-AC0A-26335462C06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48B73E-0CCC-4816-907D-E848537FAD8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r>
              <a:rPr lang="ru-RU" smtClean="0"/>
              <a:t>Флаг Византии в </a:t>
            </a:r>
            <a:r>
              <a:rPr lang="en-US" smtClean="0"/>
              <a:t>XIV</a:t>
            </a:r>
            <a:r>
              <a:rPr lang="ru-RU" smtClean="0"/>
              <a:t> в. - </a:t>
            </a:r>
            <a:r>
              <a:rPr lang="sq-AL" smtClean="0"/>
              <a:t>http://upload.wikimedia.org/wikipedia/commons/thumb/f/f2/Byzantine_imperial_flag%2C_14th_century.svg/503px-Byzantine_imperial_flag%2C_14th_century.svg.png</a:t>
            </a:r>
            <a:r>
              <a:rPr lang="ru-RU" smtClean="0"/>
              <a:t> </a:t>
            </a:r>
          </a:p>
          <a:p>
            <a:pPr>
              <a:spcBef>
                <a:spcPct val="0"/>
              </a:spcBef>
            </a:pPr>
            <a:r>
              <a:rPr lang="ru-RU" smtClean="0"/>
              <a:t>Герб Палеологов - </a:t>
            </a:r>
            <a:r>
              <a:rPr lang="sq-AL" smtClean="0"/>
              <a:t>http://upload.wikimedia.org/wikipedia/commons/thumb/6/65/Palaiologos_Dynasty_emblem.svg/326px-Palaiologos_Dynasty_emblem.svg.png</a:t>
            </a: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B4FA7D-B8B8-494A-8617-EAE9DEE3B01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763B5-3036-4ABA-AAAB-435CCB895DDC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05C48-BDEA-4068-A7AE-DF80F5A10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EA4BF-8D21-4C2C-AAE8-F587641330BC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E66BF-9634-416A-A018-BA13BDFB7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F4BA0-2256-4A1F-B4D1-A421B2A930B0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92730-5F3D-4BF7-819D-BBF60BFF6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" name="Picture 5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27763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F4140-C408-41D9-B22E-E5C373378741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D0D7C-D894-4737-BE64-D0D045B9A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A5DC4-A64A-4132-B2CD-EDA4978D4854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596CC-595E-4395-B27E-61308103A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Picture 5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27763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2E18F-B4E3-4A6A-B36D-E8FD52454DE0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DDD6D-48F3-4AC0-9C31-45816005B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8C8B6-E88E-4E86-8AE9-216B329CF9C4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A4EAB-E6F4-4C2B-911B-5FE6F4B96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Picture 5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27763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FD76D-491F-4DCB-AA79-26F393556746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8E2AF-DB94-4F9F-8972-5D07E774E2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27763"/>
            <a:ext cx="9144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8C964-3F77-4A55-849B-4AE1066484A7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0E39F-8E22-4383-A712-AAD62D867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6D0F5-2873-4861-9E72-40960CD4D5FE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EAF49-AE05-431A-BA03-28A171467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71487-9583-4DE1-B6F1-31C727CB16CE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4DC2C-E85B-4DB2-BF88-8DDF22D67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359E2A-E4A3-401B-B926-CC582C792E5A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4EE0F8-C01F-4BD4-8E9A-6EB1C59C6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69" r:id="rId5"/>
    <p:sldLayoutId id="2147483674" r:id="rId6"/>
    <p:sldLayoutId id="2147483675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C5910"/>
              </a:clrFrom>
              <a:clrTo>
                <a:srgbClr val="BC591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96925"/>
            <a:ext cx="215900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2338" y="1908175"/>
            <a:ext cx="1871662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6394450" y="6488113"/>
            <a:ext cx="278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© ООО «Баласс», 2013.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6240463"/>
            <a:ext cx="5940425" cy="6397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Данилов Д.Д. и др. Всеобщая история. </a:t>
            </a:r>
            <a:r>
              <a:rPr lang="en-US" sz="1200">
                <a:solidFill>
                  <a:srgbClr val="400000"/>
                </a:solidFill>
                <a:latin typeface="Comic Sans MS" pitchFamily="66" charset="0"/>
              </a:rPr>
              <a:t>6</a:t>
            </a: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 класс. История Средних веков</a:t>
            </a:r>
            <a:r>
              <a:rPr lang="ru-RU" sz="1200">
                <a:solidFill>
                  <a:srgbClr val="400000"/>
                </a:solidFill>
              </a:rPr>
              <a:t>.</a:t>
            </a: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 § 21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</a:t>
            </a:r>
          </a:p>
        </p:txBody>
      </p:sp>
      <p:pic>
        <p:nvPicPr>
          <p:cNvPr id="14341" name="Рисунок 6" descr="Лента_25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175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РУБЕЖИ </a:t>
            </a:r>
            <a:br>
              <a:rPr lang="ru-RU" dirty="0" smtClean="0"/>
            </a:br>
            <a:r>
              <a:rPr lang="ru-RU" dirty="0" smtClean="0"/>
              <a:t>ПРАВОСЛАВИЯ </a:t>
            </a:r>
            <a:br>
              <a:rPr lang="ru-RU" dirty="0" smtClean="0"/>
            </a:br>
            <a:r>
              <a:rPr lang="ru-RU" dirty="0" smtClean="0"/>
              <a:t>И ИСЛАМА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2000" y="998652"/>
            <a:ext cx="8640000" cy="2214324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61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70C0"/>
                </a:solidFill>
                <a:latin typeface="+mn-lt"/>
              </a:rPr>
              <a:t>Повышенный уровень.</a:t>
            </a:r>
            <a:r>
              <a:rPr lang="ru-RU" sz="2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600" dirty="0">
                <a:latin typeface="+mn-lt"/>
              </a:rPr>
              <a:t>Используя материал учебника § 21 п. 2, выдели и запиши по плану признаки, по которым возникшую Османскую империю можно отнести к мусульманской цивилизации.</a:t>
            </a:r>
            <a:endParaRPr lang="ru-RU" sz="2600" dirty="0">
              <a:latin typeface="+mn-lt"/>
            </a:endParaRPr>
          </a:p>
        </p:txBody>
      </p:sp>
      <p:pic>
        <p:nvPicPr>
          <p:cNvPr id="32772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ВЗМАХ ТУРЕЦКОГО ЯТАГАНА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63838" y="3311525"/>
            <a:ext cx="6083300" cy="3455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anchor="ctr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n-lt"/>
              </a:rPr>
              <a:t>1. Хозяйство __________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n-lt"/>
              </a:rPr>
              <a:t>2. Власть ____________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n-lt"/>
              </a:rPr>
              <a:t>3. Общественное деление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n-lt"/>
              </a:rPr>
              <a:t>4. Культура ___________</a:t>
            </a:r>
            <a:endParaRPr lang="ru-RU" sz="3600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/>
            </a:extLst>
          </a:blip>
          <a:srcRect/>
          <a:stretch/>
        </p:blipFill>
        <p:spPr>
          <a:xfrm>
            <a:off x="252000" y="3312000"/>
            <a:ext cx="2334089" cy="3456000"/>
          </a:xfrm>
          <a:prstGeom prst="roundRect">
            <a:avLst>
              <a:gd name="adj" fmla="val 95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981075"/>
            <a:ext cx="863917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252000" y="2286273"/>
            <a:ext cx="8640000" cy="2214324"/>
          </a:xfrm>
          <a:prstGeom prst="roundRect">
            <a:avLst>
              <a:gd name="adj" fmla="val 10887"/>
            </a:avLst>
          </a:prstGeom>
          <a:blipFill>
            <a:blip r:embed="rId4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61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70C0"/>
                </a:solidFill>
                <a:latin typeface="+mn-lt"/>
              </a:rPr>
              <a:t>Необходимый</a:t>
            </a:r>
            <a:r>
              <a:rPr lang="ru-RU" sz="2600" dirty="0">
                <a:latin typeface="+mn-lt"/>
              </a:rPr>
              <a:t> </a:t>
            </a:r>
            <a:r>
              <a:rPr lang="ru-RU" sz="2600" b="1" dirty="0">
                <a:solidFill>
                  <a:srgbClr val="0070C0"/>
                </a:solidFill>
                <a:latin typeface="+mn-lt"/>
              </a:rPr>
              <a:t>уровень.</a:t>
            </a:r>
            <a:r>
              <a:rPr lang="ru-RU" sz="2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600" dirty="0">
                <a:latin typeface="+mn-lt"/>
              </a:rPr>
              <a:t>Выдели границы и подпиши на карте названия стран, граничивших с Османской империей. Расставь символы религий, господствовавших на выделенных территориях к концу XV века.</a:t>
            </a:r>
            <a:endParaRPr lang="ru-RU" sz="2600" dirty="0">
              <a:latin typeface="+mn-lt"/>
            </a:endParaRPr>
          </a:p>
        </p:txBody>
      </p:sp>
      <p:pic>
        <p:nvPicPr>
          <p:cNvPr id="34821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ВЗМАХ ТУРЕЦКОГО ЯТАГАНА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981075"/>
            <a:ext cx="863917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252000" y="2286273"/>
            <a:ext cx="8640000" cy="2214324"/>
          </a:xfrm>
          <a:prstGeom prst="roundRect">
            <a:avLst>
              <a:gd name="adj" fmla="val 10887"/>
            </a:avLst>
          </a:prstGeom>
          <a:blipFill>
            <a:blip r:embed="rId4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61950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6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600">
                <a:latin typeface="Comic Sans MS" pitchFamily="66" charset="0"/>
              </a:rPr>
              <a:t>Придумай и нанеси на карту два-три условных обозначения, чтобы доказать, что большинство православных стран было завоёвано Османской империей. Запиши обозначения в легенду карты.</a:t>
            </a:r>
          </a:p>
        </p:txBody>
      </p:sp>
      <p:pic>
        <p:nvPicPr>
          <p:cNvPr id="36869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ВЗМАХ ТУРЕЦКОГО ЯТАГАНА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64669" y="980728"/>
            <a:ext cx="8627811" cy="1367671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7188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6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600">
                <a:latin typeface="Comic Sans MS" pitchFamily="66" charset="0"/>
              </a:rPr>
              <a:t>Используя текст учебника, восстанови последовательность событий падения Византии.</a:t>
            </a:r>
          </a:p>
        </p:txBody>
      </p:sp>
      <p:pic>
        <p:nvPicPr>
          <p:cNvPr id="38916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ПАДЕНИЕ «ВТОРОГО РИМА»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2000" y="2484000"/>
            <a:ext cx="3015851" cy="4320000"/>
          </a:xfrm>
          <a:prstGeom prst="roundRect">
            <a:avLst>
              <a:gd name="adj" fmla="val 10053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419475" y="2484438"/>
            <a:ext cx="5472113" cy="42465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anchor="ctr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n-lt"/>
              </a:rPr>
              <a:t>1. ________________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n-lt"/>
              </a:rPr>
              <a:t>2. ________________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n-lt"/>
              </a:rPr>
              <a:t>3. ________________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n-lt"/>
              </a:rPr>
              <a:t>4. ________________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n-lt"/>
              </a:rPr>
              <a:t>5. ________________</a:t>
            </a:r>
            <a:endParaRPr lang="ru-RU" sz="3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1005240"/>
            <a:ext cx="8640000" cy="1055608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7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Необходимый уровень. </a:t>
            </a:r>
            <a:r>
              <a:rPr lang="ru-RU" sz="2800" dirty="0">
                <a:latin typeface="+mn-lt"/>
              </a:rPr>
              <a:t>Расставь </a:t>
            </a:r>
            <a:r>
              <a:rPr lang="ru-RU" sz="2800" dirty="0">
                <a:latin typeface="+mn-lt"/>
              </a:rPr>
              <a:t>события и явления в правильной </a:t>
            </a:r>
            <a:r>
              <a:rPr lang="ru-RU" sz="2800" dirty="0">
                <a:latin typeface="+mn-lt"/>
              </a:rPr>
              <a:t>последовательности.</a:t>
            </a:r>
            <a:endParaRPr lang="ru-RU" sz="2800" dirty="0">
              <a:latin typeface="+mn-lt"/>
            </a:endParaRPr>
          </a:p>
        </p:txBody>
      </p:sp>
      <p:sp>
        <p:nvSpPr>
          <p:cNvPr id="40964" name="Прямоугольник 2"/>
          <p:cNvSpPr>
            <a:spLocks noChangeArrowheads="1"/>
          </p:cNvSpPr>
          <p:nvPr/>
        </p:nvSpPr>
        <p:spPr bwMode="auto">
          <a:xfrm>
            <a:off x="225425" y="2205038"/>
            <a:ext cx="863123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6575" indent="-182563"/>
            <a:r>
              <a:rPr lang="ru-RU" sz="3000">
                <a:latin typeface="Comic Sans MS" pitchFamily="66" charset="0"/>
              </a:rPr>
              <a:t>1. Константинополь переименован в Стамбул.</a:t>
            </a:r>
          </a:p>
          <a:p>
            <a:pPr marL="536575" indent="-182563"/>
            <a:r>
              <a:rPr lang="ru-RU" sz="3000">
                <a:latin typeface="Comic Sans MS" pitchFamily="66" charset="0"/>
              </a:rPr>
              <a:t>2. Флорентийская уния.</a:t>
            </a:r>
          </a:p>
          <a:p>
            <a:pPr marL="536575" indent="-182563"/>
            <a:r>
              <a:rPr lang="ru-RU" sz="3000">
                <a:latin typeface="Comic Sans MS" pitchFamily="66" charset="0"/>
              </a:rPr>
              <a:t>3. Захват Константинополя турками.</a:t>
            </a:r>
          </a:p>
          <a:p>
            <a:pPr marL="536575" indent="-182563"/>
            <a:r>
              <a:rPr lang="ru-RU" sz="3000">
                <a:latin typeface="Comic Sans MS" pitchFamily="66" charset="0"/>
              </a:rPr>
              <a:t>4. Возрождение Византии после католического завоевания.</a:t>
            </a:r>
          </a:p>
          <a:p>
            <a:pPr marL="536575" indent="-182563"/>
            <a:r>
              <a:rPr lang="ru-RU" sz="3000">
                <a:latin typeface="Comic Sans MS" pitchFamily="66" charset="0"/>
              </a:rPr>
              <a:t>5. Нашествия на православные земли турок-османов.</a:t>
            </a: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ПАДЕНИЕ «ВТОРОГО РИМА»</a:t>
            </a:r>
            <a:endParaRPr lang="ru-RU" dirty="0"/>
          </a:p>
        </p:txBody>
      </p:sp>
      <p:pic>
        <p:nvPicPr>
          <p:cNvPr id="40966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67" name="Группа 28"/>
          <p:cNvGrpSpPr>
            <a:grpSpLocks/>
          </p:cNvGrpSpPr>
          <p:nvPr/>
        </p:nvGrpSpPr>
        <p:grpSpPr bwMode="auto">
          <a:xfrm>
            <a:off x="260350" y="5949950"/>
            <a:ext cx="8632825" cy="792163"/>
            <a:chOff x="259594" y="5949280"/>
            <a:chExt cx="8632886" cy="792088"/>
          </a:xfrm>
        </p:grpSpPr>
        <p:sp>
          <p:nvSpPr>
            <p:cNvPr id="16" name="Полилиния 15"/>
            <p:cNvSpPr/>
            <p:nvPr/>
          </p:nvSpPr>
          <p:spPr>
            <a:xfrm>
              <a:off x="259594" y="5962463"/>
              <a:ext cx="1080000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prst="angle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dirty="0"/>
                <a:t>. . . </a:t>
              </a:r>
              <a:endParaRPr lang="ru-RU" sz="2800" dirty="0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1476000" y="6070474"/>
              <a:ext cx="54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2124000" y="5962463"/>
              <a:ext cx="1080000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prst="angle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dirty="0"/>
                <a:t>. . . </a:t>
              </a:r>
              <a:endParaRPr lang="ru-RU" sz="2800" dirty="0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3366000" y="6070474"/>
              <a:ext cx="54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4032000" y="5962463"/>
              <a:ext cx="1080000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prst="angle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dirty="0"/>
                <a:t>. . . </a:t>
              </a:r>
              <a:endParaRPr lang="ru-RU" sz="2800" dirty="0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5256136" y="6062725"/>
              <a:ext cx="54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5940000" y="5954714"/>
              <a:ext cx="1080000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prst="angle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dirty="0"/>
                <a:t>. . . </a:t>
              </a:r>
              <a:endParaRPr lang="ru-RU" sz="2800" dirty="0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7146000" y="6057291"/>
              <a:ext cx="54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7812480" y="5949280"/>
              <a:ext cx="1080000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prst="angle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dirty="0"/>
                <a:t>. . . </a:t>
              </a:r>
              <a:endParaRPr lang="ru-RU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2000" y="1244366"/>
            <a:ext cx="8640000" cy="1940957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7188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600">
                <a:latin typeface="Comic Sans MS" pitchFamily="66" charset="0"/>
              </a:rPr>
              <a:t>Какой процесс здесь представлен: гибель или рождение цивилизации? Приведи одно–два доказательства своей точки зрения.</a:t>
            </a:r>
          </a:p>
        </p:txBody>
      </p:sp>
      <p:graphicFrame>
        <p:nvGraphicFramePr>
          <p:cNvPr id="43054" name="Group 46"/>
          <p:cNvGraphicFramePr>
            <a:graphicFrameLocks noGrp="1"/>
          </p:cNvGraphicFramePr>
          <p:nvPr/>
        </p:nvGraphicFramePr>
        <p:xfrm>
          <a:off x="252413" y="4581525"/>
          <a:ext cx="8639175" cy="2006600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ПАДЕНИЕ «ВТОРОГО РИМА»</a:t>
            </a:r>
            <a:endParaRPr lang="ru-RU" dirty="0"/>
          </a:p>
        </p:txBody>
      </p:sp>
      <p:grpSp>
        <p:nvGrpSpPr>
          <p:cNvPr id="43024" name="Группа 20"/>
          <p:cNvGrpSpPr>
            <a:grpSpLocks/>
          </p:cNvGrpSpPr>
          <p:nvPr/>
        </p:nvGrpSpPr>
        <p:grpSpPr bwMode="auto">
          <a:xfrm>
            <a:off x="260350" y="3429000"/>
            <a:ext cx="8632825" cy="792163"/>
            <a:chOff x="259594" y="5949280"/>
            <a:chExt cx="8632886" cy="792088"/>
          </a:xfrm>
        </p:grpSpPr>
        <p:sp>
          <p:nvSpPr>
            <p:cNvPr id="33" name="Полилиния 32"/>
            <p:cNvSpPr/>
            <p:nvPr/>
          </p:nvSpPr>
          <p:spPr>
            <a:xfrm>
              <a:off x="259594" y="5962463"/>
              <a:ext cx="1080000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prst="angle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dirty="0"/>
                <a:t>. . . </a:t>
              </a:r>
              <a:endParaRPr lang="ru-RU" sz="2800" dirty="0"/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1476000" y="6070474"/>
              <a:ext cx="54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2124000" y="5962463"/>
              <a:ext cx="1080000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prst="angle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dirty="0"/>
                <a:t>. . . </a:t>
              </a:r>
              <a:endParaRPr lang="ru-RU" sz="2800" dirty="0"/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3366000" y="6070474"/>
              <a:ext cx="54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4032000" y="5962463"/>
              <a:ext cx="1080000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prst="angle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dirty="0"/>
                <a:t>. . . </a:t>
              </a:r>
              <a:endParaRPr lang="ru-RU" sz="2800" dirty="0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5256136" y="6062725"/>
              <a:ext cx="54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5940000" y="5954714"/>
              <a:ext cx="1080000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prst="angle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dirty="0"/>
                <a:t>. . . </a:t>
              </a:r>
              <a:endParaRPr lang="ru-RU" sz="2800" dirty="0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7146000" y="6057291"/>
              <a:ext cx="54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7812480" y="5949280"/>
              <a:ext cx="1080000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prst="angle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dirty="0"/>
                <a:t>. . . </a:t>
              </a:r>
              <a:endParaRPr lang="ru-RU" sz="2800" dirty="0"/>
            </a:p>
          </p:txBody>
        </p:sp>
      </p:grpSp>
      <p:pic>
        <p:nvPicPr>
          <p:cNvPr id="43025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2000" y="1800000"/>
            <a:ext cx="8640000" cy="36000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XIV–XV веках большинство православных стран во главе с Византией было завоёвано Османской империей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pic>
        <p:nvPicPr>
          <p:cNvPr id="45059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2447925"/>
            <a:ext cx="7059612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252000" y="981209"/>
            <a:ext cx="8640000" cy="1367671"/>
          </a:xfrm>
          <a:prstGeom prst="roundRect">
            <a:avLst>
              <a:gd name="adj" fmla="val 10887"/>
            </a:avLst>
          </a:prstGeom>
          <a:blipFill>
            <a:blip r:embed="rId4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61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70C0"/>
                </a:solidFill>
                <a:latin typeface="+mn-lt"/>
              </a:rPr>
              <a:t>Повышенный уровень.</a:t>
            </a:r>
            <a:r>
              <a:rPr lang="ru-RU" sz="2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600" dirty="0">
                <a:latin typeface="+mn-lt"/>
              </a:rPr>
              <a:t>На твой взгляд, почему турки-османы смогли завоевать большую часть греческих, болгарских и сербских земель?</a:t>
            </a:r>
            <a:endParaRPr lang="ru-RU" sz="2600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58075" y="2447925"/>
            <a:ext cx="1403350" cy="4248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anchor="ctr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n-lt"/>
              </a:rPr>
              <a:t>1. _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n-lt"/>
              </a:rPr>
              <a:t>2. _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n-lt"/>
              </a:rPr>
              <a:t>3. _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n-lt"/>
              </a:rPr>
              <a:t>…. _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n-lt"/>
              </a:rPr>
              <a:t>…. _</a:t>
            </a:r>
            <a:endParaRPr lang="ru-RU" sz="3600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pic>
        <p:nvPicPr>
          <p:cNvPr id="47111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72475" y="0"/>
            <a:ext cx="7715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2000" y="3429000"/>
            <a:ext cx="8640000" cy="3371136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61950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400">
                <a:latin typeface="Comic Sans MS" pitchFamily="66" charset="0"/>
              </a:rPr>
              <a:t>Запиши свою позицию и приведи в её подтверждение один аргумент. </a:t>
            </a:r>
          </a:p>
          <a:p>
            <a:pPr indent="361950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Повышенный  уровень. </a:t>
            </a:r>
            <a:r>
              <a:rPr lang="ru-RU" sz="2400">
                <a:latin typeface="Comic Sans MS" pitchFamily="66" charset="0"/>
              </a:rPr>
              <a:t>Отрази одно из мнений, приведя два-три аргумента, или рассмотри явление с разных сторон, подтвердив каждую позицию одним аргументом.</a:t>
            </a:r>
          </a:p>
          <a:p>
            <a:pPr indent="361950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Максимальный уровень. </a:t>
            </a:r>
            <a:r>
              <a:rPr lang="ru-RU" sz="2400">
                <a:latin typeface="Comic Sans MS" pitchFamily="66" charset="0"/>
              </a:rPr>
              <a:t>Используй  материал, не изученный на уроках.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980728"/>
            <a:ext cx="8640960" cy="2315528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57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latin typeface="+mn-lt"/>
              </a:rPr>
              <a:t>Представь, что ты, человек XXI века, стал свидетелем осады Константинополя. За какие действия разных участников этого события (защитники и завоеватели) ты испытал бы чувство гордости, а за какие – угрызения совести?</a:t>
            </a:r>
            <a:endParaRPr lang="ru-RU" sz="2600" dirty="0">
              <a:latin typeface="+mn-lt"/>
            </a:endParaRPr>
          </a:p>
        </p:txBody>
      </p:sp>
      <p:graphicFrame>
        <p:nvGraphicFramePr>
          <p:cNvPr id="49182" name="Group 30"/>
          <p:cNvGraphicFramePr>
            <a:graphicFrameLocks noGrp="1"/>
          </p:cNvGraphicFramePr>
          <p:nvPr/>
        </p:nvGraphicFramePr>
        <p:xfrm>
          <a:off x="250825" y="3716338"/>
          <a:ext cx="8640763" cy="2743200"/>
        </p:xfrm>
        <a:graphic>
          <a:graphicData uri="http://schemas.openxmlformats.org/drawingml/2006/table">
            <a:tbl>
              <a:tblPr/>
              <a:tblGrid>
                <a:gridCol w="2017713"/>
                <a:gridCol w="2951162"/>
                <a:gridCol w="3671888"/>
              </a:tblGrid>
              <a:tr h="155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Чувство  гордости могут вызвать  действия 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Угрызения совести могут вызвать действия 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ПРИМЕНЯЕМ НОВЫЕ ЗНАНИЯ</a:t>
            </a:r>
            <a:endParaRPr lang="ru-RU" sz="3600" dirty="0"/>
          </a:p>
        </p:txBody>
      </p:sp>
      <p:pic>
        <p:nvPicPr>
          <p:cNvPr id="49174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72475" y="0"/>
            <a:ext cx="7715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9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9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8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292725" y="981075"/>
            <a:ext cx="3598863" cy="4464050"/>
          </a:xfrm>
          <a:blipFill dpi="0" rotWithShape="1">
            <a:blip r:embed="rId3"/>
            <a:srcRect/>
            <a:tile tx="0" ty="0" sx="100000" sy="100000" flip="none" algn="tl"/>
          </a:blipFill>
          <a:ln>
            <a:round/>
          </a:ln>
        </p:spPr>
        <p:txBody>
          <a:bodyPr anchor="ctr"/>
          <a:lstStyle/>
          <a:p>
            <a:pPr marL="88900" indent="0">
              <a:spcBef>
                <a:spcPct val="0"/>
              </a:spcBef>
              <a:buFont typeface="Comic Sans MS" pitchFamily="66" charset="0"/>
              <a:buNone/>
            </a:pPr>
            <a:r>
              <a:rPr lang="ru-RU" smtClean="0"/>
              <a:t>В XIV–XV веках большинство православных стран во главе с Византией было завоёвано Османской империей.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52413" y="981075"/>
            <a:ext cx="3598862" cy="4464050"/>
          </a:xfrm>
          <a:blipFill>
            <a:blip r:embed="rId3" cstate="print"/>
            <a:tile tx="0" ty="0" sx="100000" sy="100000" flip="none" algn="tl"/>
          </a:blipFill>
        </p:spPr>
        <p:txBody>
          <a:bodyPr lIns="72000" rIns="36000" rtlCol="0" anchor="ctr">
            <a:noAutofit/>
          </a:bodyPr>
          <a:lstStyle/>
          <a:p>
            <a:pPr indent="0" algn="ctr" fontAlgn="auto">
              <a:spcAft>
                <a:spcPts val="0"/>
              </a:spcAft>
              <a:buFont typeface="Comic Sans MS" pitchFamily="66" charset="0"/>
              <a:buNone/>
              <a:defRPr/>
            </a:pPr>
            <a:r>
              <a:rPr lang="ru-RU" sz="1500" i="1" dirty="0" smtClean="0"/>
              <a:t>Справочные сведения</a:t>
            </a:r>
          </a:p>
          <a:p>
            <a:pPr indent="0" fontAlgn="auto">
              <a:spcAft>
                <a:spcPts val="0"/>
              </a:spcAft>
              <a:buFont typeface="Comic Sans MS" pitchFamily="66" charset="0"/>
              <a:buNone/>
              <a:defRPr/>
            </a:pPr>
            <a:r>
              <a:rPr lang="ru-RU" sz="1500" dirty="0" smtClean="0"/>
              <a:t>По Флорентийской унии православные признали верховную власть Папы Римского, догматы о существовании чистилища, об </a:t>
            </a:r>
            <a:r>
              <a:rPr lang="ru-RU" sz="1500" dirty="0" err="1" smtClean="0"/>
              <a:t>исхождении</a:t>
            </a:r>
            <a:r>
              <a:rPr lang="ru-RU" sz="1500" dirty="0" smtClean="0"/>
              <a:t> Святого Духа не только от Бога Отца, но и от Бога Сына. </a:t>
            </a:r>
            <a:r>
              <a:rPr lang="ru-RU" sz="1500" spc="-150" dirty="0" smtClean="0"/>
              <a:t>В то же время  </a:t>
            </a:r>
            <a:r>
              <a:rPr lang="ru-RU" sz="1500" dirty="0" smtClean="0"/>
              <a:t>православные сохраняли все свои особые обряды – право вести богослужение не на латинском, а на местных языках, причащать прихожан не только хлебом, но и вином и т.д. Папа Римский обещал объединить силы всех христианских государей Запада для Крестового похода против турок-османов, угрожавших</a:t>
            </a:r>
          </a:p>
        </p:txBody>
      </p:sp>
      <p:sp>
        <p:nvSpPr>
          <p:cNvPr id="22" name="Стрелка вправо 21"/>
          <p:cNvSpPr/>
          <p:nvPr/>
        </p:nvSpPr>
        <p:spPr>
          <a:xfrm>
            <a:off x="3762000" y="2348880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3762000" y="4005064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бъект 6"/>
          <p:cNvSpPr>
            <a:spLocks/>
          </p:cNvSpPr>
          <p:nvPr/>
        </p:nvSpPr>
        <p:spPr bwMode="auto">
          <a:xfrm>
            <a:off x="254000" y="981075"/>
            <a:ext cx="8640763" cy="4464050"/>
          </a:xfrm>
          <a:prstGeom prst="roundRect">
            <a:avLst>
              <a:gd name="adj" fmla="val 8194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44450">
            <a:solidFill>
              <a:srgbClr val="00CC00"/>
            </a:solidFill>
            <a:round/>
            <a:headEnd/>
            <a:tailEnd/>
          </a:ln>
        </p:spPr>
        <p:txBody>
          <a:bodyPr anchor="ctr"/>
          <a:lstStyle/>
          <a:p>
            <a:pPr indent="357188">
              <a:buFont typeface="Comic Sans MS" pitchFamily="66" charset="0"/>
              <a:buNone/>
            </a:pPr>
            <a:r>
              <a:rPr lang="ru-RU" sz="4000">
                <a:latin typeface="Comic Sans MS" pitchFamily="66" charset="0"/>
              </a:rPr>
              <a:t>В XIV–XV веках большинство православных стран во главе с Византией было завоёвано Османской империей.</a:t>
            </a:r>
          </a:p>
        </p:txBody>
      </p:sp>
      <p:sp>
        <p:nvSpPr>
          <p:cNvPr id="12" name="Объект 1"/>
          <p:cNvSpPr>
            <a:spLocks/>
          </p:cNvSpPr>
          <p:nvPr/>
        </p:nvSpPr>
        <p:spPr bwMode="auto">
          <a:xfrm>
            <a:off x="252413" y="981075"/>
            <a:ext cx="8639175" cy="4464050"/>
          </a:xfrm>
          <a:prstGeom prst="roundRect">
            <a:avLst>
              <a:gd name="adj" fmla="val 6958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444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marL="88900" algn="ctr">
              <a:buFont typeface="Comic Sans MS" pitchFamily="66" charset="0"/>
              <a:buNone/>
            </a:pPr>
            <a:r>
              <a:rPr lang="ru-RU" sz="2400" i="1">
                <a:latin typeface="Comic Sans MS" pitchFamily="66" charset="0"/>
              </a:rPr>
              <a:t>Справочные сведения</a:t>
            </a:r>
          </a:p>
          <a:p>
            <a:pPr marL="88900">
              <a:buFont typeface="Comic Sans MS" pitchFamily="66" charset="0"/>
              <a:buNone/>
            </a:pPr>
            <a:r>
              <a:rPr lang="ru-RU" sz="2300">
                <a:latin typeface="Comic Sans MS" pitchFamily="66" charset="0"/>
              </a:rPr>
              <a:t>По Флорентийской унии православные признали верховную власть папы римского, догматы о существовании чистилища, об исхождении Святого Духа не только от Бога Отца, но и от Бога Сына. В то же время православные сохраняли все свои особые обряды – право вести богослужение не на латинском, а на местных языках, причащать прихожан не только хлебом, но и вином и т.д. Папа римский обещал объединить силы всех христианских государей Запада для крестового похода против турок-османов, угрожавших Византии.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2000" y="5562000"/>
            <a:ext cx="8640000" cy="1225868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r>
              <a:rPr lang="ru-RU" sz="2200">
                <a:latin typeface="Comic Sans MS" pitchFamily="66" charset="0"/>
              </a:rPr>
              <a:t>	Какие силы объединялись для борьбы с турками-османами? Сравни с итогом противостояния христиан и турок.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827616" y="5675385"/>
            <a:ext cx="288000" cy="28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796" tIns="409271" rIns="10794" bIns="409269" spcCol="1270" anchor="ctr"/>
          <a:lstStyle/>
          <a:p>
            <a:pPr algn="ctr" defTabSz="7556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200" dirty="0"/>
          </a:p>
        </p:txBody>
      </p:sp>
      <p:pic>
        <p:nvPicPr>
          <p:cNvPr id="16402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CE1E2"/>
              </a:clrFrom>
              <a:clrTo>
                <a:srgbClr val="DCE1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8050" y="0"/>
            <a:ext cx="61595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252000" y="1800000"/>
            <a:ext cx="8640000" cy="3600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ПРАВОСЛАВНЫЕ СТРАНЫ СОВМЕСТНО С КАТОЛИКАМИ НЕ СМОГЛИ ПРОТИВОСТОЯТЬ ТУРЕЦКОМУ ЗАВОЕВАНИЮ?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2000" y="1800000"/>
            <a:ext cx="8640000" cy="360000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pic>
        <p:nvPicPr>
          <p:cNvPr id="18438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CE1E2"/>
              </a:clrFrom>
              <a:clrTo>
                <a:srgbClr val="DCE1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8050" y="0"/>
            <a:ext cx="61595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1750477"/>
            <a:ext cx="8640000" cy="3439239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800">
                <a:latin typeface="Comic Sans MS" pitchFamily="66" charset="0"/>
              </a:rPr>
              <a:t>Покажи с помощью стрелок признаки «восточной деспотии».</a:t>
            </a:r>
          </a:p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800">
                <a:latin typeface="Comic Sans MS" pitchFamily="66" charset="0"/>
              </a:rPr>
              <a:t> Впиши в свободные строки признаки, которые, несмотря на церковный раскол, свидетельствуют о сохранении общности католицизма и православия.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55173" y="838870"/>
          <a:ext cx="8640480" cy="591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602"/>
                <a:gridCol w="864096"/>
                <a:gridCol w="5472608"/>
                <a:gridCol w="864096"/>
                <a:gridCol w="720078"/>
              </a:tblGrid>
              <a:tr h="370840">
                <a:tc rowSpan="11">
                  <a:txBody>
                    <a:bodyPr/>
                    <a:lstStyle/>
                    <a:p>
                      <a:pPr algn="ctr"/>
                      <a:r>
                        <a:rPr lang="ru-RU" sz="3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ПРАВОСЛАВИЕ</a:t>
                      </a:r>
                      <a:endParaRPr lang="ru-RU" sz="32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Признаки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КАТОЛИЦИЗМ</a:t>
                      </a:r>
                      <a:endParaRPr lang="ru-RU" sz="2800" dirty="0"/>
                    </a:p>
                  </a:txBody>
                  <a:tcPr vert="vert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Патриарх Константинопольский</a:t>
                      </a:r>
                      <a:endParaRPr lang="ru-RU" sz="2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Вера в существование чистилища</a:t>
                      </a:r>
                      <a:endParaRPr lang="ru-RU" sz="2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Папа Римский</a:t>
                      </a:r>
                      <a:endParaRPr lang="ru-RU" sz="2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Значительная самостоятельность монашеских орденов</a:t>
                      </a:r>
                      <a:endParaRPr lang="ru-RU" sz="2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Причащение простых верующих только хлебом</a:t>
                      </a:r>
                      <a:endParaRPr lang="ru-RU" sz="2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Приходские священники имеют право жениться</a:t>
                      </a:r>
                      <a:endParaRPr lang="ru-RU" sz="2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Запрет на украшение храмов статуями</a:t>
                      </a:r>
                      <a:endParaRPr lang="ru-RU" sz="2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Использование для священных текстов только латинского языка</a:t>
                      </a:r>
                      <a:endParaRPr lang="ru-RU" sz="2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2" name="Прямая со стрелкой 21"/>
          <p:cNvCxnSpPr/>
          <p:nvPr/>
        </p:nvCxnSpPr>
        <p:spPr>
          <a:xfrm flipH="1">
            <a:off x="989013" y="1125538"/>
            <a:ext cx="720725" cy="0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380288" y="1125538"/>
            <a:ext cx="720725" cy="0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8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826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264669" y="980728"/>
            <a:ext cx="8640000" cy="2383631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61950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600" b="1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ru-RU" sz="2600">
                <a:latin typeface="Comic Sans MS" pitchFamily="66" charset="0"/>
              </a:rPr>
              <a:t>Над лентой времени напиши даты и названия событий: </a:t>
            </a:r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1. </a:t>
            </a:r>
            <a:r>
              <a:rPr lang="ru-RU" sz="2800">
                <a:latin typeface="Comic Sans MS" pitchFamily="66" charset="0"/>
              </a:rPr>
              <a:t>Пад</a:t>
            </a:r>
            <a:r>
              <a:rPr lang="ru-RU" sz="2600">
                <a:latin typeface="Comic Sans MS" pitchFamily="66" charset="0"/>
              </a:rPr>
              <a:t>ение Западной Римской империи</a:t>
            </a:r>
            <a:r>
              <a:rPr lang="ru-RU" sz="2800">
                <a:latin typeface="Comic Sans MS" pitchFamily="66" charset="0"/>
              </a:rPr>
              <a:t>.</a:t>
            </a:r>
            <a:r>
              <a:rPr lang="ru-RU" sz="2600">
                <a:latin typeface="Comic Sans MS" pitchFamily="66" charset="0"/>
              </a:rPr>
              <a:t> </a:t>
            </a:r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2. </a:t>
            </a:r>
            <a:r>
              <a:rPr lang="ru-RU" sz="2800">
                <a:latin typeface="Comic Sans MS" pitchFamily="66" charset="0"/>
              </a:rPr>
              <a:t>Р</a:t>
            </a:r>
            <a:r>
              <a:rPr lang="ru-RU" sz="2600">
                <a:latin typeface="Comic Sans MS" pitchFamily="66" charset="0"/>
              </a:rPr>
              <a:t>аскол христианской церкви</a:t>
            </a:r>
            <a:r>
              <a:rPr lang="ru-RU" sz="2800">
                <a:latin typeface="Comic Sans MS" pitchFamily="66" charset="0"/>
              </a:rPr>
              <a:t>.</a:t>
            </a:r>
            <a:r>
              <a:rPr lang="ru-RU" sz="2600">
                <a:latin typeface="Comic Sans MS" pitchFamily="66" charset="0"/>
              </a:rPr>
              <a:t> </a:t>
            </a:r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3. </a:t>
            </a:r>
            <a:r>
              <a:rPr lang="ru-RU" sz="2800"/>
              <a:t>Ч</a:t>
            </a:r>
            <a:r>
              <a:rPr lang="ru-RU" sz="2800">
                <a:latin typeface="Comic Sans MS" pitchFamily="66" charset="0"/>
              </a:rPr>
              <a:t>етвёртый крестовый поход.</a:t>
            </a:r>
            <a:endParaRPr lang="ru-RU" sz="2600">
              <a:latin typeface="Comic Sans MS" pitchFamily="66" charset="0"/>
            </a:endParaRPr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 smtClean="0"/>
              <a:t>ВСПОМИНАЕМ ТО, ЧТО ЗНАЕМ</a:t>
            </a:r>
            <a:endParaRPr lang="ru-RU" sz="3600" dirty="0"/>
          </a:p>
        </p:txBody>
      </p:sp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826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2413" y="3840163"/>
          <a:ext cx="8639175" cy="741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455"/>
                <a:gridCol w="785455"/>
                <a:gridCol w="785455"/>
                <a:gridCol w="785455"/>
                <a:gridCol w="785455"/>
                <a:gridCol w="785455"/>
                <a:gridCol w="785455"/>
                <a:gridCol w="785455"/>
                <a:gridCol w="785455"/>
                <a:gridCol w="785455"/>
                <a:gridCol w="7854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VII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VIII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IX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XI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XII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XIII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XIV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XV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2413" y="5084763"/>
            <a:ext cx="8335962" cy="15636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3200">
                <a:latin typeface="Comic Sans MS" pitchFamily="66" charset="0"/>
              </a:rPr>
              <a:t> </a:t>
            </a:r>
            <a:r>
              <a:rPr lang="ru-RU" sz="2400">
                <a:latin typeface="Comic Sans MS" pitchFamily="66" charset="0"/>
              </a:rPr>
              <a:t>падение Западной Римской империи          </a:t>
            </a:r>
            <a:r>
              <a:rPr lang="ru-RU" sz="3200">
                <a:latin typeface="Comic Sans MS" pitchFamily="66" charset="0"/>
              </a:rPr>
              <a:t>-   </a:t>
            </a:r>
            <a:r>
              <a:rPr lang="ru-RU" sz="3200"/>
              <a:t> </a:t>
            </a:r>
            <a:r>
              <a:rPr lang="ru-RU" sz="3200">
                <a:latin typeface="Comic Sans MS" pitchFamily="66" charset="0"/>
              </a:rPr>
              <a:t>. . .</a:t>
            </a:r>
          </a:p>
          <a:p>
            <a:pPr marL="342900" indent="-342900">
              <a:buFontTx/>
              <a:buAutoNum type="arabicPeriod"/>
            </a:pPr>
            <a:r>
              <a:rPr lang="ru-RU" sz="3200">
                <a:latin typeface="Comic Sans MS" pitchFamily="66" charset="0"/>
              </a:rPr>
              <a:t> </a:t>
            </a:r>
            <a:r>
              <a:rPr lang="ru-RU" sz="2400">
                <a:latin typeface="Comic Sans MS" pitchFamily="66" charset="0"/>
              </a:rPr>
              <a:t>раскол христианской церкви		      </a:t>
            </a:r>
            <a:r>
              <a:rPr lang="ru-RU" sz="3200">
                <a:latin typeface="Comic Sans MS" pitchFamily="66" charset="0"/>
              </a:rPr>
              <a:t>-   . . .</a:t>
            </a:r>
          </a:p>
          <a:p>
            <a:pPr marL="342900" indent="-342900">
              <a:buFontTx/>
              <a:buAutoNum type="arabicPeriod"/>
            </a:pPr>
            <a:r>
              <a:rPr lang="ru-RU" sz="3200">
                <a:latin typeface="Comic Sans MS" pitchFamily="66" charset="0"/>
              </a:rPr>
              <a:t> </a:t>
            </a:r>
            <a:r>
              <a:rPr lang="ru-RU" sz="2400">
                <a:latin typeface="Comic Sans MS" pitchFamily="66" charset="0"/>
              </a:rPr>
              <a:t>Четвёртый крестовый поход		      </a:t>
            </a:r>
            <a:r>
              <a:rPr lang="ru-RU" sz="3200">
                <a:latin typeface="Comic Sans MS" pitchFamily="66" charset="0"/>
              </a:rPr>
              <a:t>-  </a:t>
            </a:r>
            <a:r>
              <a:rPr lang="ru-RU" sz="3200"/>
              <a:t> </a:t>
            </a:r>
            <a:r>
              <a:rPr lang="ru-RU" sz="3200">
                <a:latin typeface="Comic Sans MS" pitchFamily="66" charset="0"/>
              </a:rPr>
              <a:t>. .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124075"/>
            <a:ext cx="5360988" cy="4643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 smtClean="0"/>
              <a:t>ВСПОМИНАЕМ ТО, ЧТО ЗНАЕМ</a:t>
            </a:r>
            <a:endParaRPr lang="ru-RU" sz="3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979200"/>
            <a:ext cx="8640000" cy="1055608"/>
          </a:xfrm>
          <a:prstGeom prst="roundRect">
            <a:avLst/>
          </a:prstGeom>
          <a:blipFill>
            <a:blip r:embed="rId4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61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Необходимый уровень. </a:t>
            </a:r>
            <a:r>
              <a:rPr lang="ru-RU" sz="2800" dirty="0">
                <a:latin typeface="+mn-lt"/>
              </a:rPr>
              <a:t>Чем закончился Четвёртый крестовый поход?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24525" y="2124075"/>
            <a:ext cx="3132138" cy="4643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n-lt"/>
              </a:rPr>
              <a:t>1._________________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n-lt"/>
              </a:rPr>
              <a:t>2.________________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n-lt"/>
              </a:rPr>
              <a:t>3.________________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n-lt"/>
              </a:rPr>
              <a:t>….________________</a:t>
            </a:r>
            <a:endParaRPr lang="ru-RU" sz="3600" dirty="0">
              <a:latin typeface="+mn-lt"/>
            </a:endParaRP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826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0" y="1633791"/>
            <a:ext cx="8639999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Взлёт поздней Византии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999" y="3037081"/>
            <a:ext cx="8640000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Взмах турецкого ятагана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19" y="4514111"/>
            <a:ext cx="8640480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3. Падение «Второго Рима»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26629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1999" y="981209"/>
            <a:ext cx="8640000" cy="1367671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61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70C0"/>
                </a:solidFill>
                <a:latin typeface="+mn-lt"/>
              </a:rPr>
              <a:t>Повышенный</a:t>
            </a:r>
            <a:r>
              <a:rPr lang="ru-RU" sz="2600" dirty="0">
                <a:latin typeface="+mn-lt"/>
              </a:rPr>
              <a:t> </a:t>
            </a:r>
            <a:r>
              <a:rPr lang="ru-RU" sz="2600" b="1" dirty="0">
                <a:solidFill>
                  <a:srgbClr val="0070C0"/>
                </a:solidFill>
                <a:latin typeface="+mn-lt"/>
              </a:rPr>
              <a:t>уровень</a:t>
            </a:r>
            <a:r>
              <a:rPr lang="ru-RU" sz="2600" b="1" dirty="0">
                <a:solidFill>
                  <a:srgbClr val="0070C0"/>
                </a:solidFill>
                <a:latin typeface="+mn-lt"/>
              </a:rPr>
              <a:t>.</a:t>
            </a:r>
            <a:r>
              <a:rPr lang="ru-RU" sz="2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600" dirty="0">
                <a:latin typeface="+mn-lt"/>
              </a:rPr>
              <a:t>Определи черты возрождения и в то же время сохраняющегося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latin typeface="+mn-lt"/>
              </a:rPr>
              <a:t>упадка Византии, впиши их в схему.</a:t>
            </a:r>
            <a:endParaRPr lang="ru-RU" sz="2600" dirty="0">
              <a:latin typeface="+mn-lt"/>
            </a:endParaRPr>
          </a:p>
        </p:txBody>
      </p:sp>
      <p:pic>
        <p:nvPicPr>
          <p:cNvPr id="28676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ВЗЛЁТ ПОЗДНЕЙ ВИЗАНТИИ</a:t>
            </a:r>
            <a:endParaRPr lang="ru-RU" dirty="0"/>
          </a:p>
        </p:txBody>
      </p:sp>
      <p:grpSp>
        <p:nvGrpSpPr>
          <p:cNvPr id="28678" name="Группа 11"/>
          <p:cNvGrpSpPr>
            <a:grpSpLocks/>
          </p:cNvGrpSpPr>
          <p:nvPr/>
        </p:nvGrpSpPr>
        <p:grpSpPr bwMode="auto">
          <a:xfrm>
            <a:off x="266700" y="2852738"/>
            <a:ext cx="8623300" cy="3784600"/>
            <a:chOff x="266919" y="2945826"/>
            <a:chExt cx="8622829" cy="3784509"/>
          </a:xfrm>
        </p:grpSpPr>
        <p:grpSp>
          <p:nvGrpSpPr>
            <p:cNvPr id="28679" name="Группа 40"/>
            <p:cNvGrpSpPr>
              <a:grpSpLocks/>
            </p:cNvGrpSpPr>
            <p:nvPr/>
          </p:nvGrpSpPr>
          <p:grpSpPr bwMode="auto">
            <a:xfrm>
              <a:off x="266919" y="2945826"/>
              <a:ext cx="8622829" cy="2694538"/>
              <a:chOff x="266919" y="2945826"/>
              <a:chExt cx="8622829" cy="2694538"/>
            </a:xfrm>
          </p:grpSpPr>
          <p:sp>
            <p:nvSpPr>
              <p:cNvPr id="16" name="Полилиния 15"/>
              <p:cNvSpPr/>
              <p:nvPr/>
            </p:nvSpPr>
            <p:spPr>
              <a:xfrm>
                <a:off x="4488501" y="3972617"/>
                <a:ext cx="2200623" cy="470275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320478"/>
                    </a:lnTo>
                    <a:lnTo>
                      <a:pt x="2200623" y="320478"/>
                    </a:lnTo>
                    <a:lnTo>
                      <a:pt x="2200623" y="470275"/>
                    </a:lnTo>
                  </a:path>
                </a:pathLst>
              </a:custGeom>
              <a:noFill/>
              <a:ln w="285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z="-40000" prstMaterial="matte"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Полилиния 16"/>
              <p:cNvSpPr/>
              <p:nvPr/>
            </p:nvSpPr>
            <p:spPr>
              <a:xfrm>
                <a:off x="2287877" y="3972617"/>
                <a:ext cx="2200623" cy="470275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2200623" y="0"/>
                    </a:moveTo>
                    <a:lnTo>
                      <a:pt x="2200623" y="320478"/>
                    </a:lnTo>
                    <a:lnTo>
                      <a:pt x="0" y="320478"/>
                    </a:lnTo>
                    <a:lnTo>
                      <a:pt x="0" y="470275"/>
                    </a:lnTo>
                  </a:path>
                </a:pathLst>
              </a:custGeom>
              <a:noFill/>
              <a:ln w="285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z="-40000" prstMaterial="matte"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2267744" y="2945826"/>
                <a:ext cx="4401248" cy="1026790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Полилиния 18"/>
              <p:cNvSpPr/>
              <p:nvPr/>
            </p:nvSpPr>
            <p:spPr>
              <a:xfrm>
                <a:off x="2447410" y="3116509"/>
                <a:ext cx="4401248" cy="1026790"/>
              </a:xfrm>
              <a:custGeom>
                <a:avLst/>
                <a:gdLst>
                  <a:gd name="connsiteX0" fmla="*/ 0 w 4041915"/>
                  <a:gd name="connsiteY0" fmla="*/ 102679 h 1026790"/>
                  <a:gd name="connsiteX1" fmla="*/ 102679 w 4041915"/>
                  <a:gd name="connsiteY1" fmla="*/ 0 h 1026790"/>
                  <a:gd name="connsiteX2" fmla="*/ 3939236 w 4041915"/>
                  <a:gd name="connsiteY2" fmla="*/ 0 h 1026790"/>
                  <a:gd name="connsiteX3" fmla="*/ 4041915 w 4041915"/>
                  <a:gd name="connsiteY3" fmla="*/ 102679 h 1026790"/>
                  <a:gd name="connsiteX4" fmla="*/ 4041915 w 4041915"/>
                  <a:gd name="connsiteY4" fmla="*/ 924111 h 1026790"/>
                  <a:gd name="connsiteX5" fmla="*/ 3939236 w 4041915"/>
                  <a:gd name="connsiteY5" fmla="*/ 1026790 h 1026790"/>
                  <a:gd name="connsiteX6" fmla="*/ 102679 w 4041915"/>
                  <a:gd name="connsiteY6" fmla="*/ 1026790 h 1026790"/>
                  <a:gd name="connsiteX7" fmla="*/ 0 w 4041915"/>
                  <a:gd name="connsiteY7" fmla="*/ 924111 h 1026790"/>
                  <a:gd name="connsiteX8" fmla="*/ 0 w 4041915"/>
                  <a:gd name="connsiteY8" fmla="*/ 102679 h 102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1915" h="1026790">
                    <a:moveTo>
                      <a:pt x="0" y="102679"/>
                    </a:moveTo>
                    <a:cubicBezTo>
                      <a:pt x="0" y="45971"/>
                      <a:pt x="45971" y="0"/>
                      <a:pt x="102679" y="0"/>
                    </a:cubicBezTo>
                    <a:lnTo>
                      <a:pt x="3939236" y="0"/>
                    </a:lnTo>
                    <a:cubicBezTo>
                      <a:pt x="3995944" y="0"/>
                      <a:pt x="4041915" y="45971"/>
                      <a:pt x="4041915" y="102679"/>
                    </a:cubicBezTo>
                    <a:lnTo>
                      <a:pt x="4041915" y="924111"/>
                    </a:lnTo>
                    <a:cubicBezTo>
                      <a:pt x="4041915" y="980819"/>
                      <a:pt x="3995944" y="1026790"/>
                      <a:pt x="3939236" y="1026790"/>
                    </a:cubicBezTo>
                    <a:lnTo>
                      <a:pt x="102679" y="1026790"/>
                    </a:lnTo>
                    <a:cubicBezTo>
                      <a:pt x="45971" y="1026790"/>
                      <a:pt x="0" y="980819"/>
                      <a:pt x="0" y="924111"/>
                    </a:cubicBezTo>
                    <a:lnTo>
                      <a:pt x="0" y="102679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90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25400" h="36350" prst="relaxedInset"/>
                <a:contourClr>
                  <a:schemeClr val="bg1"/>
                </a:contourClr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21514" tIns="121514" rIns="121514" bIns="121514" spcCol="1270" anchor="ctr"/>
              <a:lstStyle/>
              <a:p>
                <a:pPr algn="ctr" defTabSz="1066800" fontAlgn="auto">
                  <a:lnSpc>
                    <a:spcPct val="90000"/>
                  </a:lnSpc>
                  <a:spcAft>
                    <a:spcPts val="0"/>
                  </a:spcAft>
                  <a:defRPr/>
                </a:pPr>
                <a:r>
                  <a:rPr lang="ru-RU" sz="2800" b="1" dirty="0"/>
                  <a:t>ВИЗАНТИЯ </a:t>
                </a:r>
              </a:p>
              <a:p>
                <a:pPr algn="ctr" defTabSz="1066800" fontAlgn="auto">
                  <a:lnSpc>
                    <a:spcPct val="90000"/>
                  </a:lnSpc>
                  <a:spcAft>
                    <a:spcPts val="0"/>
                  </a:spcAft>
                  <a:defRPr/>
                </a:pPr>
                <a:r>
                  <a:rPr lang="ru-RU" sz="2800" b="1" dirty="0"/>
                  <a:t>В </a:t>
                </a:r>
                <a:r>
                  <a:rPr lang="en-US" sz="2800" b="1" dirty="0"/>
                  <a:t>XIII–XV </a:t>
                </a:r>
                <a:r>
                  <a:rPr lang="ru-RU" sz="2800" b="1" dirty="0"/>
                  <a:t>ВЕКАХ</a:t>
                </a:r>
                <a:endParaRPr lang="ru-RU" sz="2800" b="1" dirty="0"/>
              </a:p>
            </p:txBody>
          </p:sp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266919" y="4442892"/>
                <a:ext cx="4041915" cy="1026790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Полилиния 20"/>
              <p:cNvSpPr/>
              <p:nvPr/>
            </p:nvSpPr>
            <p:spPr>
              <a:xfrm>
                <a:off x="446585" y="4613574"/>
                <a:ext cx="4041915" cy="1026790"/>
              </a:xfrm>
              <a:custGeom>
                <a:avLst/>
                <a:gdLst>
                  <a:gd name="connsiteX0" fmla="*/ 0 w 4041915"/>
                  <a:gd name="connsiteY0" fmla="*/ 102679 h 1026790"/>
                  <a:gd name="connsiteX1" fmla="*/ 102679 w 4041915"/>
                  <a:gd name="connsiteY1" fmla="*/ 0 h 1026790"/>
                  <a:gd name="connsiteX2" fmla="*/ 3939236 w 4041915"/>
                  <a:gd name="connsiteY2" fmla="*/ 0 h 1026790"/>
                  <a:gd name="connsiteX3" fmla="*/ 4041915 w 4041915"/>
                  <a:gd name="connsiteY3" fmla="*/ 102679 h 1026790"/>
                  <a:gd name="connsiteX4" fmla="*/ 4041915 w 4041915"/>
                  <a:gd name="connsiteY4" fmla="*/ 924111 h 1026790"/>
                  <a:gd name="connsiteX5" fmla="*/ 3939236 w 4041915"/>
                  <a:gd name="connsiteY5" fmla="*/ 1026790 h 1026790"/>
                  <a:gd name="connsiteX6" fmla="*/ 102679 w 4041915"/>
                  <a:gd name="connsiteY6" fmla="*/ 1026790 h 1026790"/>
                  <a:gd name="connsiteX7" fmla="*/ 0 w 4041915"/>
                  <a:gd name="connsiteY7" fmla="*/ 924111 h 1026790"/>
                  <a:gd name="connsiteX8" fmla="*/ 0 w 4041915"/>
                  <a:gd name="connsiteY8" fmla="*/ 102679 h 102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1915" h="1026790">
                    <a:moveTo>
                      <a:pt x="0" y="102679"/>
                    </a:moveTo>
                    <a:cubicBezTo>
                      <a:pt x="0" y="45971"/>
                      <a:pt x="45971" y="0"/>
                      <a:pt x="102679" y="0"/>
                    </a:cubicBezTo>
                    <a:lnTo>
                      <a:pt x="3939236" y="0"/>
                    </a:lnTo>
                    <a:cubicBezTo>
                      <a:pt x="3995944" y="0"/>
                      <a:pt x="4041915" y="45971"/>
                      <a:pt x="4041915" y="102679"/>
                    </a:cubicBezTo>
                    <a:lnTo>
                      <a:pt x="4041915" y="924111"/>
                    </a:lnTo>
                    <a:cubicBezTo>
                      <a:pt x="4041915" y="980819"/>
                      <a:pt x="3995944" y="1026790"/>
                      <a:pt x="3939236" y="1026790"/>
                    </a:cubicBezTo>
                    <a:lnTo>
                      <a:pt x="102679" y="1026790"/>
                    </a:lnTo>
                    <a:cubicBezTo>
                      <a:pt x="45971" y="1026790"/>
                      <a:pt x="0" y="980819"/>
                      <a:pt x="0" y="924111"/>
                    </a:cubicBezTo>
                    <a:lnTo>
                      <a:pt x="0" y="102679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90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25400" h="36350" prst="relaxedInset"/>
                <a:contourClr>
                  <a:schemeClr val="bg1"/>
                </a:contourClr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21514" tIns="121514" rIns="121514" bIns="121514" spcCol="1270" anchor="ctr"/>
              <a:lstStyle/>
              <a:p>
                <a:pPr algn="ctr" defTabSz="10668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800" dirty="0"/>
                  <a:t>ЧЕРТЫ ВОЗРОЖДЕНИЯ</a:t>
                </a:r>
                <a:endParaRPr lang="ru-RU" sz="2800" b="1" dirty="0"/>
              </a:p>
            </p:txBody>
          </p:sp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4668167" y="4442892"/>
                <a:ext cx="4041915" cy="1026790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Полилиния 22"/>
              <p:cNvSpPr/>
              <p:nvPr/>
            </p:nvSpPr>
            <p:spPr>
              <a:xfrm>
                <a:off x="4847833" y="4613574"/>
                <a:ext cx="4041915" cy="1026790"/>
              </a:xfrm>
              <a:custGeom>
                <a:avLst/>
                <a:gdLst>
                  <a:gd name="connsiteX0" fmla="*/ 0 w 4041915"/>
                  <a:gd name="connsiteY0" fmla="*/ 102679 h 1026790"/>
                  <a:gd name="connsiteX1" fmla="*/ 102679 w 4041915"/>
                  <a:gd name="connsiteY1" fmla="*/ 0 h 1026790"/>
                  <a:gd name="connsiteX2" fmla="*/ 3939236 w 4041915"/>
                  <a:gd name="connsiteY2" fmla="*/ 0 h 1026790"/>
                  <a:gd name="connsiteX3" fmla="*/ 4041915 w 4041915"/>
                  <a:gd name="connsiteY3" fmla="*/ 102679 h 1026790"/>
                  <a:gd name="connsiteX4" fmla="*/ 4041915 w 4041915"/>
                  <a:gd name="connsiteY4" fmla="*/ 924111 h 1026790"/>
                  <a:gd name="connsiteX5" fmla="*/ 3939236 w 4041915"/>
                  <a:gd name="connsiteY5" fmla="*/ 1026790 h 1026790"/>
                  <a:gd name="connsiteX6" fmla="*/ 102679 w 4041915"/>
                  <a:gd name="connsiteY6" fmla="*/ 1026790 h 1026790"/>
                  <a:gd name="connsiteX7" fmla="*/ 0 w 4041915"/>
                  <a:gd name="connsiteY7" fmla="*/ 924111 h 1026790"/>
                  <a:gd name="connsiteX8" fmla="*/ 0 w 4041915"/>
                  <a:gd name="connsiteY8" fmla="*/ 102679 h 102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1915" h="1026790">
                    <a:moveTo>
                      <a:pt x="0" y="102679"/>
                    </a:moveTo>
                    <a:cubicBezTo>
                      <a:pt x="0" y="45971"/>
                      <a:pt x="45971" y="0"/>
                      <a:pt x="102679" y="0"/>
                    </a:cubicBezTo>
                    <a:lnTo>
                      <a:pt x="3939236" y="0"/>
                    </a:lnTo>
                    <a:cubicBezTo>
                      <a:pt x="3995944" y="0"/>
                      <a:pt x="4041915" y="45971"/>
                      <a:pt x="4041915" y="102679"/>
                    </a:cubicBezTo>
                    <a:lnTo>
                      <a:pt x="4041915" y="924111"/>
                    </a:lnTo>
                    <a:cubicBezTo>
                      <a:pt x="4041915" y="980819"/>
                      <a:pt x="3995944" y="1026790"/>
                      <a:pt x="3939236" y="1026790"/>
                    </a:cubicBezTo>
                    <a:lnTo>
                      <a:pt x="102679" y="1026790"/>
                    </a:lnTo>
                    <a:cubicBezTo>
                      <a:pt x="45971" y="1026790"/>
                      <a:pt x="0" y="980819"/>
                      <a:pt x="0" y="924111"/>
                    </a:cubicBezTo>
                    <a:lnTo>
                      <a:pt x="0" y="102679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90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25400" h="36350" prst="relaxedInset"/>
                <a:contourClr>
                  <a:schemeClr val="bg1"/>
                </a:contourClr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21514" tIns="121514" rIns="121514" bIns="121514" spcCol="1270" anchor="ctr"/>
              <a:lstStyle/>
              <a:p>
                <a:pPr algn="ctr" defTabSz="1066800" fontAlgn="auto">
                  <a:lnSpc>
                    <a:spcPct val="90000"/>
                  </a:lnSpc>
                  <a:spcAft>
                    <a:spcPts val="0"/>
                  </a:spcAft>
                  <a:defRPr/>
                </a:pPr>
                <a:r>
                  <a:rPr lang="ru-RU" sz="2800" dirty="0"/>
                  <a:t>ЧЕРТЫ </a:t>
                </a:r>
              </a:p>
              <a:p>
                <a:pPr algn="ctr" defTabSz="1066800" fontAlgn="auto">
                  <a:lnSpc>
                    <a:spcPct val="90000"/>
                  </a:lnSpc>
                  <a:spcAft>
                    <a:spcPts val="0"/>
                  </a:spcAft>
                  <a:defRPr/>
                </a:pPr>
                <a:r>
                  <a:rPr lang="ru-RU" sz="2800" dirty="0"/>
                  <a:t>УПАДКА</a:t>
                </a:r>
                <a:endParaRPr lang="ru-RU" sz="2800" b="1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47878" y="5806432"/>
              <a:ext cx="4079652" cy="92390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+mn-lt"/>
                </a:rPr>
                <a:t>___________________________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+mn-lt"/>
                </a:rPr>
                <a:t>___________________________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+mn-lt"/>
                </a:rPr>
                <a:t>___________________________</a:t>
              </a:r>
              <a:endParaRPr lang="ru-RU" dirty="0"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78348" y="5804844"/>
              <a:ext cx="4079652" cy="92390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+mn-lt"/>
                </a:rPr>
                <a:t>___________________________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+mn-lt"/>
                </a:rPr>
                <a:t>___________________________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+mn-lt"/>
                </a:rPr>
                <a:t>___________________________</a:t>
              </a:r>
              <a:endParaRPr lang="ru-RU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1999" y="981209"/>
            <a:ext cx="8640000" cy="1367671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61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70C0"/>
                </a:solidFill>
                <a:latin typeface="+mn-lt"/>
              </a:rPr>
              <a:t>Максимальный</a:t>
            </a:r>
            <a:r>
              <a:rPr lang="ru-RU" sz="2600" dirty="0">
                <a:latin typeface="+mn-lt"/>
              </a:rPr>
              <a:t> </a:t>
            </a:r>
            <a:r>
              <a:rPr lang="ru-RU" sz="2600" b="1" dirty="0">
                <a:solidFill>
                  <a:srgbClr val="0070C0"/>
                </a:solidFill>
                <a:latin typeface="+mn-lt"/>
              </a:rPr>
              <a:t>уровень</a:t>
            </a:r>
            <a:r>
              <a:rPr lang="ru-RU" sz="2600" b="1" dirty="0">
                <a:solidFill>
                  <a:srgbClr val="0070C0"/>
                </a:solidFill>
                <a:latin typeface="+mn-lt"/>
              </a:rPr>
              <a:t>.</a:t>
            </a:r>
            <a:r>
              <a:rPr lang="ru-RU" sz="2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600" dirty="0">
                <a:latin typeface="+mn-lt"/>
              </a:rPr>
              <a:t>Как ты думаешь, можно ли назвать произошедшие в Византии изменения полным восстановлением империи?</a:t>
            </a:r>
            <a:endParaRPr lang="ru-RU" sz="2600" dirty="0">
              <a:latin typeface="+mn-lt"/>
            </a:endParaRPr>
          </a:p>
        </p:txBody>
      </p:sp>
      <p:pic>
        <p:nvPicPr>
          <p:cNvPr id="30724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ВЗЛЁТ ПОЗДНЕЙ ВИЗАНТИИ</a:t>
            </a:r>
            <a:endParaRPr lang="ru-RU" dirty="0"/>
          </a:p>
        </p:txBody>
      </p:sp>
      <p:graphicFrame>
        <p:nvGraphicFramePr>
          <p:cNvPr id="30741" name="Group 21"/>
          <p:cNvGraphicFramePr>
            <a:graphicFrameLocks noGrp="1"/>
          </p:cNvGraphicFramePr>
          <p:nvPr/>
        </p:nvGraphicFramePr>
        <p:xfrm>
          <a:off x="252413" y="4729163"/>
          <a:ext cx="8639175" cy="1641475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Произошедшие изменения в Византии ________________________________,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pic>
        <p:nvPicPr>
          <p:cNvPr id="30737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3175" y="2489200"/>
            <a:ext cx="2867025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8" name="Рисунок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2725" y="2524125"/>
            <a:ext cx="2468563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19636</TotalTime>
  <Words>887</Words>
  <Application>Microsoft Office PowerPoint</Application>
  <PresentationFormat>Экран (4:3)</PresentationFormat>
  <Paragraphs>148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Comic Sans MS</vt:lpstr>
      <vt:lpstr>Arial</vt:lpstr>
      <vt:lpstr>Calibri</vt:lpstr>
      <vt:lpstr>Times New Roman</vt:lpstr>
      <vt:lpstr>Тема1</vt:lpstr>
      <vt:lpstr>Тема1</vt:lpstr>
      <vt:lpstr>Тема1</vt:lpstr>
      <vt:lpstr>Тема1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РУБЕЖИ ПРАВОСЛАВИЯ И ИСЛАМА</dc:title>
  <dc:creator>Telli</dc:creator>
  <cp:lastModifiedBy>Admin</cp:lastModifiedBy>
  <cp:revision>738</cp:revision>
  <dcterms:created xsi:type="dcterms:W3CDTF">2012-04-06T18:00:09Z</dcterms:created>
  <dcterms:modified xsi:type="dcterms:W3CDTF">2013-11-28T15:45:43Z</dcterms:modified>
</cp:coreProperties>
</file>