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5" r:id="rId4"/>
    <p:sldId id="271" r:id="rId5"/>
    <p:sldId id="267" r:id="rId6"/>
    <p:sldId id="272" r:id="rId7"/>
    <p:sldId id="268" r:id="rId8"/>
    <p:sldId id="269" r:id="rId9"/>
    <p:sldId id="274" r:id="rId10"/>
    <p:sldId id="273" r:id="rId11"/>
    <p:sldId id="27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79581" autoAdjust="0"/>
  </p:normalViewPr>
  <p:slideViewPr>
    <p:cSldViewPr>
      <p:cViewPr varScale="1">
        <p:scale>
          <a:sx n="34" d="100"/>
          <a:sy n="34" d="100"/>
        </p:scale>
        <p:origin x="-90" y="-45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1%82%D0%BC%D0%BE%D1%8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Моллер</a:t>
            </a:r>
            <a:r>
              <a:rPr lang="ru-RU" dirty="0" smtClean="0"/>
              <a:t>  Ф.А.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«Проповедь апостола Иоанна на острове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Патмос"/>
              </a:rPr>
              <a:t>Патмосе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en-US" dirty="0" smtClean="0"/>
              <a:t>http://upload.wikimedia.org/wikipedia/ru/f/f0/%D0%9C%D0%BE%D0%BB%D0%BB%D0%B5%D1%80-%D0%90%D0%BF%D0%BE%D1%81%D1%82%D0%BE%D0%BB%D0%98%D0%BE%D0%B0%D0%BD%D0%BD%D0%91%D0%BE%D0%B3%D0%BE%D1%81%D0%BB%D0%BE%D0%B2%D0%9F%D1%80%D0%BE%D0%BF%D0%BE%D0%B2%D0%B5%D0%B4%D1%83%D1%8E%D1%89%D0%B8%D0%B9.jpg</a:t>
            </a:r>
            <a:r>
              <a:rPr lang="ru-RU" dirty="0" smtClean="0"/>
              <a:t>, Адрес рисунка </a:t>
            </a:r>
            <a:r>
              <a:rPr lang="en-US" dirty="0" smtClean="0"/>
              <a:t>http://upload.wikimedia.org/wikipedia/ru/f/f0/%D0%9C%D0%BE%D0%BB%D0%BB%D0%B5%D1%80-%D0%90%D0%BF%D0%BE%D1%81%D1%82%D0%BE%D0%BB%D0%98%D0%BE%D0%B0%D0%BD%D0%BD%D0%91%D0%BE%D0%B3%D0%BE%D1%81%D0%BB%D0%BE%D0%B2%D0%9F%D1%80%D0%BE%D0%BF%D0%BE%D0%B2%D0%B5%D0%B4%D1%83%D1%8E%D1%89%D0%B8%D0%B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0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 исчезает, возникает авторская формулировка проблемной ситуации</a:t>
            </a:r>
            <a:endParaRPr lang="ru-RU" smtClean="0">
              <a:effectLst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4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построена на триггерах. При щелчке по миниатюре возникает иллюстрация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Иллюстрации сюжета  расположены против часовой стрелки. Щелчок по иллюстрации убирает рисунок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Щелчок за пределами иллюстраций  –  переход на следующий слайд</a:t>
            </a:r>
            <a:endParaRPr lang="ru-RU" dirty="0" smtClean="0">
              <a:effectLst/>
            </a:endParaRPr>
          </a:p>
          <a:p>
            <a:pPr rtl="0" eaLnBrk="1" fontAlgn="auto" latinLnBrk="0" hangingPunct="1"/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Все изображения на слайде в общественном достоянии</a:t>
            </a:r>
          </a:p>
          <a:p>
            <a:r>
              <a:rPr lang="ru-RU" dirty="0" smtClean="0"/>
              <a:t>В центре Спас Нерукотворный. Новгородская икона </a:t>
            </a:r>
            <a:r>
              <a:rPr lang="en-US" dirty="0" smtClean="0"/>
              <a:t>XII</a:t>
            </a:r>
            <a:r>
              <a:rPr lang="ru-RU" dirty="0" smtClean="0"/>
              <a:t> в. </a:t>
            </a:r>
            <a:r>
              <a:rPr lang="en-US" dirty="0" smtClean="0"/>
              <a:t>http://upload.wikimedia.org/wikipedia/commons/thumb/7/78/Christos_Acheiropoietos.jpg/559px-Christos_Acheiropoietos.jpg</a:t>
            </a:r>
            <a:endParaRPr lang="ru-RU" dirty="0" smtClean="0"/>
          </a:p>
          <a:p>
            <a:r>
              <a:rPr lang="ru-RU" dirty="0" smtClean="0"/>
              <a:t>1. А. Рублев</a:t>
            </a:r>
            <a:r>
              <a:rPr lang="ru-RU" baseline="0" dirty="0" smtClean="0"/>
              <a:t> Благовещение </a:t>
            </a:r>
            <a:r>
              <a:rPr lang="en-US" baseline="0" dirty="0" smtClean="0"/>
              <a:t>http://upload.wikimedia.org/wikipedia/commons/thumb/c/c8/Rublev_blagoveshenie.jpg/426px-Rublev_blagoveshenie.jpg</a:t>
            </a:r>
            <a:endParaRPr lang="ru-RU" baseline="0" dirty="0" smtClean="0"/>
          </a:p>
          <a:p>
            <a:r>
              <a:rPr lang="ru-RU" baseline="0" dirty="0" smtClean="0"/>
              <a:t>2. А. Рублев Рождество Христово </a:t>
            </a:r>
            <a:r>
              <a:rPr lang="en-US" baseline="0" dirty="0" smtClean="0"/>
              <a:t>http://upload.wikimedia.org/wikipedia/commons/thumb/8/8f/RozdestvoHristovo_RublevBlagSoborMK.jpg/452px-RozdestvoHristovo_RublevBlagSoborMK.jpg</a:t>
            </a:r>
            <a:endParaRPr lang="ru-RU" baseline="0" dirty="0" smtClean="0"/>
          </a:p>
          <a:p>
            <a:r>
              <a:rPr lang="ru-RU" baseline="0" dirty="0" smtClean="0"/>
              <a:t>3. А. Рублев Преображение </a:t>
            </a:r>
            <a:r>
              <a:rPr lang="en-US" baseline="0" dirty="0" smtClean="0"/>
              <a:t>http://upload.wikimedia.org/wikipedia/commons/thumb/f/f6/Preobrazhenie_Rublev.jpg/441px-Preobrazhenie_Rublev.jpg</a:t>
            </a:r>
            <a:endParaRPr lang="ru-RU" baseline="0" dirty="0" smtClean="0"/>
          </a:p>
          <a:p>
            <a:r>
              <a:rPr lang="ru-RU" baseline="0" dirty="0" smtClean="0"/>
              <a:t>4. Крещение </a:t>
            </a:r>
            <a:r>
              <a:rPr lang="en-US" baseline="0" dirty="0" smtClean="0"/>
              <a:t>http://upload.wikimedia.org/wikipedia/commons/thumb/f/ff/Epiphany_%28XVIc%29.jpg/418px-Epiphany_%28XVIc%29.jpg</a:t>
            </a:r>
            <a:endParaRPr lang="ru-RU" baseline="0" dirty="0" smtClean="0"/>
          </a:p>
          <a:p>
            <a:r>
              <a:rPr lang="ru-RU" baseline="0" dirty="0" smtClean="0"/>
              <a:t>5. Вход в Иерусалим </a:t>
            </a:r>
            <a:r>
              <a:rPr lang="en-US" baseline="0" dirty="0" smtClean="0"/>
              <a:t>http://upload.wikimedia.org/wikipedia/commons/e/e3/Icon_03027_Vhod_Gospoden_v_Ierusalim.jpg</a:t>
            </a:r>
            <a:endParaRPr lang="ru-RU" baseline="0" dirty="0" smtClean="0"/>
          </a:p>
          <a:p>
            <a:r>
              <a:rPr lang="ru-RU" baseline="0" dirty="0" smtClean="0"/>
              <a:t>6. Симон Ушаков Тайная Вечеря </a:t>
            </a:r>
            <a:r>
              <a:rPr lang="en-US" baseline="0" dirty="0" smtClean="0"/>
              <a:t>http://upload.wikimedia.org/wikipedia/commons/thumb/7/7d/Simon_ushakov_last_supper_1685.jpg/800px-Simon_ushakov_last_supper_1685.jpg</a:t>
            </a:r>
            <a:endParaRPr lang="ru-RU" baseline="0" dirty="0" smtClean="0"/>
          </a:p>
          <a:p>
            <a:r>
              <a:rPr lang="ru-RU" baseline="0" dirty="0" smtClean="0"/>
              <a:t>7. Суд Пилата Икона </a:t>
            </a:r>
            <a:r>
              <a:rPr lang="en-US" baseline="0" dirty="0" smtClean="0"/>
              <a:t>XV</a:t>
            </a:r>
            <a:r>
              <a:rPr lang="ru-RU" baseline="0" dirty="0" smtClean="0"/>
              <a:t> в. </a:t>
            </a:r>
            <a:r>
              <a:rPr lang="en-US" baseline="0" dirty="0" smtClean="0"/>
              <a:t>http://upload.wikimedia.org/wikipedia/commons/thumb/6/63/Pilate_judgement_%28icon%29.jpg/460px-Pilate_judgement_%28icon%29.jpg</a:t>
            </a:r>
            <a:endParaRPr lang="ru-RU" baseline="0" dirty="0" smtClean="0"/>
          </a:p>
          <a:p>
            <a:r>
              <a:rPr lang="ru-RU" baseline="0" dirty="0" smtClean="0"/>
              <a:t>8. Положение во гроб </a:t>
            </a:r>
            <a:r>
              <a:rPr lang="en-US" baseline="0" dirty="0" smtClean="0"/>
              <a:t>http://upload.wikimedia.org/wikipedia/commons/a/a5/Rublev_entombment.jpg</a:t>
            </a:r>
            <a:endParaRPr lang="ru-RU" baseline="0" dirty="0" smtClean="0"/>
          </a:p>
          <a:p>
            <a:r>
              <a:rPr lang="ru-RU" dirty="0" smtClean="0"/>
              <a:t>9. А. Рублев Сошествие</a:t>
            </a:r>
            <a:r>
              <a:rPr lang="ru-RU" baseline="0" dirty="0" smtClean="0"/>
              <a:t> в ад </a:t>
            </a:r>
            <a:r>
              <a:rPr lang="en-US" baseline="0" dirty="0" smtClean="0"/>
              <a:t>http://upload.wikimedia.org/wikipedia/commons/thumb/a/a0/Rublev_soshestvie_vo_ad.jpg/441px-Rublev_soshestvie_vo_ad.jpg</a:t>
            </a:r>
            <a:endParaRPr lang="ru-RU" baseline="0" dirty="0" smtClean="0"/>
          </a:p>
          <a:p>
            <a:r>
              <a:rPr lang="ru-RU" baseline="0" dirty="0" smtClean="0"/>
              <a:t>10. А. Рублев Вознесение </a:t>
            </a:r>
            <a:r>
              <a:rPr lang="en-US" baseline="0" dirty="0" smtClean="0"/>
              <a:t>http://upload.wikimedia.org/wikipedia/commons/thumb/1/13/Rublev_vosnesenie.jpg/420px-Rublev_vosnesenie.jpg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Христос </a:t>
            </a:r>
            <a:r>
              <a:rPr lang="ru-RU" dirty="0" err="1" smtClean="0"/>
              <a:t>Пантократор</a:t>
            </a:r>
            <a:r>
              <a:rPr lang="ru-RU" dirty="0" smtClean="0"/>
              <a:t>. Икона </a:t>
            </a:r>
            <a:r>
              <a:rPr lang="en-US" dirty="0" smtClean="0"/>
              <a:t>VI </a:t>
            </a:r>
            <a:r>
              <a:rPr lang="ru-RU" dirty="0" smtClean="0"/>
              <a:t>в.</a:t>
            </a:r>
            <a:r>
              <a:rPr lang="ru-RU" baseline="0" dirty="0" smtClean="0"/>
              <a:t> Изображение в общественном достоянии</a:t>
            </a:r>
          </a:p>
          <a:p>
            <a:r>
              <a:rPr lang="ru-RU" baseline="0" dirty="0" smtClean="0"/>
              <a:t>Адрес рисунка </a:t>
            </a:r>
            <a:r>
              <a:rPr lang="en-US" baseline="0" dirty="0" smtClean="0"/>
              <a:t>http://upload.wikimedia.org/wikipedia/commons/thumb/4/4a/Spas_vsederzhitel_sinay.jpg/310px-Spas_vsederzhitel_sinay.jpg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стр. 262.</a:t>
            </a:r>
          </a:p>
          <a:p>
            <a:r>
              <a:rPr lang="ru-RU" dirty="0" smtClean="0"/>
              <a:t>Кнопка – ссылка на скрытый слайд с картиной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Г.Семирадского</a:t>
            </a:r>
            <a:r>
              <a:rPr lang="ru-RU" baseline="0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«Светочи христианства» или «Факелы Нерона». Работа со слайдом на усмотрение учителя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Г. </a:t>
            </a:r>
            <a:r>
              <a:rPr lang="ru-RU" dirty="0" err="1" smtClean="0"/>
              <a:t>Семирадский</a:t>
            </a:r>
            <a:r>
              <a:rPr 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«Светочи христианства» или «Факелы Нерона» </a:t>
            </a:r>
            <a:endParaRPr lang="ru-RU" b="0" dirty="0" smtClean="0"/>
          </a:p>
          <a:p>
            <a:r>
              <a:rPr lang="ru-RU" dirty="0" smtClean="0"/>
              <a:t>Адрес рисунка </a:t>
            </a:r>
            <a:r>
              <a:rPr lang="en-US" dirty="0" smtClean="0"/>
              <a:t>http://upload.wikimedia.org/wikipedia/commons/1/1b/Siemiradski_Fackeln.jpg?uselang=ru</a:t>
            </a:r>
            <a:endParaRPr lang="ru-RU" baseline="0" dirty="0" smtClean="0"/>
          </a:p>
          <a:p>
            <a:r>
              <a:rPr lang="ru-RU" baseline="0" dirty="0" smtClean="0"/>
              <a:t>Рисунок в общественном достоянии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6.gif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g"/><Relationship Id="rId3" Type="http://schemas.openxmlformats.org/officeDocument/2006/relationships/image" Target="../media/image5.jpeg"/><Relationship Id="rId21" Type="http://schemas.openxmlformats.org/officeDocument/2006/relationships/image" Target="../media/image37.jp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g"/><Relationship Id="rId25" Type="http://schemas.openxmlformats.org/officeDocument/2006/relationships/image" Target="../media/image41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g"/><Relationship Id="rId10" Type="http://schemas.openxmlformats.org/officeDocument/2006/relationships/image" Target="../media/image26.jpeg"/><Relationship Id="rId19" Type="http://schemas.openxmlformats.org/officeDocument/2006/relationships/image" Target="../media/image35.jpg"/><Relationship Id="rId4" Type="http://schemas.openxmlformats.org/officeDocument/2006/relationships/image" Target="../media/image6.gif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000" y="3074758"/>
            <a:ext cx="3408522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«ДОБРАЯ ВЕСТЬ» ХРИСТИАНСТВА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82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2012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37312"/>
            <a:ext cx="5940152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др.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5 класс.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История Древнего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мира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§ 43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6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600" dirty="0" smtClean="0"/>
              <a:t>Используя </a:t>
            </a:r>
            <a:r>
              <a:rPr lang="ru-RU" sz="2600" dirty="0"/>
              <a:t>текст учебника (пункт 3 § 43), определи </a:t>
            </a:r>
            <a:r>
              <a:rPr lang="ru-RU" sz="2600" dirty="0" smtClean="0"/>
              <a:t>какие причины </a:t>
            </a:r>
            <a:r>
              <a:rPr lang="ru-RU" sz="2600" dirty="0"/>
              <a:t>помогли христианству распространиться среди римских граждан?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ИСТОРИЯ ПЕРВЫХ ХРИСТИАН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38" y="3068960"/>
            <a:ext cx="3367917" cy="3420000"/>
          </a:xfrm>
          <a:prstGeom prst="roundRect">
            <a:avLst>
              <a:gd name="adj" fmla="val 840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3068960"/>
            <a:ext cx="504000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lIns="72000" rIns="72000" rtlCol="0">
            <a:spAutoFit/>
          </a:bodyPr>
          <a:lstStyle/>
          <a:p>
            <a:pPr algn="ctr"/>
            <a:r>
              <a:rPr lang="ru-RU" sz="2800" dirty="0" smtClean="0"/>
              <a:t>______________________</a:t>
            </a:r>
          </a:p>
          <a:p>
            <a:pPr algn="ctr"/>
            <a:r>
              <a:rPr lang="ru-RU" sz="2800" dirty="0" smtClean="0"/>
              <a:t>______________________</a:t>
            </a:r>
          </a:p>
          <a:p>
            <a:pPr algn="ctr"/>
            <a:r>
              <a:rPr lang="ru-RU" sz="2800" dirty="0" smtClean="0"/>
              <a:t>______________________</a:t>
            </a:r>
          </a:p>
          <a:p>
            <a:pPr algn="ctr"/>
            <a:r>
              <a:rPr lang="ru-RU" sz="2800" dirty="0" smtClean="0"/>
              <a:t>______________________</a:t>
            </a:r>
          </a:p>
          <a:p>
            <a:pPr algn="ctr"/>
            <a:r>
              <a:rPr lang="ru-RU" sz="2800" dirty="0" smtClean="0"/>
              <a:t>______________________</a:t>
            </a:r>
          </a:p>
          <a:p>
            <a:pPr algn="ctr"/>
            <a:r>
              <a:rPr lang="ru-RU" sz="2800" dirty="0" smtClean="0"/>
              <a:t>______________________</a:t>
            </a:r>
          </a:p>
          <a:p>
            <a:pPr algn="ctr"/>
            <a:r>
              <a:rPr lang="ru-RU" sz="2800" dirty="0" smtClean="0"/>
              <a:t>______________________</a:t>
            </a:r>
          </a:p>
          <a:p>
            <a:pPr algn="ctr"/>
            <a:r>
              <a:rPr lang="ru-RU" sz="2800" dirty="0" smtClean="0"/>
              <a:t>______________________</a:t>
            </a:r>
            <a:endParaRPr lang="ru-RU" sz="2800" dirty="0"/>
          </a:p>
        </p:txBody>
      </p:sp>
      <p:sp>
        <p:nvSpPr>
          <p:cNvPr id="19" name="Управляющая кнопка: сведения 18">
            <a:hlinkClick r:id="rId7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1190030"/>
            <a:ext cx="8640000" cy="4709619"/>
          </a:xfrm>
          <a:prstGeom prst="roundRect">
            <a:avLst>
              <a:gd name="adj" fmla="val 6959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ИСТОРИЯ ПЕРВЫХ ХРИСТИАН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668" y="6086574"/>
            <a:ext cx="8627331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«Светочи христианства» или «Факелы Нерона» </a:t>
            </a:r>
          </a:p>
        </p:txBody>
      </p:sp>
    </p:spTree>
    <p:extLst>
      <p:ext uri="{BB962C8B-B14F-4D97-AF65-F5344CB8AC3E}">
        <p14:creationId xmlns:p14="http://schemas.microsoft.com/office/powerpoint/2010/main" val="6317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499966"/>
            <a:ext cx="7920000" cy="3984069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800" b="1" dirty="0" smtClean="0"/>
              <a:t>В I ВЕКЕ В РИМСКОЙ ИМПЕРИИ ВОЗНИКЛА НОВАЯ РЕЛИГИЯ –</a:t>
            </a:r>
          </a:p>
          <a:p>
            <a:pPr algn="ctr"/>
            <a:r>
              <a:rPr lang="ru-RU" sz="3800" b="1" dirty="0" smtClean="0"/>
              <a:t>ХРИСТИАНСТВО, БЫСТРО РАСПРОСТРАНИВШЕЕСЯ СРЕДИ ЛЮДЕЙ.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04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6239" y="980728"/>
            <a:ext cx="8686241" cy="18728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6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600" dirty="0"/>
              <a:t>Запиши объяснение одного из выражений.</a:t>
            </a:r>
          </a:p>
          <a:p>
            <a:pPr indent="365125"/>
            <a:r>
              <a:rPr lang="ru-RU" sz="26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600" dirty="0" smtClean="0"/>
              <a:t>Запиши </a:t>
            </a:r>
            <a:r>
              <a:rPr lang="ru-RU" sz="2600" dirty="0"/>
              <a:t>объяснение всех выражений.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56765"/>
              </p:ext>
            </p:extLst>
          </p:nvPr>
        </p:nvGraphicFramePr>
        <p:xfrm>
          <a:off x="252000" y="3015208"/>
          <a:ext cx="8640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840"/>
                <a:gridCol w="576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</a:t>
                      </a:r>
                      <a:r>
                        <a:rPr lang="ru-RU" sz="2400" dirty="0" err="1" smtClean="0"/>
                        <a:t>Вифлиемская</a:t>
                      </a:r>
                      <a:r>
                        <a:rPr lang="ru-RU" sz="2400" dirty="0" smtClean="0"/>
                        <a:t> звезда»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«Предательство Иуды»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«Я умываю руки»</a:t>
                      </a:r>
                    </a:p>
                    <a:p>
                      <a:r>
                        <a:rPr lang="ru-RU" sz="2400" dirty="0" smtClean="0"/>
                        <a:t>(слова Понтия Пилата)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«Каждый несёт свой крест»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1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000" y="979198"/>
            <a:ext cx="3600000" cy="3889962"/>
          </a:xfrm>
        </p:spPr>
        <p:txBody>
          <a:bodyPr lIns="72000" rIns="720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dirty="0" smtClean="0"/>
              <a:t>Интересно, римляне когда-нибудь кого-нибудь жалели?  Я думаю что вряд ли. Если бы они были добрыми, то не смогли бы создать такое огромное государство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000" y="979198"/>
            <a:ext cx="3600000" cy="3889962"/>
          </a:xfrm>
        </p:spPr>
        <p:txBody>
          <a:bodyPr lIns="72000" rIns="72000">
            <a:noAutofit/>
          </a:bodyPr>
          <a:lstStyle/>
          <a:p>
            <a:r>
              <a:rPr lang="ru-RU" sz="2600" dirty="0" smtClean="0"/>
              <a:t>Тем не менее,  именно в Римской империи родились слова; «не </a:t>
            </a:r>
            <a:r>
              <a:rPr lang="ru-RU" sz="2600" dirty="0" smtClean="0"/>
              <a:t>противься </a:t>
            </a:r>
            <a:r>
              <a:rPr lang="ru-RU" sz="2600" dirty="0" smtClean="0"/>
              <a:t>злому… не осуждайте и не будете осуждены, прощайте и прощены будете… »</a:t>
            </a:r>
            <a:endParaRPr lang="ru-RU" sz="2600" dirty="0"/>
          </a:p>
        </p:txBody>
      </p:sp>
      <p:grpSp>
        <p:nvGrpSpPr>
          <p:cNvPr id="7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2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37" y="5397150"/>
            <a:ext cx="28799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1878" y="5229200"/>
            <a:ext cx="86209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 dirty="0"/>
              <a:t>Сравни мнение Антошки и учёных. Какое наблюдается </a:t>
            </a:r>
            <a:r>
              <a:rPr lang="ru-RU" sz="2600" dirty="0" smtClean="0"/>
              <a:t>противоречие</a:t>
            </a:r>
            <a:r>
              <a:rPr lang="ru-RU" sz="2600" dirty="0"/>
              <a:t>? </a:t>
            </a:r>
            <a:endParaRPr lang="ru-RU" sz="2600" dirty="0" smtClean="0"/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 dirty="0" smtClean="0"/>
              <a:t>Какой </a:t>
            </a:r>
            <a:r>
              <a:rPr lang="ru-RU" sz="2600" dirty="0"/>
              <a:t>возникает вопрос</a:t>
            </a:r>
            <a:r>
              <a:rPr lang="ru-RU" sz="2600" dirty="0" smtClean="0"/>
              <a:t>? Сравни </a:t>
            </a:r>
            <a:r>
              <a:rPr lang="ru-RU" sz="2600" dirty="0"/>
              <a:t>его с </a:t>
            </a:r>
            <a:r>
              <a:rPr lang="ru-RU" sz="2600" dirty="0" smtClean="0"/>
              <a:t>авторским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623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ХРИСТИАНСТВО СМОГЛО РАСПРОСТРАНИТЬСЯ СРЕДИ</a:t>
            </a:r>
          </a:p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РИМСКИХ ГРАЖДАН?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4902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980728"/>
            <a:ext cx="8627811" cy="1660743"/>
          </a:xfrm>
          <a:prstGeom prst="roundRect">
            <a:avLst>
              <a:gd name="adj" fmla="val 10887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spAutoFit/>
          </a:bodyPr>
          <a:lstStyle/>
          <a:p>
            <a:pPr indent="357188"/>
            <a:r>
              <a:rPr lang="ru-RU" sz="2400" b="1" dirty="0" smtClean="0">
                <a:solidFill>
                  <a:srgbClr val="0070C0"/>
                </a:solidFill>
              </a:rPr>
              <a:t>Необходимый уровень.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/>
              <a:t>Используя </a:t>
            </a:r>
            <a:r>
              <a:rPr lang="ru-RU" sz="2400" dirty="0" smtClean="0"/>
              <a:t>учебник, </a:t>
            </a:r>
            <a:r>
              <a:rPr lang="ru-RU" sz="2400" dirty="0" smtClean="0">
                <a:latin typeface="Arial"/>
                <a:cs typeface="Arial"/>
              </a:rPr>
              <a:t>§</a:t>
            </a:r>
            <a:r>
              <a:rPr lang="ru-RU" sz="2400" dirty="0" smtClean="0"/>
              <a:t> 41, </a:t>
            </a:r>
            <a:r>
              <a:rPr lang="ru-RU" sz="2400" dirty="0"/>
              <a:t>запиши каким богам поклонялись </a:t>
            </a:r>
            <a:r>
              <a:rPr lang="ru-RU" sz="2400" dirty="0" smtClean="0"/>
              <a:t>древние римляне </a:t>
            </a:r>
          </a:p>
          <a:p>
            <a:pPr indent="357188"/>
            <a:r>
              <a:rPr lang="ru-RU" sz="2400" b="1" dirty="0" smtClean="0">
                <a:solidFill>
                  <a:srgbClr val="0070C0"/>
                </a:solidFill>
              </a:rPr>
              <a:t>Программный </a:t>
            </a:r>
            <a:r>
              <a:rPr lang="ru-RU" sz="2400" b="1" dirty="0">
                <a:solidFill>
                  <a:srgbClr val="0070C0"/>
                </a:solidFill>
              </a:rPr>
              <a:t>уровень.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Запиши</a:t>
            </a:r>
            <a:r>
              <a:rPr lang="ru-RU" sz="2400" dirty="0"/>
              <a:t>, какие изменения произошли в </a:t>
            </a:r>
            <a:r>
              <a:rPr lang="ru-RU" sz="2400" dirty="0" smtClean="0"/>
              <a:t>религиозных взглядах в  </a:t>
            </a:r>
            <a:r>
              <a:rPr lang="en-US" sz="2400" dirty="0" smtClean="0"/>
              <a:t>I</a:t>
            </a:r>
            <a:r>
              <a:rPr lang="ru-RU" sz="2400" dirty="0" smtClean="0"/>
              <a:t>-</a:t>
            </a:r>
            <a:r>
              <a:rPr lang="en-US" sz="2400" dirty="0" smtClean="0"/>
              <a:t>II</a:t>
            </a:r>
            <a:r>
              <a:rPr lang="ru-RU" sz="2400" dirty="0" smtClean="0"/>
              <a:t> </a:t>
            </a:r>
            <a:r>
              <a:rPr lang="ru-RU" sz="2400" dirty="0" err="1" smtClean="0"/>
              <a:t>в.в</a:t>
            </a:r>
            <a:r>
              <a:rPr lang="ru-RU" sz="2400" dirty="0" smtClean="0"/>
              <a:t>. н.э.</a:t>
            </a:r>
            <a:endParaRPr lang="ru-RU" sz="24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859833"/>
            <a:ext cx="1440000" cy="1800000"/>
          </a:xfrm>
          <a:prstGeom prst="roundRect">
            <a:avLst>
              <a:gd name="adj" fmla="val 10879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6000" y="2859833"/>
            <a:ext cx="1440000" cy="1800000"/>
          </a:xfrm>
          <a:prstGeom prst="roundRect">
            <a:avLst>
              <a:gd name="adj" fmla="val 1253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2080" y="2817136"/>
            <a:ext cx="1440000" cy="1800000"/>
          </a:xfrm>
          <a:prstGeom prst="roundRect">
            <a:avLst>
              <a:gd name="adj" fmla="val 1170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80" y="4869360"/>
            <a:ext cx="1439800" cy="1800000"/>
          </a:xfrm>
          <a:prstGeom prst="roundRect">
            <a:avLst>
              <a:gd name="adj" fmla="val 1253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4685462" y="4869360"/>
            <a:ext cx="1155800" cy="1800000"/>
          </a:xfrm>
          <a:prstGeom prst="roundRect">
            <a:avLst>
              <a:gd name="adj" fmla="val 10879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480" y="4869360"/>
            <a:ext cx="1440000" cy="1800000"/>
          </a:xfrm>
          <a:prstGeom prst="roundRect">
            <a:avLst>
              <a:gd name="adj" fmla="val 1253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504" y="4869360"/>
            <a:ext cx="1155800" cy="1800000"/>
          </a:xfrm>
          <a:prstGeom prst="roundRect">
            <a:avLst>
              <a:gd name="adj" fmla="val 1512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73995" y="4869360"/>
            <a:ext cx="1153989" cy="1800000"/>
          </a:xfrm>
          <a:prstGeom prst="roundRect">
            <a:avLst>
              <a:gd name="adj" fmla="val 14628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4" descr="File:Vulcan (Bissen)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4869360"/>
            <a:ext cx="1153989" cy="1800000"/>
          </a:xfrm>
          <a:prstGeom prst="roundRect">
            <a:avLst>
              <a:gd name="adj" fmla="val 1339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24" y="2777420"/>
            <a:ext cx="3928576" cy="3960000"/>
          </a:xfrm>
          <a:prstGeom prst="roundRect">
            <a:avLst>
              <a:gd name="adj" fmla="val 588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63449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3000" dirty="0" smtClean="0"/>
              <a:t>	В </a:t>
            </a:r>
            <a:r>
              <a:rPr lang="ru-RU" sz="3000" dirty="0"/>
              <a:t>чём главные отличия религии древних евреев (§ 15) от </a:t>
            </a:r>
            <a:r>
              <a:rPr lang="ru-RU" sz="3000" dirty="0" smtClean="0"/>
              <a:t>религии греков </a:t>
            </a:r>
            <a:r>
              <a:rPr lang="ru-RU" sz="3000" dirty="0"/>
              <a:t>и римлян? (§ 41)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2" y="2777420"/>
            <a:ext cx="3063461" cy="3960000"/>
          </a:xfrm>
          <a:prstGeom prst="roundRect">
            <a:avLst>
              <a:gd name="adj" fmla="val 793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ИСТОРИЯ О ХРИСТЕ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3501008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ЕВАНГЕЛЬСКАЯ ИСТОРИЯ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5018167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ИСТОРИЯ ПЕРВЫХ ХРИСТИАН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0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800" dirty="0"/>
              <a:t>На основе текста учебника (пункт 1 §43), предложи разные объяснения того, </a:t>
            </a:r>
            <a:r>
              <a:rPr lang="ru-RU" sz="2800" dirty="0" smtClean="0"/>
              <a:t>что до </a:t>
            </a:r>
            <a:r>
              <a:rPr lang="ru-RU" sz="2800" dirty="0"/>
              <a:t>рубежа I–II века в римских источниках нет сведений об </a:t>
            </a:r>
            <a:r>
              <a:rPr lang="ru-RU" sz="2800" dirty="0" smtClean="0"/>
              <a:t>Иисусе </a:t>
            </a:r>
            <a:r>
              <a:rPr lang="ru-RU" sz="2800" dirty="0"/>
              <a:t>Христе.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ИСТОРИЯ О ХРИСТЕ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000" y="5821967"/>
            <a:ext cx="8640000" cy="91940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400" b="1" dirty="0">
                <a:solidFill>
                  <a:srgbClr val="0070C0"/>
                </a:solidFill>
              </a:rPr>
              <a:t>Необходимый</a:t>
            </a:r>
            <a:r>
              <a:rPr lang="ru-RU" sz="2400" dirty="0"/>
              <a:t> уровень. </a:t>
            </a:r>
            <a:r>
              <a:rPr lang="ru-RU" sz="2400" dirty="0" smtClean="0"/>
              <a:t>Запиши </a:t>
            </a:r>
            <a:r>
              <a:rPr lang="ru-RU" sz="2400" dirty="0"/>
              <a:t>одно объяснение.</a:t>
            </a:r>
          </a:p>
          <a:p>
            <a:pPr indent="357188"/>
            <a:r>
              <a:rPr lang="ru-RU" sz="2400" b="1" dirty="0">
                <a:solidFill>
                  <a:srgbClr val="0070C0"/>
                </a:solidFill>
              </a:rPr>
              <a:t>Программный</a:t>
            </a:r>
            <a:r>
              <a:rPr lang="ru-RU" sz="2400" dirty="0"/>
              <a:t> уровень. </a:t>
            </a:r>
            <a:r>
              <a:rPr lang="ru-RU" sz="2400" dirty="0" smtClean="0"/>
              <a:t>Запиши </a:t>
            </a:r>
            <a:r>
              <a:rPr lang="ru-RU" sz="2400" dirty="0"/>
              <a:t>разные объяснения.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3096826"/>
            <a:ext cx="2544728" cy="2592000"/>
          </a:xfrm>
          <a:prstGeom prst="roundRect">
            <a:avLst>
              <a:gd name="adj" fmla="val 5793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2480" y="3096000"/>
            <a:ext cx="576000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_________________________</a:t>
            </a:r>
            <a:endParaRPr lang="ru-RU" sz="2800" dirty="0"/>
          </a:p>
          <a:p>
            <a:r>
              <a:rPr lang="ru-RU" sz="2800" dirty="0" smtClean="0"/>
              <a:t>_________________________</a:t>
            </a:r>
            <a:endParaRPr lang="ru-RU" sz="2800" dirty="0"/>
          </a:p>
          <a:p>
            <a:r>
              <a:rPr lang="ru-RU" sz="2800" dirty="0" smtClean="0"/>
              <a:t>_________________________</a:t>
            </a:r>
            <a:endParaRPr lang="ru-RU" sz="2800" dirty="0"/>
          </a:p>
          <a:p>
            <a:r>
              <a:rPr lang="ru-RU" sz="2800" dirty="0" smtClean="0"/>
              <a:t>_________________________</a:t>
            </a:r>
            <a:endParaRPr lang="ru-RU" sz="2800" dirty="0"/>
          </a:p>
          <a:p>
            <a:r>
              <a:rPr lang="ru-RU" sz="2800" dirty="0" smtClean="0"/>
              <a:t>_________________________</a:t>
            </a:r>
            <a:endParaRPr lang="ru-RU" sz="2800" dirty="0"/>
          </a:p>
          <a:p>
            <a:r>
              <a:rPr lang="ru-RU" sz="2800" dirty="0" smtClean="0"/>
              <a:t>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18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ЕВАНГЕЛЬСКАЯ ИСТОРИЯ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491" y="1073188"/>
            <a:ext cx="3194685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1188000"/>
            <a:ext cx="115020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3042000"/>
            <a:ext cx="115020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4896000"/>
            <a:ext cx="115200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68" y="4896000"/>
            <a:ext cx="1151648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328" y="4896000"/>
            <a:ext cx="1151648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4896000"/>
            <a:ext cx="1152128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4896000"/>
            <a:ext cx="1152129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000" y="4905344"/>
            <a:ext cx="115213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350" y="2996952"/>
            <a:ext cx="115213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000" y="1188000"/>
            <a:ext cx="115200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4" name="Группа 23"/>
          <p:cNvGrpSpPr/>
          <p:nvPr/>
        </p:nvGrpSpPr>
        <p:grpSpPr>
          <a:xfrm>
            <a:off x="2520000" y="825420"/>
            <a:ext cx="4089600" cy="5914642"/>
            <a:chOff x="2457587" y="909360"/>
            <a:chExt cx="4089600" cy="5914642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587" y="909360"/>
              <a:ext cx="4089600" cy="5760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2900212" y="6381328"/>
              <a:ext cx="3327972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000" dirty="0"/>
                <a:t>А. Рублев Благовещение 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393040" y="836046"/>
            <a:ext cx="4339200" cy="5904016"/>
            <a:chOff x="2393040" y="837352"/>
            <a:chExt cx="4339200" cy="5904016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3040" y="837352"/>
              <a:ext cx="4339200" cy="5760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2555776" y="6298694"/>
              <a:ext cx="4082196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000" dirty="0"/>
                <a:t>А. Рублев Рождество Христово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304000" y="826694"/>
            <a:ext cx="4515980" cy="5914674"/>
            <a:chOff x="2304000" y="828000"/>
            <a:chExt cx="4515980" cy="591467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6000" y="828000"/>
              <a:ext cx="4012800" cy="5760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9" name="Скругленный прямоугольник 28"/>
            <p:cNvSpPr/>
            <p:nvPr/>
          </p:nvSpPr>
          <p:spPr>
            <a:xfrm>
              <a:off x="2304000" y="6300000"/>
              <a:ext cx="4515980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/>
                <a:t>Крещение Господне, Богоявление </a:t>
              </a:r>
              <a:endParaRPr lang="ru-RU" sz="20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448000" y="825420"/>
            <a:ext cx="4240673" cy="5915282"/>
            <a:chOff x="2448000" y="0"/>
            <a:chExt cx="4240673" cy="5915282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8000" y="0"/>
              <a:ext cx="4240673" cy="5760000"/>
            </a:xfrm>
            <a:prstGeom prst="rect">
              <a:avLst/>
            </a:prstGeom>
          </p:spPr>
        </p:pic>
        <p:sp>
          <p:nvSpPr>
            <p:cNvPr id="32" name="Скругленный прямоугольник 31"/>
            <p:cNvSpPr/>
            <p:nvPr/>
          </p:nvSpPr>
          <p:spPr>
            <a:xfrm>
              <a:off x="2880000" y="5472608"/>
              <a:ext cx="3370053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А. Рублев Преображение 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403442" y="825420"/>
            <a:ext cx="4328798" cy="5904656"/>
            <a:chOff x="2403442" y="-1899592"/>
            <a:chExt cx="4328798" cy="5904656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3442" y="-1899592"/>
              <a:ext cx="4328798" cy="5760000"/>
            </a:xfrm>
            <a:prstGeom prst="rect">
              <a:avLst/>
            </a:prstGeom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275856" y="3562390"/>
              <a:ext cx="2573749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Вход в Иерусалим 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87608" y="826060"/>
            <a:ext cx="7944832" cy="5904016"/>
            <a:chOff x="587608" y="-1898952"/>
            <a:chExt cx="7944832" cy="590401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608" y="-1898952"/>
              <a:ext cx="7944832" cy="5760000"/>
            </a:xfrm>
            <a:prstGeom prst="rect">
              <a:avLst/>
            </a:prstGeom>
          </p:spPr>
        </p:pic>
        <p:sp>
          <p:nvSpPr>
            <p:cNvPr id="38" name="Скругленный прямоугольник 37"/>
            <p:cNvSpPr/>
            <p:nvPr/>
          </p:nvSpPr>
          <p:spPr>
            <a:xfrm>
              <a:off x="2780758" y="3562390"/>
              <a:ext cx="3959190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Симон Ушаков Тайная Вечеря 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339752" y="825420"/>
            <a:ext cx="4423372" cy="5904656"/>
            <a:chOff x="2339752" y="-1899592"/>
            <a:chExt cx="4423372" cy="590465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9752" y="-1899592"/>
              <a:ext cx="4423372" cy="5760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1" name="Скругленный прямоугольник 40"/>
            <p:cNvSpPr/>
            <p:nvPr/>
          </p:nvSpPr>
          <p:spPr>
            <a:xfrm>
              <a:off x="2899921" y="3562390"/>
              <a:ext cx="3344157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Суд </a:t>
              </a:r>
              <a:r>
                <a:rPr lang="ru-RU" sz="2000" dirty="0" smtClean="0"/>
                <a:t>Пилата. </a:t>
              </a:r>
              <a:r>
                <a:rPr lang="ru-RU" sz="2000" dirty="0"/>
                <a:t>Икона </a:t>
              </a:r>
              <a:r>
                <a:rPr lang="en-US" sz="2000" dirty="0"/>
                <a:t>XV</a:t>
              </a:r>
              <a:r>
                <a:rPr lang="ru-RU" sz="2000" dirty="0"/>
                <a:t> в. 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448000" y="825420"/>
            <a:ext cx="4250923" cy="5904656"/>
            <a:chOff x="2448000" y="-1899592"/>
            <a:chExt cx="4250923" cy="590465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8000" y="-1899592"/>
              <a:ext cx="4250923" cy="5760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4" name="Скругленный прямоугольник 43"/>
            <p:cNvSpPr/>
            <p:nvPr/>
          </p:nvSpPr>
          <p:spPr>
            <a:xfrm>
              <a:off x="3203392" y="3562390"/>
              <a:ext cx="2737217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Положение во гроб 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448000" y="825420"/>
            <a:ext cx="4233600" cy="5904656"/>
            <a:chOff x="2448000" y="-1899592"/>
            <a:chExt cx="4233600" cy="590465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8000" y="-1899592"/>
              <a:ext cx="4233600" cy="5760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7" name="Скругленный прямоугольник 46"/>
            <p:cNvSpPr/>
            <p:nvPr/>
          </p:nvSpPr>
          <p:spPr>
            <a:xfrm>
              <a:off x="2843808" y="3562390"/>
              <a:ext cx="3438031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А. Рублев Сошествие в ад 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556000" y="825420"/>
            <a:ext cx="4038733" cy="5904656"/>
            <a:chOff x="2556000" y="-1899592"/>
            <a:chExt cx="4038733" cy="5904656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6000" y="-1899592"/>
              <a:ext cx="4038733" cy="5760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0" name="Скругленный прямоугольник 49"/>
            <p:cNvSpPr/>
            <p:nvPr/>
          </p:nvSpPr>
          <p:spPr>
            <a:xfrm>
              <a:off x="3088478" y="3562390"/>
              <a:ext cx="2967046" cy="4426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А. Рублев Вознесение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79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ЕВАНГЕЛЬСКАЯ ИСТОРИЯ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12086"/>
              </p:ext>
            </p:extLst>
          </p:nvPr>
        </p:nvGraphicFramePr>
        <p:xfrm>
          <a:off x="252000" y="3212976"/>
          <a:ext cx="8640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Почему, на твой взгляд, жизнь Христа стала </a:t>
            </a:r>
            <a:r>
              <a:rPr lang="ru-RU" sz="2800" dirty="0" smtClean="0"/>
              <a:t>нравственным </a:t>
            </a:r>
            <a:r>
              <a:rPr lang="ru-RU" sz="2800" dirty="0"/>
              <a:t>примером для многих людей? Свой ответ запиши.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33" y="4788008"/>
            <a:ext cx="1591087" cy="1849607"/>
          </a:xfrm>
          <a:prstGeom prst="roundRect">
            <a:avLst>
              <a:gd name="adj" fmla="val 9592"/>
            </a:avLst>
          </a:prstGeom>
          <a:ln>
            <a:solidFill>
              <a:schemeClr val="tx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29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4336</TotalTime>
  <Words>696</Words>
  <Application>Microsoft Office PowerPoint</Application>
  <PresentationFormat>Экран (4:3)</PresentationFormat>
  <Paragraphs>114</Paragraphs>
  <Slides>13</Slides>
  <Notes>11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«ДОБРАЯ ВЕСТЬ» ХРИСТИАНСТВА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ИСТОРИЯ О ХРИСТЕ</vt:lpstr>
      <vt:lpstr>ЕВАНГЕЛЬСКАЯ ИСТОРИЯ</vt:lpstr>
      <vt:lpstr>ЕВАНГЕЛЬСКАЯ ИСТОРИЯ</vt:lpstr>
      <vt:lpstr>ИСТОРИЯ ПЕРВЫХ ХРИСТИАН</vt:lpstr>
      <vt:lpstr>ИСТОРИЯ ПЕРВЫХ ХРИСТИАН</vt:lpstr>
      <vt:lpstr>ОТКРЫВАЕМ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"ДОБРАЯ ВЕСТЬ" ХРИСТИАНСТВА</dc:title>
  <dc:creator>Telli</dc:creator>
  <cp:lastModifiedBy>Telli</cp:lastModifiedBy>
  <cp:revision>238</cp:revision>
  <dcterms:created xsi:type="dcterms:W3CDTF">2012-04-06T18:00:09Z</dcterms:created>
  <dcterms:modified xsi:type="dcterms:W3CDTF">2013-04-13T19:57:17Z</dcterms:modified>
</cp:coreProperties>
</file>