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5" r:id="rId2"/>
    <p:sldId id="344" r:id="rId3"/>
    <p:sldId id="267" r:id="rId4"/>
    <p:sldId id="361" r:id="rId5"/>
    <p:sldId id="309" r:id="rId6"/>
    <p:sldId id="365" r:id="rId7"/>
    <p:sldId id="375" r:id="rId8"/>
    <p:sldId id="376" r:id="rId9"/>
    <p:sldId id="377" r:id="rId10"/>
    <p:sldId id="378" r:id="rId11"/>
    <p:sldId id="379" r:id="rId12"/>
    <p:sldId id="313" r:id="rId13"/>
    <p:sldId id="369" r:id="rId14"/>
    <p:sldId id="338" r:id="rId15"/>
    <p:sldId id="3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0C0C0"/>
    <a:srgbClr val="DDDDDD"/>
    <a:srgbClr val="CCFFCC"/>
    <a:srgbClr val="FFFFFF"/>
    <a:srgbClr val="008000"/>
    <a:srgbClr val="009900"/>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3019" autoAdjust="0"/>
  </p:normalViewPr>
  <p:slideViewPr>
    <p:cSldViewPr>
      <p:cViewPr varScale="1">
        <p:scale>
          <a:sx n="112" d="100"/>
          <a:sy n="112" d="100"/>
        </p:scale>
        <p:origin x="-120" y="-16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195B3E0-3C73-46C7-B7FD-3A1A6BC579AF}" type="datetimeFigureOut">
              <a:rPr lang="ru-RU"/>
              <a:pPr>
                <a:defRPr/>
              </a:pPr>
              <a:t>28.11.2013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FDDD1A6-4F66-4E59-ADCD-A4FF1219525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Рисунок – ж. Новый солдат № 18</a:t>
            </a:r>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8CC09-6EB2-4F2D-B494-1AD319B28FAF}" type="slidenum">
              <a:rPr lang="ru-RU"/>
              <a:pPr fontAlgn="base">
                <a:spcBef>
                  <a:spcPct val="0"/>
                </a:spcBef>
                <a:spcAft>
                  <a:spcPct val="0"/>
                </a:spcAft>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построена на триггерах. Щелчок по названию схемы открывает и убирает схему. Переход на следующий слайд – щелчок за пределами текстовых блоков</a:t>
            </a:r>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43C338-C168-404D-9B5A-C7C54F567B5C}" type="slidenum">
              <a:rPr lang="ru-RU"/>
              <a:pPr fontAlgn="base">
                <a:spcBef>
                  <a:spcPct val="0"/>
                </a:spcBef>
                <a:spcAft>
                  <a:spcPct val="0"/>
                </a:spcAft>
                <a:defRPr/>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C05D72-EDF4-404A-A1D9-244C3F1F5C12}" type="slidenum">
              <a:rPr lang="ru-RU"/>
              <a:pPr fontAlgn="base">
                <a:spcBef>
                  <a:spcPct val="0"/>
                </a:spcBef>
                <a:spcAft>
                  <a:spcPct val="0"/>
                </a:spcAft>
                <a:defRPr/>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389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B4073-0F37-458B-A2E9-A43F07E73954}" type="slidenum">
              <a:rPr lang="ru-RU"/>
              <a:pPr fontAlgn="base">
                <a:spcBef>
                  <a:spcPct val="0"/>
                </a:spcBef>
                <a:spcAft>
                  <a:spcPct val="0"/>
                </a:spcAft>
                <a:defRPr/>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4AD8D-B9A2-4541-B60C-19532C2E0AAE}" type="slidenum">
              <a:rPr lang="ru-RU"/>
              <a:pPr fontAlgn="base">
                <a:spcBef>
                  <a:spcPct val="0"/>
                </a:spcBef>
                <a:spcAft>
                  <a:spcPct val="0"/>
                </a:spcAft>
                <a:defRPr/>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430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B23B0-CD10-4A54-A6B7-777607B3E65A}" type="slidenum">
              <a:rPr lang="ru-RU"/>
              <a:pPr fontAlgn="base">
                <a:spcBef>
                  <a:spcPct val="0"/>
                </a:spcBef>
                <a:spcAft>
                  <a:spcPct val="0"/>
                </a:spcAft>
                <a:defRPr/>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9BE9A-7668-46C9-9F16-2851FB0AAA11}" type="slidenum">
              <a:rPr lang="ru-RU"/>
              <a:pPr fontAlgn="base">
                <a:spcBef>
                  <a:spcPct val="0"/>
                </a:spcBef>
                <a:spcAft>
                  <a:spcPct val="0"/>
                </a:spcAft>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поставлена на щелчок. Вопрос исчезает, возникает авторская формулировка проблемной ситуации</a:t>
            </a:r>
          </a:p>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D6D49B-96AD-47C5-AE10-4BB67EDF0B5E}" type="slidenum">
              <a:rPr lang="ru-RU"/>
              <a:pPr fontAlgn="base">
                <a:spcBef>
                  <a:spcPct val="0"/>
                </a:spcBef>
                <a:spcAft>
                  <a:spcPct val="0"/>
                </a:spcAft>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F9F2E-637E-420C-8D0F-5CBA69B5DF54}" type="slidenum">
              <a:rPr lang="ru-RU"/>
              <a:pPr fontAlgn="base">
                <a:spcBef>
                  <a:spcPct val="0"/>
                </a:spcBef>
                <a:spcAft>
                  <a:spcPct val="0"/>
                </a:spcAft>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A6681-0E14-425E-AE70-BF79DC426B84}" type="slidenum">
              <a:rPr lang="ru-RU"/>
              <a:pPr fontAlgn="base">
                <a:spcBef>
                  <a:spcPct val="0"/>
                </a:spcBef>
                <a:spcAft>
                  <a:spcPct val="0"/>
                </a:spcAft>
                <a:defRPr/>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поставлена на щелчок. Происходит выцветание задания и появление схемы</a:t>
            </a:r>
          </a:p>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B8377F-B2B3-469F-BC42-1E5BBABBA6B1}" type="slidenum">
              <a:rPr lang="ru-RU"/>
              <a:pPr fontAlgn="base">
                <a:spcBef>
                  <a:spcPct val="0"/>
                </a:spcBef>
                <a:spcAft>
                  <a:spcPct val="0"/>
                </a:spcAft>
                <a:defRPr/>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8DC49-C794-4D8E-9A6A-79713C8928BD}" type="slidenum">
              <a:rPr lang="ru-RU"/>
              <a:pPr fontAlgn="base">
                <a:spcBef>
                  <a:spcPct val="0"/>
                </a:spcBef>
                <a:spcAft>
                  <a:spcPct val="0"/>
                </a:spcAft>
                <a:defRPr/>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Анимация поставлена на щелчок. Происходит выцветание задания и появление схемы</a:t>
            </a:r>
          </a:p>
          <a:p>
            <a:pPr eaLnBrk="1" hangingPunct="1">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eaLnBrk="1" hangingPunct="1">
              <a:spcBef>
                <a:spcPct val="0"/>
              </a:spcBef>
            </a:pPr>
            <a:endParaRPr lang="ru-RU" smtClean="0"/>
          </a:p>
        </p:txBody>
      </p:sp>
      <p:sp>
        <p:nvSpPr>
          <p:cNvPr id="307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E704C-D89C-48C0-A4BC-E493CB289C65}" type="slidenum">
              <a:rPr lang="ru-RU"/>
              <a:pPr fontAlgn="base">
                <a:spcBef>
                  <a:spcPct val="0"/>
                </a:spcBef>
                <a:spcAft>
                  <a:spcPct val="0"/>
                </a:spcAft>
                <a:defRPr/>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Адрес рисунка – </a:t>
            </a:r>
          </a:p>
          <a:p>
            <a:pPr eaLnBrk="1" hangingPunct="1">
              <a:spcBef>
                <a:spcPct val="0"/>
              </a:spcBef>
            </a:pPr>
            <a:r>
              <a:rPr lang="ru-RU" smtClean="0"/>
              <a:t>Алая роза Ланкастеров - </a:t>
            </a:r>
            <a:r>
              <a:rPr lang="sq-AL" smtClean="0"/>
              <a:t>http://upload.wikimedia.org/wikipedia/commons/thumb/e/ea/Lancashire_rose.svg/276px-Lancashire_rose.svg.png</a:t>
            </a:r>
            <a:endParaRPr lang="ru-RU" smtClean="0"/>
          </a:p>
          <a:p>
            <a:pPr eaLnBrk="1" hangingPunct="1">
              <a:spcBef>
                <a:spcPct val="0"/>
              </a:spcBef>
            </a:pPr>
            <a:r>
              <a:rPr lang="ru-RU" smtClean="0"/>
              <a:t>Белая роза Йорков - </a:t>
            </a:r>
            <a:r>
              <a:rPr lang="sq-AL" smtClean="0"/>
              <a:t>http://upload.wikimedia.org/wikipedia/commons/thumb/0/0a/Yorkshire_rose.svg/276px-Yorkshire_rose.svg.png</a:t>
            </a:r>
            <a:endParaRPr lang="ru-RU" smtClean="0"/>
          </a:p>
          <a:p>
            <a:pPr eaLnBrk="1" hangingPunct="1">
              <a:spcBef>
                <a:spcPct val="0"/>
              </a:spcBef>
            </a:pPr>
            <a:r>
              <a:rPr lang="ru-RU" smtClean="0"/>
              <a:t>Герб Тюдоров - </a:t>
            </a:r>
          </a:p>
        </p:txBody>
      </p:sp>
      <p:sp>
        <p:nvSpPr>
          <p:cNvPr id="327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29C781-E4A5-4B5E-8552-982B60A863A5}" type="slidenum">
              <a:rPr lang="ru-RU"/>
              <a:pPr fontAlgn="base">
                <a:spcBef>
                  <a:spcPct val="0"/>
                </a:spcBef>
                <a:spcAft>
                  <a:spcPct val="0"/>
                </a:spcAft>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0CE0DF4-3ED8-49D5-9BFB-8798762661D8}" type="datetimeFigureOut">
              <a:rPr lang="ru-RU"/>
              <a:pPr>
                <a:defRPr/>
              </a:pPr>
              <a:t>28.11.2013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912355-62C5-4B10-B5EA-120C203D83C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41DBD4-C890-4158-9C0C-8AE472FEBC4A}" type="datetimeFigureOut">
              <a:rPr lang="ru-RU"/>
              <a:pPr>
                <a:defRPr/>
              </a:pPr>
              <a:t>28.11.2013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98CE69-BB71-42DF-B5CD-E4F8D8C1EAA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3D83A8-EE49-4488-AE69-4BCC84FA4E1F}" type="datetimeFigureOut">
              <a:rPr lang="ru-RU"/>
              <a:pPr>
                <a:defRPr/>
              </a:pPr>
              <a:t>28.11.2013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F76892-B0F5-4483-BA18-DAEB11CED53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A3E93F03-D98F-49F7-A8D5-A01F091E2570}" type="datetimeFigureOut">
              <a:rPr lang="ru-RU"/>
              <a:pPr>
                <a:defRPr/>
              </a:pPr>
              <a:t>28.11.2013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2636E89-FB3C-4FA7-8837-ED0D39CC88C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CB7BB23-36B7-489A-8DFB-5471F62E3A82}" type="datetimeFigureOut">
              <a:rPr lang="ru-RU"/>
              <a:pPr>
                <a:defRPr/>
              </a:pPr>
              <a:t>28.11.2013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C62CA0-E5FC-4F93-9D09-0ED8091ECE1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896B1902-A14B-485C-8C1B-016D6E5E2745}" type="datetimeFigureOut">
              <a:rPr lang="ru-RU"/>
              <a:pPr>
                <a:defRPr/>
              </a:pPr>
              <a:t>28.11.2013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EB4CBA3E-2214-4595-AACF-C80CBA267C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371895C-1C4D-4576-B792-885B7F43FEAB}" type="datetimeFigureOut">
              <a:rPr lang="ru-RU"/>
              <a:pPr>
                <a:defRPr/>
              </a:pPr>
              <a:t>28.11.2013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4F06B5D-11DA-49FE-9906-00314D578B3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847ABD0C-9797-4E7E-9036-C68D4F33D18A}" type="datetimeFigureOut">
              <a:rPr lang="ru-RU"/>
              <a:pPr>
                <a:defRPr/>
              </a:pPr>
              <a:t>28.11.2013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203A863-05C9-4C06-959A-756E75F1008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464AABA7-E4DC-40E4-8803-A0C3DC9106A8}" type="datetimeFigureOut">
              <a:rPr lang="ru-RU"/>
              <a:pPr>
                <a:defRPr/>
              </a:pPr>
              <a:t>28.11.2013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F8B6AC99-48FF-4D77-9A4F-99E23BC1FDB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DBD5D8-F48E-4181-9DFE-A58CD0D9CAD5}" type="datetimeFigureOut">
              <a:rPr lang="ru-RU"/>
              <a:pPr>
                <a:defRPr/>
              </a:pPr>
              <a:t>28.11.2013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3796D4-6A9C-4D7D-97DD-B5E152C279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3A3934-80CB-42BC-90E0-C35E2A44284A}" type="datetimeFigureOut">
              <a:rPr lang="ru-RU"/>
              <a:pPr>
                <a:defRPr/>
              </a:pPr>
              <a:t>28.11.2013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BB97E9-375A-470B-864D-D3F166E6BF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D20C23-AA22-484A-BC3D-3757BCBFE9E5}" type="datetimeFigureOut">
              <a:rPr lang="ru-RU"/>
              <a:pPr>
                <a:defRPr/>
              </a:pPr>
              <a:t>28.11.2013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3225C14-5829-41EC-962D-4D892CB9859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72" r:id="rId2"/>
    <p:sldLayoutId id="2147483666" r:id="rId3"/>
    <p:sldLayoutId id="2147483673" r:id="rId4"/>
    <p:sldLayoutId id="2147483667" r:id="rId5"/>
    <p:sldLayoutId id="2147483674" r:id="rId6"/>
    <p:sldLayoutId id="2147483675"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Comic Sans MS" pitchFamily="66" charset="0"/>
        </a:defRPr>
      </a:lvl2pPr>
      <a:lvl3pPr algn="ctr" rtl="0" eaLnBrk="0" fontAlgn="base" hangingPunct="0">
        <a:spcBef>
          <a:spcPct val="0"/>
        </a:spcBef>
        <a:spcAft>
          <a:spcPct val="0"/>
        </a:spcAft>
        <a:defRPr sz="4400" b="1">
          <a:solidFill>
            <a:schemeClr val="tx1"/>
          </a:solidFill>
          <a:latin typeface="Comic Sans MS" pitchFamily="66" charset="0"/>
        </a:defRPr>
      </a:lvl3pPr>
      <a:lvl4pPr algn="ctr" rtl="0" eaLnBrk="0" fontAlgn="base" hangingPunct="0">
        <a:spcBef>
          <a:spcPct val="0"/>
        </a:spcBef>
        <a:spcAft>
          <a:spcPct val="0"/>
        </a:spcAft>
        <a:defRPr sz="4400" b="1">
          <a:solidFill>
            <a:schemeClr val="tx1"/>
          </a:solidFill>
          <a:latin typeface="Comic Sans MS" pitchFamily="66" charset="0"/>
        </a:defRPr>
      </a:lvl4pPr>
      <a:lvl5pPr algn="ctr" rtl="0" eaLnBrk="0" fontAlgn="base" hangingPunct="0">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image" Target="../media/image9.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4875" y="2276475"/>
            <a:ext cx="1889125" cy="4321175"/>
          </a:xfrm>
          <a:prstGeom prst="rect">
            <a:avLst/>
          </a:prstGeom>
          <a:noFill/>
          <a:ln w="9525">
            <a:noFill/>
            <a:miter lim="800000"/>
            <a:headEnd/>
            <a:tailEnd/>
          </a:ln>
        </p:spPr>
      </p:pic>
      <p:pic>
        <p:nvPicPr>
          <p:cNvPr id="1433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2060575"/>
            <a:ext cx="1503363" cy="4319588"/>
          </a:xfrm>
          <a:prstGeom prst="rect">
            <a:avLst/>
          </a:prstGeom>
          <a:noFill/>
          <a:ln w="9525">
            <a:noFill/>
            <a:miter lim="800000"/>
            <a:headEnd/>
            <a:tailEnd/>
          </a:ln>
        </p:spPr>
      </p:pic>
      <p:sp>
        <p:nvSpPr>
          <p:cNvPr id="14339"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14340" name="Подзаголовок 2"/>
          <p:cNvSpPr txBox="1">
            <a:spLocks/>
          </p:cNvSpPr>
          <p:nvPr/>
        </p:nvSpPr>
        <p:spPr bwMode="auto">
          <a:xfrm>
            <a:off x="0" y="6240463"/>
            <a:ext cx="5940425" cy="639762"/>
          </a:xfrm>
          <a:prstGeom prst="rect">
            <a:avLst/>
          </a:prstGeom>
          <a:noFill/>
          <a:ln w="9525">
            <a:noFill/>
            <a:miter lim="800000"/>
            <a:headEnd/>
            <a:tailEnd/>
          </a:ln>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 18</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7" name="Заголовок 6"/>
          <p:cNvSpPr>
            <a:spLocks noGrp="1"/>
          </p:cNvSpPr>
          <p:nvPr>
            <p:ph type="ctrTitle"/>
          </p:nvPr>
        </p:nvSpPr>
        <p:spPr/>
        <p:txBody>
          <a:bodyPr/>
          <a:lstStyle/>
          <a:p>
            <a:pPr eaLnBrk="1" fontAlgn="auto" hangingPunct="1">
              <a:spcAft>
                <a:spcPts val="0"/>
              </a:spcAft>
              <a:defRPr/>
            </a:pPr>
            <a:r>
              <a:rPr lang="ru-RU" dirty="0" smtClean="0"/>
              <a:t>ЦЕНТРАЛИЗАЦИЯ В АНГЛИИ И ФРАНЦИИ</a:t>
            </a:r>
            <a:endParaRPr lang="ru-RU" dirty="0"/>
          </a:p>
        </p:txBody>
      </p:sp>
      <p:pic>
        <p:nvPicPr>
          <p:cNvPr id="14342" name="Рисунок 5" descr="Лента_22.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0" y="0"/>
            <a:ext cx="9144000" cy="55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Группа 1"/>
          <p:cNvGrpSpPr>
            <a:grpSpLocks/>
          </p:cNvGrpSpPr>
          <p:nvPr/>
        </p:nvGrpSpPr>
        <p:grpSpPr bwMode="auto">
          <a:xfrm>
            <a:off x="220663" y="950913"/>
            <a:ext cx="8697912" cy="1584325"/>
            <a:chOff x="219456" y="1342575"/>
            <a:chExt cx="8698992" cy="1584960"/>
          </a:xfrm>
        </p:grpSpPr>
        <p:sp>
          <p:nvSpPr>
            <p:cNvPr id="14" name="Скругленный прямоугольник 13"/>
            <p:cNvSpPr/>
            <p:nvPr/>
          </p:nvSpPr>
          <p:spPr>
            <a:xfrm>
              <a:off x="252000" y="1372327"/>
              <a:ext cx="8640000" cy="153233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a:defRPr/>
              </a:pPr>
              <a:r>
                <a:rPr lang="ru-RU" sz="2800">
                  <a:latin typeface="Comic Sans MS" pitchFamily="66" charset="0"/>
                </a:rPr>
                <a:t>	Что общего было в процессах централизации Англии и Франции?</a:t>
              </a:r>
              <a:r>
                <a:rPr lang="ru-RU" sz="2800"/>
                <a:t> </a:t>
              </a:r>
              <a:r>
                <a:rPr lang="ru-RU" sz="2800">
                  <a:latin typeface="Comic Sans MS" pitchFamily="66" charset="0"/>
                </a:rPr>
                <a:t>В чём отличия?</a:t>
              </a:r>
              <a:endParaRPr lang="ru-RU" sz="2600">
                <a:latin typeface="Comic Sans MS" pitchFamily="66" charset="0"/>
              </a:endParaRPr>
            </a:p>
          </p:txBody>
        </p:sp>
        <p:sp>
          <p:nvSpPr>
            <p:cNvPr id="6" name="Овал 5"/>
            <p:cNvSpPr>
              <a:spLocks noChangeAspect="1"/>
            </p:cNvSpPr>
            <p:nvPr/>
          </p:nvSpPr>
          <p:spPr>
            <a:xfrm>
              <a:off x="827584" y="1532613"/>
              <a:ext cx="252000" cy="252000"/>
            </a:xfrm>
            <a:prstGeom prst="ellipse">
              <a:avLst/>
            </a:prstGeom>
            <a:solidFill>
              <a:srgbClr val="00B0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pic>
        <p:nvPicPr>
          <p:cNvPr id="3174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9" name="Заголовок 18"/>
          <p:cNvSpPr>
            <a:spLocks noGrp="1"/>
          </p:cNvSpPr>
          <p:nvPr>
            <p:ph type="title"/>
          </p:nvPr>
        </p:nvSpPr>
        <p:spPr/>
        <p:txBody>
          <a:bodyPr>
            <a:normAutofit fontScale="90000"/>
          </a:bodyPr>
          <a:lstStyle/>
          <a:p>
            <a:pPr eaLnBrk="1" fontAlgn="auto" hangingPunct="1">
              <a:spcAft>
                <a:spcPts val="0"/>
              </a:spcAft>
              <a:defRPr/>
            </a:pPr>
            <a:r>
              <a:rPr lang="ru-RU" dirty="0" smtClean="0"/>
              <a:t>ЕДИНСТВО АНГЛИИ</a:t>
            </a:r>
            <a:endParaRPr lang="ru-RU" dirty="0"/>
          </a:p>
        </p:txBody>
      </p:sp>
      <p:graphicFrame>
        <p:nvGraphicFramePr>
          <p:cNvPr id="20" name="Таблица 19"/>
          <p:cNvGraphicFramePr>
            <a:graphicFrameLocks noGrp="1"/>
          </p:cNvGraphicFramePr>
          <p:nvPr/>
        </p:nvGraphicFramePr>
        <p:xfrm>
          <a:off x="250825" y="4941888"/>
          <a:ext cx="8640763" cy="1736725"/>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Англия в </a:t>
                      </a:r>
                      <a:r>
                        <a:rPr lang="en-US" sz="2400" dirty="0" smtClean="0"/>
                        <a:t>XV </a:t>
                      </a:r>
                      <a:r>
                        <a:rPr lang="ru-RU" sz="2400" dirty="0" smtClean="0"/>
                        <a:t>веке</a:t>
                      </a:r>
                      <a:endParaRPr lang="ru-RU" sz="2400" dirty="0"/>
                    </a:p>
                  </a:txBody>
                  <a:tcPr anchor="ctr">
                    <a:solidFill>
                      <a:schemeClr val="accent5">
                        <a:lumMod val="20000"/>
                        <a:lumOff val="80000"/>
                      </a:schemeClr>
                    </a:solidFill>
                  </a:tcPr>
                </a:tc>
                <a:tc>
                  <a:txBody>
                    <a:bodyPr/>
                    <a:lstStyle/>
                    <a:p>
                      <a:pPr algn="ctr"/>
                      <a:r>
                        <a:rPr lang="ru-RU" sz="2400" dirty="0" smtClean="0"/>
                        <a:t>Сходство</a:t>
                      </a:r>
                      <a:endParaRPr lang="ru-RU" sz="2400" dirty="0"/>
                    </a:p>
                  </a:txBody>
                  <a:tcPr anchor="ctr">
                    <a:solidFill>
                      <a:schemeClr val="accent5">
                        <a:lumMod val="20000"/>
                        <a:lumOff val="80000"/>
                      </a:schemeClr>
                    </a:solidFill>
                  </a:tcPr>
                </a:tc>
                <a:tc>
                  <a:txBody>
                    <a:bodyPr/>
                    <a:lstStyle/>
                    <a:p>
                      <a:pPr algn="ctr"/>
                      <a:r>
                        <a:rPr lang="ru-RU" sz="2400" dirty="0" smtClean="0"/>
                        <a:t>Франция в </a:t>
                      </a:r>
                      <a:r>
                        <a:rPr lang="en-US" sz="2400" dirty="0" smtClean="0"/>
                        <a:t>XV </a:t>
                      </a:r>
                      <a:r>
                        <a:rPr lang="ru-RU" sz="2400" dirty="0" smtClean="0"/>
                        <a:t>веке</a:t>
                      </a:r>
                      <a:endParaRPr lang="ru-RU" sz="2400" dirty="0"/>
                    </a:p>
                  </a:txBody>
                  <a:tcPr anchor="ctr">
                    <a:solidFill>
                      <a:schemeClr val="accent5">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pic>
        <p:nvPicPr>
          <p:cNvPr id="31766" name="Рисунок 2"/>
          <p:cNvPicPr>
            <a:picLocks noChangeAspect="1"/>
          </p:cNvPicPr>
          <p:nvPr/>
        </p:nvPicPr>
        <p:blipFill>
          <a:blip r:embed="rId5"/>
          <a:srcRect/>
          <a:stretch>
            <a:fillRect/>
          </a:stretch>
        </p:blipFill>
        <p:spPr bwMode="auto">
          <a:xfrm>
            <a:off x="539750" y="2636838"/>
            <a:ext cx="2257425" cy="2160587"/>
          </a:xfrm>
          <a:prstGeom prst="rect">
            <a:avLst/>
          </a:prstGeom>
          <a:noFill/>
          <a:ln w="9525">
            <a:noFill/>
            <a:miter lim="800000"/>
            <a:headEnd/>
            <a:tailEnd/>
          </a:ln>
        </p:spPr>
      </p:pic>
      <p:pic>
        <p:nvPicPr>
          <p:cNvPr id="31767" name="Рисунок 3"/>
          <p:cNvPicPr>
            <a:picLocks noChangeAspect="1"/>
          </p:cNvPicPr>
          <p:nvPr/>
        </p:nvPicPr>
        <p:blipFill>
          <a:blip r:embed="rId6"/>
          <a:srcRect/>
          <a:stretch>
            <a:fillRect/>
          </a:stretch>
        </p:blipFill>
        <p:spPr bwMode="auto">
          <a:xfrm>
            <a:off x="3443288" y="2636838"/>
            <a:ext cx="2257425" cy="2160587"/>
          </a:xfrm>
          <a:prstGeom prst="rect">
            <a:avLst/>
          </a:prstGeom>
          <a:noFill/>
          <a:ln w="9525">
            <a:noFill/>
            <a:miter lim="800000"/>
            <a:headEnd/>
            <a:tailEnd/>
          </a:ln>
        </p:spPr>
      </p:pic>
      <p:pic>
        <p:nvPicPr>
          <p:cNvPr id="31768" name="Рисунок 4"/>
          <p:cNvPicPr>
            <a:picLocks noChangeAspect="1"/>
          </p:cNvPicPr>
          <p:nvPr/>
        </p:nvPicPr>
        <p:blipFill>
          <a:blip r:embed="rId7"/>
          <a:srcRect/>
          <a:stretch>
            <a:fillRect/>
          </a:stretch>
        </p:blipFill>
        <p:spPr bwMode="auto">
          <a:xfrm>
            <a:off x="6372225" y="2636838"/>
            <a:ext cx="2160588" cy="2160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252000" y="980728"/>
            <a:ext cx="8640000" cy="231552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600" b="1" dirty="0">
                <a:solidFill>
                  <a:srgbClr val="0070C0"/>
                </a:solidFill>
                <a:latin typeface="+mn-lt"/>
              </a:rPr>
              <a:t>Повышенный</a:t>
            </a:r>
            <a:r>
              <a:rPr lang="ru-RU" sz="2600" dirty="0">
                <a:latin typeface="+mn-lt"/>
              </a:rPr>
              <a:t> </a:t>
            </a:r>
            <a:r>
              <a:rPr lang="ru-RU" sz="2600" b="1" dirty="0">
                <a:solidFill>
                  <a:srgbClr val="0070C0"/>
                </a:solidFill>
                <a:latin typeface="+mn-lt"/>
              </a:rPr>
              <a:t>уровень. </a:t>
            </a:r>
            <a:r>
              <a:rPr lang="ru-RU" sz="2600" dirty="0">
                <a:latin typeface="+mn-lt"/>
              </a:rPr>
              <a:t>Сравни схемы «Франция в XV веке» и «Англия в XV веке: в каком королевстве больше прав у короля, а в каком – у подданных? Результаты сравнения запиши в таблицу.</a:t>
            </a:r>
          </a:p>
        </p:txBody>
      </p:sp>
      <p:sp>
        <p:nvSpPr>
          <p:cNvPr id="19" name="Заголовок 18"/>
          <p:cNvSpPr>
            <a:spLocks noGrp="1"/>
          </p:cNvSpPr>
          <p:nvPr>
            <p:ph type="title"/>
          </p:nvPr>
        </p:nvSpPr>
        <p:spPr/>
        <p:txBody>
          <a:bodyPr>
            <a:normAutofit fontScale="90000"/>
          </a:bodyPr>
          <a:lstStyle/>
          <a:p>
            <a:pPr eaLnBrk="1" fontAlgn="auto" hangingPunct="1">
              <a:spcAft>
                <a:spcPts val="0"/>
              </a:spcAft>
              <a:defRPr/>
            </a:pPr>
            <a:r>
              <a:rPr lang="ru-RU" dirty="0" smtClean="0"/>
              <a:t>ЕДИНСТВО АНГЛИИ</a:t>
            </a:r>
            <a:endParaRPr lang="ru-RU" dirty="0"/>
          </a:p>
        </p:txBody>
      </p:sp>
      <p:graphicFrame>
        <p:nvGraphicFramePr>
          <p:cNvPr id="20" name="Таблица 19"/>
          <p:cNvGraphicFramePr>
            <a:graphicFrameLocks noGrp="1"/>
          </p:cNvGraphicFramePr>
          <p:nvPr/>
        </p:nvGraphicFramePr>
        <p:xfrm>
          <a:off x="250825" y="3768725"/>
          <a:ext cx="8640763" cy="2468563"/>
        </p:xfrm>
        <a:graphic>
          <a:graphicData uri="http://schemas.openxmlformats.org/drawingml/2006/table">
            <a:tbl>
              <a:tblPr firstRow="1" bandRow="1">
                <a:tableStyleId>{5940675A-B579-460E-94D1-54222C63F5DA}</a:tableStyleId>
              </a:tblPr>
              <a:tblGrid>
                <a:gridCol w="2160240"/>
                <a:gridCol w="3240360"/>
                <a:gridCol w="3239401"/>
              </a:tblGrid>
              <a:tr h="370840">
                <a:tc>
                  <a:txBody>
                    <a:bodyPr/>
                    <a:lstStyle/>
                    <a:p>
                      <a:r>
                        <a:rPr lang="ru-RU" sz="2400" dirty="0" smtClean="0"/>
                        <a:t>Вопросы для сравнения</a:t>
                      </a:r>
                      <a:endParaRPr lang="ru-RU" sz="2400" dirty="0"/>
                    </a:p>
                  </a:txBody>
                  <a:tcPr>
                    <a:solidFill>
                      <a:schemeClr val="accent5">
                        <a:lumMod val="20000"/>
                        <a:lumOff val="80000"/>
                      </a:schemeClr>
                    </a:solidFill>
                  </a:tcPr>
                </a:tc>
                <a:tc>
                  <a:txBody>
                    <a:bodyPr/>
                    <a:lstStyle/>
                    <a:p>
                      <a:pPr algn="ctr"/>
                      <a:r>
                        <a:rPr lang="ru-RU" sz="2400" dirty="0" smtClean="0"/>
                        <a:t>Англия в </a:t>
                      </a:r>
                      <a:r>
                        <a:rPr lang="en-US" sz="2400" dirty="0" smtClean="0"/>
                        <a:t>XV </a:t>
                      </a:r>
                      <a:r>
                        <a:rPr lang="ru-RU" sz="2400" dirty="0" smtClean="0"/>
                        <a:t>веке</a:t>
                      </a:r>
                      <a:endParaRPr lang="ru-RU" sz="2400" dirty="0"/>
                    </a:p>
                  </a:txBody>
                  <a:tcPr anchor="ctr">
                    <a:solidFill>
                      <a:schemeClr val="accent5">
                        <a:lumMod val="20000"/>
                        <a:lumOff val="80000"/>
                      </a:schemeClr>
                    </a:solidFill>
                  </a:tcPr>
                </a:tc>
                <a:tc>
                  <a:txBody>
                    <a:bodyPr/>
                    <a:lstStyle/>
                    <a:p>
                      <a:pPr algn="ctr"/>
                      <a:r>
                        <a:rPr lang="ru-RU" sz="2400" dirty="0" smtClean="0"/>
                        <a:t>Франция в </a:t>
                      </a:r>
                      <a:r>
                        <a:rPr lang="en-US" sz="2400" dirty="0" smtClean="0"/>
                        <a:t>XV </a:t>
                      </a:r>
                      <a:r>
                        <a:rPr lang="ru-RU" sz="2400" dirty="0" smtClean="0"/>
                        <a:t>веке</a:t>
                      </a:r>
                      <a:endParaRPr lang="ru-RU" sz="2400" dirty="0"/>
                    </a:p>
                  </a:txBody>
                  <a:tcPr anchor="ctr">
                    <a:solidFill>
                      <a:schemeClr val="accent5">
                        <a:lumMod val="20000"/>
                        <a:lumOff val="80000"/>
                      </a:schemeClr>
                    </a:solidFill>
                  </a:tcPr>
                </a:tc>
              </a:tr>
              <a:tr h="370840">
                <a:tc>
                  <a:txBody>
                    <a:bodyPr/>
                    <a:lstStyle/>
                    <a:p>
                      <a:r>
                        <a:rPr lang="ru-RU" sz="2400" dirty="0" smtClean="0"/>
                        <a:t>Права короля</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r h="370840">
                <a:tc>
                  <a:txBody>
                    <a:bodyPr/>
                    <a:lstStyle/>
                    <a:p>
                      <a:r>
                        <a:rPr lang="ru-RU" sz="2400" dirty="0" smtClean="0"/>
                        <a:t>Права подданных</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pic>
        <p:nvPicPr>
          <p:cNvPr id="1026" name="Picture 2"/>
          <p:cNvPicPr>
            <a:picLocks noChangeArrowheads="1"/>
          </p:cNvPicPr>
          <p:nvPr/>
        </p:nvPicPr>
        <p:blipFill>
          <a:blip r:embed="rId4"/>
          <a:srcRect/>
          <a:stretch>
            <a:fillRect/>
          </a:stretch>
        </p:blipFill>
        <p:spPr bwMode="auto">
          <a:xfrm>
            <a:off x="252413" y="981075"/>
            <a:ext cx="8640762" cy="5399088"/>
          </a:xfrm>
          <a:prstGeom prst="rect">
            <a:avLst/>
          </a:prstGeom>
          <a:noFill/>
          <a:ln w="9525">
            <a:solidFill>
              <a:schemeClr val="tx1"/>
            </a:solidFill>
            <a:miter lim="800000"/>
            <a:headEnd/>
            <a:tailEnd/>
          </a:ln>
        </p:spPr>
      </p:pic>
      <p:pic>
        <p:nvPicPr>
          <p:cNvPr id="1028" name="Picture 4"/>
          <p:cNvPicPr>
            <a:picLocks noChangeArrowheads="1"/>
          </p:cNvPicPr>
          <p:nvPr/>
        </p:nvPicPr>
        <p:blipFill>
          <a:blip r:embed="rId5"/>
          <a:srcRect/>
          <a:stretch>
            <a:fillRect/>
          </a:stretch>
        </p:blipFill>
        <p:spPr bwMode="auto">
          <a:xfrm>
            <a:off x="250825" y="981075"/>
            <a:ext cx="8640763" cy="5399088"/>
          </a:xfrm>
          <a:prstGeom prst="rect">
            <a:avLst/>
          </a:prstGeom>
          <a:noFill/>
          <a:ln w="9525">
            <a:solidFill>
              <a:schemeClr val="tx1"/>
            </a:solidFill>
            <a:miter lim="800000"/>
            <a:headEnd/>
            <a:tailEnd/>
          </a:ln>
        </p:spPr>
      </p:pic>
      <p:sp>
        <p:nvSpPr>
          <p:cNvPr id="2" name="TextBox 1"/>
          <p:cNvSpPr txBox="1"/>
          <p:nvPr/>
        </p:nvSpPr>
        <p:spPr>
          <a:xfrm>
            <a:off x="5795963" y="6411913"/>
            <a:ext cx="2046287" cy="369887"/>
          </a:xfrm>
          <a:prstGeom prst="rect">
            <a:avLst/>
          </a:prstGeom>
          <a:solidFill>
            <a:schemeClr val="accent4">
              <a:lumMod val="20000"/>
              <a:lumOff val="80000"/>
            </a:schemeClr>
          </a:solidFill>
          <a:ln>
            <a:solidFill>
              <a:schemeClr val="tx1"/>
            </a:solidFill>
          </a:ln>
        </p:spPr>
        <p:txBody>
          <a:bodyPr wrap="none">
            <a:spAutoFit/>
          </a:bodyPr>
          <a:lstStyle/>
          <a:p>
            <a:pPr algn="ctr" fontAlgn="auto">
              <a:spcBef>
                <a:spcPts val="0"/>
              </a:spcBef>
              <a:spcAft>
                <a:spcPts val="0"/>
              </a:spcAft>
              <a:defRPr/>
            </a:pPr>
            <a:r>
              <a:rPr lang="ru-RU" dirty="0">
                <a:latin typeface="+mn-lt"/>
              </a:rPr>
              <a:t>АНГЛИЯ в  </a:t>
            </a:r>
            <a:r>
              <a:rPr lang="en-US" dirty="0">
                <a:latin typeface="+mn-lt"/>
              </a:rPr>
              <a:t>XV </a:t>
            </a:r>
            <a:r>
              <a:rPr lang="ru-RU" dirty="0">
                <a:latin typeface="+mn-lt"/>
              </a:rPr>
              <a:t>в.</a:t>
            </a:r>
          </a:p>
        </p:txBody>
      </p:sp>
      <p:sp>
        <p:nvSpPr>
          <p:cNvPr id="12" name="TextBox 11"/>
          <p:cNvSpPr txBox="1"/>
          <p:nvPr/>
        </p:nvSpPr>
        <p:spPr>
          <a:xfrm>
            <a:off x="1087438" y="6411913"/>
            <a:ext cx="2178050" cy="369887"/>
          </a:xfrm>
          <a:prstGeom prst="rect">
            <a:avLst/>
          </a:prstGeom>
          <a:solidFill>
            <a:schemeClr val="accent4">
              <a:lumMod val="20000"/>
              <a:lumOff val="80000"/>
            </a:schemeClr>
          </a:solidFill>
          <a:ln>
            <a:solidFill>
              <a:schemeClr val="tx1"/>
            </a:solidFill>
          </a:ln>
        </p:spPr>
        <p:txBody>
          <a:bodyPr wrap="none">
            <a:spAutoFit/>
          </a:bodyPr>
          <a:lstStyle/>
          <a:p>
            <a:pPr algn="ctr" fontAlgn="auto">
              <a:spcBef>
                <a:spcPts val="0"/>
              </a:spcBef>
              <a:spcAft>
                <a:spcPts val="0"/>
              </a:spcAft>
              <a:defRPr/>
            </a:pPr>
            <a:r>
              <a:rPr lang="ru-RU" dirty="0">
                <a:latin typeface="+mn-lt"/>
              </a:rPr>
              <a:t>ФРАНЦИЯ в  </a:t>
            </a:r>
            <a:r>
              <a:rPr lang="en-US" dirty="0">
                <a:latin typeface="+mn-lt"/>
              </a:rPr>
              <a:t>XV </a:t>
            </a:r>
            <a:r>
              <a:rPr lang="ru-RU" dirty="0">
                <a:latin typeface="+mn-lt"/>
              </a:rPr>
              <a:t>в.</a:t>
            </a:r>
          </a:p>
        </p:txBody>
      </p:sp>
      <p:pic>
        <p:nvPicPr>
          <p:cNvPr id="33819" name="Picture 9"/>
          <p:cNvPicPr>
            <a:picLocks noChangeAspect="1" noChangeArrowheads="1"/>
          </p:cNvPicPr>
          <p:nvPr/>
        </p:nvPicPr>
        <p:blipFill>
          <a:blip r:embed="rId6">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8"/>
                                        </p:tgtEl>
                                      </p:cBhvr>
                                    </p:animEffect>
                                    <p:set>
                                      <p:cBhvr>
                                        <p:cTn id="12"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 концу Средневековья в Англии и Франции сложились</a:t>
            </a:r>
          </a:p>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централизованные сословно-представительные монархии</a:t>
            </a:r>
          </a:p>
        </p:txBody>
      </p:sp>
      <p:sp>
        <p:nvSpPr>
          <p:cNvPr id="2" name="Заголовок 1"/>
          <p:cNvSpPr>
            <a:spLocks noGrp="1"/>
          </p:cNvSpPr>
          <p:nvPr>
            <p:ph type="title"/>
          </p:nvPr>
        </p:nvSpPr>
        <p:spPr/>
        <p:txBody>
          <a:bodyPr/>
          <a:lstStyle/>
          <a:p>
            <a:pPr eaLnBrk="1" fontAlgn="auto" hangingPunct="1">
              <a:spcAft>
                <a:spcPts val="0"/>
              </a:spcAft>
              <a:defRPr/>
            </a:pPr>
            <a:r>
              <a:rPr lang="ru-RU" sz="3600" spc="0" dirty="0"/>
              <a:t>ОТКРЫВАЕМ НОВЫЕ ЗНАНИЯ</a:t>
            </a:r>
            <a:endParaRPr lang="ru-RU" sz="3600" dirty="0"/>
          </a:p>
        </p:txBody>
      </p:sp>
      <p:pic>
        <p:nvPicPr>
          <p:cNvPr id="3584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958830"/>
            <a:ext cx="8640000" cy="2758202"/>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600" b="1">
                <a:solidFill>
                  <a:srgbClr val="0070C0"/>
                </a:solidFill>
                <a:latin typeface="Comic Sans MS" pitchFamily="66" charset="0"/>
              </a:rPr>
              <a:t>Повышенный уровень. </a:t>
            </a:r>
            <a:r>
              <a:rPr lang="ru-RU" sz="2600">
                <a:latin typeface="Comic Sans MS" pitchFamily="66" charset="0"/>
              </a:rPr>
              <a:t>Запиши своё отношение к действиям сторон в войне Алой и Белой розы и приведи один-два аргумента в подтверждение своей точки зрения.</a:t>
            </a:r>
          </a:p>
          <a:p>
            <a:pPr indent="361950">
              <a:defRPr/>
            </a:pPr>
            <a:r>
              <a:rPr lang="ru-RU" sz="2600" b="1">
                <a:solidFill>
                  <a:srgbClr val="0070C0"/>
                </a:solidFill>
                <a:latin typeface="Comic Sans MS" pitchFamily="66" charset="0"/>
              </a:rPr>
              <a:t>Максимальный уровень. </a:t>
            </a:r>
            <a:r>
              <a:rPr lang="ru-RU" sz="2600">
                <a:latin typeface="Comic Sans MS" pitchFamily="66" charset="0"/>
              </a:rPr>
              <a:t>Для  доказательства используй материал, не изученный на уроках.</a:t>
            </a:r>
          </a:p>
        </p:txBody>
      </p:sp>
      <p:graphicFrame>
        <p:nvGraphicFramePr>
          <p:cNvPr id="37906" name="Group 18"/>
          <p:cNvGraphicFramePr>
            <a:graphicFrameLocks noGrp="1"/>
          </p:cNvGraphicFramePr>
          <p:nvPr/>
        </p:nvGraphicFramePr>
        <p:xfrm>
          <a:off x="252413" y="4225925"/>
          <a:ext cx="8639175" cy="2011363"/>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3" name="Заголовок 2"/>
          <p:cNvSpPr>
            <a:spLocks noGrp="1"/>
          </p:cNvSpPr>
          <p:nvPr>
            <p:ph type="title"/>
          </p:nvPr>
        </p:nvSpPr>
        <p:spPr/>
        <p:txBody>
          <a:bodyPr/>
          <a:lstStyle/>
          <a:p>
            <a:pPr eaLnBrk="1" fontAlgn="auto" hangingPunct="1">
              <a:spcAft>
                <a:spcPts val="0"/>
              </a:spcAft>
              <a:defRPr/>
            </a:pPr>
            <a:r>
              <a:rPr lang="ru-RU" sz="3600" dirty="0" smtClean="0"/>
              <a:t>ПРИМЕНЯЕМ НОВЫЕ ЗНАНИЯ</a:t>
            </a:r>
            <a:endParaRPr lang="ru-RU" sz="3600" dirty="0"/>
          </a:p>
        </p:txBody>
      </p:sp>
      <p:pic>
        <p:nvPicPr>
          <p:cNvPr id="37904"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87285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Представь, что ты, человек XXI века, оказался во Франции во времена Людовика XI, прозванного «пауком». Какие действия Людовика вызывают одобрение, а какие – осуждение?</a:t>
            </a:r>
          </a:p>
        </p:txBody>
      </p:sp>
      <p:sp>
        <p:nvSpPr>
          <p:cNvPr id="3" name="Заголовок 2"/>
          <p:cNvSpPr>
            <a:spLocks noGrp="1"/>
          </p:cNvSpPr>
          <p:nvPr>
            <p:ph type="title"/>
          </p:nvPr>
        </p:nvSpPr>
        <p:spPr/>
        <p:txBody>
          <a:bodyPr/>
          <a:lstStyle/>
          <a:p>
            <a:pPr eaLnBrk="1" fontAlgn="auto" hangingPunct="1">
              <a:spcAft>
                <a:spcPts val="0"/>
              </a:spcAft>
              <a:defRPr/>
            </a:pPr>
            <a:r>
              <a:rPr lang="ru-RU" sz="3600" dirty="0"/>
              <a:t>ПРИМЕНЯЕМ НОВЫЕ ЗНАНИЯ</a:t>
            </a:r>
          </a:p>
        </p:txBody>
      </p:sp>
      <p:pic>
        <p:nvPicPr>
          <p:cNvPr id="3994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Скругленный прямоугольник 4"/>
          <p:cNvSpPr/>
          <p:nvPr/>
        </p:nvSpPr>
        <p:spPr>
          <a:xfrm>
            <a:off x="252000" y="3271540"/>
            <a:ext cx="8640000" cy="1021556"/>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600" b="1">
                <a:solidFill>
                  <a:srgbClr val="0070C0"/>
                </a:solidFill>
                <a:latin typeface="Comic Sans MS" pitchFamily="66" charset="0"/>
              </a:rPr>
              <a:t>Необходимый</a:t>
            </a:r>
            <a:r>
              <a:rPr lang="ru-RU" sz="28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Запиши один аргумент в поддержку каждой позиции.</a:t>
            </a:r>
          </a:p>
        </p:txBody>
      </p:sp>
      <p:graphicFrame>
        <p:nvGraphicFramePr>
          <p:cNvPr id="39967" name="Group 31"/>
          <p:cNvGraphicFramePr>
            <a:graphicFrameLocks noGrp="1"/>
          </p:cNvGraphicFramePr>
          <p:nvPr/>
        </p:nvGraphicFramePr>
        <p:xfrm>
          <a:off x="107950" y="4591050"/>
          <a:ext cx="8783638" cy="1189038"/>
        </p:xfrm>
        <a:graphic>
          <a:graphicData uri="http://schemas.openxmlformats.org/drawingml/2006/table">
            <a:tbl>
              <a:tblPr/>
              <a:tblGrid>
                <a:gridCol w="1871663"/>
                <a:gridCol w="3455987"/>
                <a:gridCol w="34559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87285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Представь, что ты, человек XXI века, оказался во Франции во времена Людовика XI, прозванного «пауком». Какие действия Людовика вызывают одобрение, а какие – осуждение?</a:t>
            </a:r>
          </a:p>
        </p:txBody>
      </p:sp>
      <p:sp>
        <p:nvSpPr>
          <p:cNvPr id="3" name="Заголовок 2"/>
          <p:cNvSpPr>
            <a:spLocks noGrp="1"/>
          </p:cNvSpPr>
          <p:nvPr>
            <p:ph type="title"/>
          </p:nvPr>
        </p:nvSpPr>
        <p:spPr/>
        <p:txBody>
          <a:bodyPr/>
          <a:lstStyle/>
          <a:p>
            <a:pPr eaLnBrk="1" fontAlgn="auto" hangingPunct="1">
              <a:spcAft>
                <a:spcPts val="0"/>
              </a:spcAft>
              <a:defRPr/>
            </a:pPr>
            <a:r>
              <a:rPr lang="ru-RU" sz="3600" dirty="0"/>
              <a:t>ПРИМЕНЯЕМ НОВЫЕ ЗНАНИЯ</a:t>
            </a:r>
          </a:p>
        </p:txBody>
      </p:sp>
      <p:pic>
        <p:nvPicPr>
          <p:cNvPr id="4198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Скругленный прямоугольник 4"/>
          <p:cNvSpPr/>
          <p:nvPr/>
        </p:nvSpPr>
        <p:spPr>
          <a:xfrm>
            <a:off x="252000" y="2996952"/>
            <a:ext cx="8640000" cy="91940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400" b="1">
                <a:solidFill>
                  <a:srgbClr val="0070C0"/>
                </a:solidFill>
                <a:latin typeface="Comic Sans MS" pitchFamily="66" charset="0"/>
              </a:rPr>
              <a:t>Повышенный</a:t>
            </a:r>
            <a:r>
              <a:rPr lang="en-US" sz="2400" b="1">
                <a:solidFill>
                  <a:srgbClr val="0070C0"/>
                </a:solidFill>
                <a:latin typeface="Comic Sans MS" pitchFamily="66" charset="0"/>
              </a:rPr>
              <a:t> </a:t>
            </a:r>
            <a:r>
              <a:rPr lang="ru-RU" sz="2400" b="1">
                <a:solidFill>
                  <a:srgbClr val="0070C0"/>
                </a:solidFill>
                <a:latin typeface="Comic Sans MS" pitchFamily="66" charset="0"/>
              </a:rPr>
              <a:t>уровень. </a:t>
            </a:r>
            <a:r>
              <a:rPr lang="ru-RU" sz="2400">
                <a:latin typeface="Comic Sans MS" pitchFamily="66" charset="0"/>
              </a:rPr>
              <a:t>Приведи два-три аргумента в поддержку каждой позиции.</a:t>
            </a:r>
          </a:p>
        </p:txBody>
      </p:sp>
      <p:sp>
        <p:nvSpPr>
          <p:cNvPr id="10" name="Скругленный прямоугольник 9"/>
          <p:cNvSpPr/>
          <p:nvPr/>
        </p:nvSpPr>
        <p:spPr>
          <a:xfrm>
            <a:off x="252000" y="5478239"/>
            <a:ext cx="8640000" cy="91940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400" b="1">
                <a:solidFill>
                  <a:srgbClr val="0070C0"/>
                </a:solidFill>
                <a:latin typeface="Comic Sans MS" pitchFamily="66" charset="0"/>
              </a:rPr>
              <a:t>Максимальный</a:t>
            </a:r>
            <a:r>
              <a:rPr lang="en-US" sz="2400" b="1">
                <a:solidFill>
                  <a:srgbClr val="0070C0"/>
                </a:solidFill>
                <a:latin typeface="Comic Sans MS" pitchFamily="66" charset="0"/>
              </a:rPr>
              <a:t> </a:t>
            </a:r>
            <a:r>
              <a:rPr lang="ru-RU" sz="2400" b="1">
                <a:solidFill>
                  <a:srgbClr val="0070C0"/>
                </a:solidFill>
                <a:latin typeface="Comic Sans MS" pitchFamily="66" charset="0"/>
              </a:rPr>
              <a:t>уровень. </a:t>
            </a:r>
            <a:r>
              <a:rPr lang="ru-RU" sz="2400">
                <a:latin typeface="Comic Sans MS" pitchFamily="66" charset="0"/>
              </a:rPr>
              <a:t>Используй дополнительную, не полученную ранее информацию.</a:t>
            </a:r>
          </a:p>
        </p:txBody>
      </p:sp>
      <p:graphicFrame>
        <p:nvGraphicFramePr>
          <p:cNvPr id="42042" name="Group 58"/>
          <p:cNvGraphicFramePr>
            <a:graphicFrameLocks noGrp="1"/>
          </p:cNvGraphicFramePr>
          <p:nvPr/>
        </p:nvGraphicFramePr>
        <p:xfrm>
          <a:off x="107950" y="4005263"/>
          <a:ext cx="8783638" cy="1189037"/>
        </p:xfrm>
        <a:graphic>
          <a:graphicData uri="http://schemas.openxmlformats.org/drawingml/2006/table">
            <a:tbl>
              <a:tblPr/>
              <a:tblGrid>
                <a:gridCol w="1943100"/>
                <a:gridCol w="3384550"/>
                <a:gridCol w="34559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2000" y="5445224"/>
            <a:ext cx="8640000" cy="1225868"/>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Подобным образом в то же время менялись отношения короля и подданных в Англии. Судя по этому источнику, что было главным в этих отношениях?</a:t>
            </a:r>
          </a:p>
        </p:txBody>
      </p:sp>
      <p:sp>
        <p:nvSpPr>
          <p:cNvPr id="4" name="Скругленный прямоугольник 3"/>
          <p:cNvSpPr/>
          <p:nvPr/>
        </p:nvSpPr>
        <p:spPr>
          <a:xfrm>
            <a:off x="252000" y="5445224"/>
            <a:ext cx="8640000" cy="1204436"/>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Подобным образом в то же время строились отношения короля и подданных во Франции. Судя по этому источнику, что было главным в этих отношениях? </a:t>
            </a:r>
          </a:p>
        </p:txBody>
      </p:sp>
      <p:sp>
        <p:nvSpPr>
          <p:cNvPr id="7" name="Объект 6"/>
          <p:cNvSpPr>
            <a:spLocks noGrp="1"/>
          </p:cNvSpPr>
          <p:nvPr>
            <p:ph sz="half" idx="2"/>
          </p:nvPr>
        </p:nvSpPr>
        <p:spPr>
          <a:xfrm>
            <a:off x="5292725" y="981075"/>
            <a:ext cx="3598863" cy="4319588"/>
          </a:xfrm>
          <a:blipFill dpi="0" rotWithShape="1">
            <a:blip r:embed="rId3"/>
            <a:srcRect/>
            <a:tile tx="0" ty="0" sx="100000" sy="100000" flip="none" algn="tl"/>
          </a:blipFill>
          <a:ln>
            <a:round/>
          </a:ln>
        </p:spPr>
        <p:txBody>
          <a:bodyPr anchor="ctr"/>
          <a:lstStyle/>
          <a:p>
            <a:pPr marL="88900" indent="0" algn="ctr" eaLnBrk="1" hangingPunct="1">
              <a:spcBef>
                <a:spcPct val="0"/>
              </a:spcBef>
              <a:buFont typeface="Comic Sans MS" pitchFamily="66" charset="0"/>
              <a:buNone/>
            </a:pPr>
            <a:r>
              <a:rPr lang="ru-RU" sz="1900" i="1" smtClean="0"/>
              <a:t>Из закона французского короля, изданного в 1498 году</a:t>
            </a:r>
          </a:p>
          <a:p>
            <a:pPr marL="88900" indent="0" eaLnBrk="1" hangingPunct="1">
              <a:spcBef>
                <a:spcPct val="0"/>
              </a:spcBef>
              <a:buFont typeface="Comic Sans MS" pitchFamily="66" charset="0"/>
              <a:buNone/>
            </a:pPr>
            <a:r>
              <a:rPr lang="ru-RU" sz="1800" smtClean="0"/>
              <a:t>«Только нам и потомкам нашим, королям Франции, наряду с некоторыми другими особыми правами и  преимуществами, присвоенными нам и потомкам нашим, королям Франции, в знак верховной власти, принадлежит право помилования и прощения».</a:t>
            </a:r>
          </a:p>
        </p:txBody>
      </p:sp>
      <p:sp>
        <p:nvSpPr>
          <p:cNvPr id="2" name="Объект 1"/>
          <p:cNvSpPr>
            <a:spLocks noGrp="1"/>
          </p:cNvSpPr>
          <p:nvPr>
            <p:ph sz="half" idx="1"/>
          </p:nvPr>
        </p:nvSpPr>
        <p:spPr>
          <a:xfrm>
            <a:off x="252413" y="981075"/>
            <a:ext cx="3598862" cy="4319588"/>
          </a:xfrm>
          <a:prstGeom prst="roundRect">
            <a:avLst>
              <a:gd name="adj" fmla="val 10315"/>
            </a:avLst>
          </a:prstGeom>
          <a:blipFill dpi="0" rotWithShape="1">
            <a:blip r:embed="rId3"/>
            <a:srcRect/>
            <a:tile tx="0" ty="0" sx="100000" sy="100000" flip="none" algn="tl"/>
          </a:blipFill>
          <a:ln>
            <a:round/>
          </a:ln>
        </p:spPr>
        <p:txBody>
          <a:bodyPr anchor="ctr"/>
          <a:lstStyle/>
          <a:p>
            <a:pPr marL="88900" indent="0" algn="ctr" eaLnBrk="1" hangingPunct="1">
              <a:spcBef>
                <a:spcPct val="0"/>
              </a:spcBef>
              <a:buFont typeface="Comic Sans MS" pitchFamily="66" charset="0"/>
              <a:buNone/>
            </a:pPr>
            <a:r>
              <a:rPr lang="ru-RU" sz="1700" i="1" smtClean="0"/>
              <a:t>Из английской Великой хартии вольностей, </a:t>
            </a:r>
          </a:p>
          <a:p>
            <a:pPr marL="88900" indent="0" algn="ctr" eaLnBrk="1" hangingPunct="1">
              <a:spcBef>
                <a:spcPct val="0"/>
              </a:spcBef>
              <a:buFont typeface="Comic Sans MS" pitchFamily="66" charset="0"/>
              <a:buNone/>
            </a:pPr>
            <a:r>
              <a:rPr lang="ru-RU" sz="1700" i="1" smtClean="0"/>
              <a:t>XIII век</a:t>
            </a:r>
          </a:p>
          <a:p>
            <a:pPr marL="88900" indent="0" eaLnBrk="1" hangingPunct="1">
              <a:spcBef>
                <a:spcPct val="0"/>
              </a:spcBef>
              <a:buFont typeface="Comic Sans MS" pitchFamily="66" charset="0"/>
              <a:buNone/>
            </a:pPr>
            <a:r>
              <a:rPr lang="ru-RU" sz="1700" smtClean="0"/>
              <a:t>«Статья 39. Ни один свободный человек не будет арестован (королём) и заключён в тюрьму, или лишён имущества, или объявлен стоящим вне закона, или изгнан, или каким-либо иным способом обездолен, и мы (король) не пойдём на него и не пошлём на него иначе, как по законному приговору равных его и по закону страны».</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txBox="1">
            <a:spLocks/>
          </p:cNvSpPr>
          <p:nvPr/>
        </p:nvSpPr>
        <p:spPr>
          <a:xfrm>
            <a:off x="254000" y="981075"/>
            <a:ext cx="8640763" cy="4319588"/>
          </a:xfrm>
          <a:prstGeom prst="roundRect">
            <a:avLst>
              <a:gd name="adj" fmla="val 8193"/>
            </a:avLst>
          </a:prstGeom>
          <a:blipFill>
            <a:blip r:embed="rId3" cstate="print"/>
            <a:tile tx="0" ty="0" sx="100000" sy="100000" flip="none" algn="tl"/>
          </a:blipFill>
          <a:ln w="44450">
            <a:solidFill>
              <a:srgbClr val="00CC00"/>
            </a:solidFill>
          </a:ln>
        </p:spPr>
        <p:txBody>
          <a:bodyPr anchor="ct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i="1" dirty="0" smtClean="0"/>
              <a:t>Из закона французского короля, изданного в 1498 году</a:t>
            </a:r>
          </a:p>
          <a:p>
            <a:pPr indent="0" algn="ctr" fontAlgn="auto">
              <a:spcAft>
                <a:spcPts val="0"/>
              </a:spcAft>
              <a:buFont typeface="Comic Sans MS" pitchFamily="66" charset="0"/>
              <a:buNone/>
              <a:defRPr/>
            </a:pPr>
            <a:endParaRPr lang="ru-RU" sz="2400" i="1" dirty="0" smtClean="0"/>
          </a:p>
          <a:p>
            <a:pPr marL="88900" indent="273050" fontAlgn="auto">
              <a:spcAft>
                <a:spcPts val="0"/>
              </a:spcAft>
              <a:buFont typeface="Comic Sans MS" pitchFamily="66" charset="0"/>
              <a:buNone/>
              <a:defRPr/>
            </a:pPr>
            <a:r>
              <a:rPr lang="ru-RU" dirty="0" smtClean="0"/>
              <a:t>«Только нам и потомкам нашим, королям Франции, наряду с некоторыми другими особыми правами и  преимуществами, присвоенными нам и потомкам нашим, королям Франции, в знак верховной власти, принадлежит право помилования и прощения».</a:t>
            </a:r>
            <a:endParaRPr lang="ru-RU" dirty="0"/>
          </a:p>
        </p:txBody>
      </p:sp>
      <p:sp>
        <p:nvSpPr>
          <p:cNvPr id="12" name="Объект 1"/>
          <p:cNvSpPr txBox="1">
            <a:spLocks/>
          </p:cNvSpPr>
          <p:nvPr/>
        </p:nvSpPr>
        <p:spPr>
          <a:xfrm>
            <a:off x="252413" y="981075"/>
            <a:ext cx="8639175" cy="4319588"/>
          </a:xfrm>
          <a:prstGeom prst="roundRect">
            <a:avLst>
              <a:gd name="adj" fmla="val 8096"/>
            </a:avLst>
          </a:prstGeom>
          <a:blipFill>
            <a:blip r:embed="rId3" cstate="print"/>
            <a:tile tx="0" ty="0" sx="100000" sy="100000" flip="none" algn="tl"/>
          </a:blipFill>
          <a:ln w="44450">
            <a:solidFill>
              <a:srgbClr val="FF0000"/>
            </a:solidFill>
          </a:ln>
        </p:spPr>
        <p:txBody>
          <a:bodyPr anchor="ct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i="1" dirty="0" smtClean="0"/>
              <a:t>Из английской Великой хартии вольностей, </a:t>
            </a:r>
          </a:p>
          <a:p>
            <a:pPr indent="0" algn="ctr" fontAlgn="auto">
              <a:spcAft>
                <a:spcPts val="0"/>
              </a:spcAft>
              <a:buFont typeface="Comic Sans MS" pitchFamily="66" charset="0"/>
              <a:buNone/>
              <a:defRPr/>
            </a:pPr>
            <a:r>
              <a:rPr lang="ru-RU" i="1" dirty="0" smtClean="0"/>
              <a:t>XIII век</a:t>
            </a:r>
          </a:p>
          <a:p>
            <a:pPr indent="0" algn="ctr" fontAlgn="auto">
              <a:spcAft>
                <a:spcPts val="0"/>
              </a:spcAft>
              <a:buFont typeface="Comic Sans MS" pitchFamily="66" charset="0"/>
              <a:buNone/>
              <a:defRPr/>
            </a:pPr>
            <a:endParaRPr lang="ru-RU" i="1" dirty="0" smtClean="0"/>
          </a:p>
          <a:p>
            <a:pPr marL="88900" indent="273050" fontAlgn="auto">
              <a:spcAft>
                <a:spcPts val="0"/>
              </a:spcAft>
              <a:buFont typeface="Comic Sans MS" pitchFamily="66" charset="0"/>
              <a:buNone/>
              <a:defRPr/>
            </a:pPr>
            <a:r>
              <a:rPr lang="ru-RU" sz="2600" dirty="0" smtClean="0"/>
              <a:t>«Статья 39. Ни один свободный человек не будет арестован (королём) и заключён в тюрьму, или лишён имущества, или объявлен стоящим вне закона, или изгнан, или каким-либо иным способом обездолен, и мы (король) не пойдём на него и не пошлём на него иначе, как по законному приговору равных его и по закону страны».</a:t>
            </a: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a:t>ОПРЕДЕЛЯЕМ ПРОБЛЕМУ</a:t>
            </a:r>
          </a:p>
        </p:txBody>
      </p:sp>
      <p:sp>
        <p:nvSpPr>
          <p:cNvPr id="20" name="Овал 19"/>
          <p:cNvSpPr>
            <a:spLocks noChangeAspect="1"/>
          </p:cNvSpPr>
          <p:nvPr/>
        </p:nvSpPr>
        <p:spPr>
          <a:xfrm>
            <a:off x="827616" y="5589224"/>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nextCondLst>
                <p:cond evt="onClick" delay="0">
                  <p:tgtEl>
                    <p:spTgt spid="6"/>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КОРОЛИ СМОГЛИ УСИЛИТЬ СВОЮ ВЛАСТЬ В ИХ СТРАНАХ?</a:t>
            </a:r>
          </a:p>
        </p:txBody>
      </p:sp>
      <p:sp>
        <p:nvSpPr>
          <p:cNvPr id="21" name="Скругленный прямоугольник 20"/>
          <p:cNvSpPr/>
          <p:nvPr/>
        </p:nvSpPr>
        <p:spPr>
          <a:xfrm>
            <a:off x="248825" y="1817463"/>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251998" y="908720"/>
          <a:ext cx="8640480" cy="591312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12">
                  <a:txBody>
                    <a:bodyPr/>
                    <a:lstStyle/>
                    <a:p>
                      <a:pPr algn="ctr"/>
                      <a:r>
                        <a:rPr lang="ru-RU" sz="2800" dirty="0" smtClean="0"/>
                        <a:t>Франция в </a:t>
                      </a:r>
                      <a:r>
                        <a:rPr lang="en-US" sz="2800" dirty="0" smtClean="0"/>
                        <a:t>XI–XV </a:t>
                      </a:r>
                      <a:r>
                        <a:rPr lang="ru-RU" sz="2800" dirty="0" smtClean="0"/>
                        <a:t>веках</a:t>
                      </a:r>
                      <a:endParaRPr lang="ru-RU" sz="2800" dirty="0"/>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400" dirty="0" smtClean="0"/>
                        <a:t>Признаки</a:t>
                      </a:r>
                      <a:endParaRPr lang="ru-RU" sz="2400" dirty="0"/>
                    </a:p>
                  </a:txBody>
                  <a:tcP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rowSpan="12">
                  <a:txBody>
                    <a:bodyPr/>
                    <a:lstStyle/>
                    <a:p>
                      <a:pPr algn="ctr"/>
                      <a:r>
                        <a:rPr lang="ru-RU" sz="2800" dirty="0" smtClean="0"/>
                        <a:t>Англия в </a:t>
                      </a:r>
                      <a:r>
                        <a:rPr lang="en-US" sz="2800" dirty="0" smtClean="0"/>
                        <a:t>XI–XV</a:t>
                      </a:r>
                      <a:r>
                        <a:rPr lang="ru-RU" sz="2800" dirty="0" smtClean="0"/>
                        <a:t>веках</a:t>
                      </a:r>
                      <a:endParaRPr lang="ru-RU" sz="2800"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rowSpan="11">
                  <a:txBody>
                    <a:bodyPr/>
                    <a:lstStyle/>
                    <a:p>
                      <a:endParaRPr lang="ru-RU" sz="2800" dirty="0"/>
                    </a:p>
                  </a:txBody>
                  <a:tcPr>
                    <a:solidFill>
                      <a:schemeClr val="accent4">
                        <a:lumMod val="20000"/>
                        <a:lumOff val="80000"/>
                      </a:schemeClr>
                    </a:solidFill>
                  </a:tcPr>
                </a:tc>
                <a:tc>
                  <a:txBody>
                    <a:bodyPr/>
                    <a:lstStyle/>
                    <a:p>
                      <a:r>
                        <a:rPr lang="ru-RU" sz="2400" dirty="0" smtClean="0"/>
                        <a:t>Усиление власти короля</a:t>
                      </a:r>
                      <a:endParaRPr lang="ru-RU" sz="2400" dirty="0"/>
                    </a:p>
                  </a:txBody>
                  <a:tcPr>
                    <a:solidFill>
                      <a:schemeClr val="accent4">
                        <a:lumMod val="20000"/>
                        <a:lumOff val="80000"/>
                      </a:schemeClr>
                    </a:solidFill>
                  </a:tcPr>
                </a:tc>
                <a:tc rowSpan="11">
                  <a:txBody>
                    <a:bodyPr/>
                    <a:lstStyle/>
                    <a:p>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Великая хартия вольностей</a:t>
                      </a:r>
                      <a:endParaRPr lang="ru-RU" sz="24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Победа в Столетней войне</a:t>
                      </a:r>
                      <a:endParaRPr lang="ru-RU" sz="24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Парламент</a:t>
                      </a:r>
                      <a:endParaRPr lang="ru-RU" sz="24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a:p>
                  </a:txBody>
                  <a:tcPr/>
                </a:tc>
                <a:tc vMerge="1">
                  <a:txBody>
                    <a:bodyPr/>
                    <a:lstStyle/>
                    <a:p>
                      <a:endParaRPr lang="ru-RU"/>
                    </a:p>
                  </a:txBody>
                  <a:tcPr/>
                </a:tc>
                <a:tc>
                  <a:txBody>
                    <a:bodyPr/>
                    <a:lstStyle/>
                    <a:p>
                      <a:r>
                        <a:rPr lang="ru-RU" sz="2400" dirty="0" smtClean="0"/>
                        <a:t>Генеральные штаты</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400" dirty="0" smtClean="0"/>
                        <a:t>Преодоление феодальной раздробленности</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400" dirty="0" err="1" smtClean="0"/>
                        <a:t>Авиньонское</a:t>
                      </a:r>
                      <a:r>
                        <a:rPr lang="ru-RU" sz="2400" dirty="0" smtClean="0"/>
                        <a:t> пленение пап</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400" dirty="0" smtClean="0"/>
                        <a:t>Суд над рыцарями-тамплиерами</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400" dirty="0" smtClean="0"/>
                        <a:t>Жакерия</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400" dirty="0" smtClean="0"/>
                        <a:t>Восстание </a:t>
                      </a:r>
                      <a:r>
                        <a:rPr lang="ru-RU" sz="2400" dirty="0" err="1" smtClean="0"/>
                        <a:t>Уота</a:t>
                      </a:r>
                      <a:r>
                        <a:rPr lang="ru-RU" sz="2400" dirty="0" smtClean="0"/>
                        <a:t> </a:t>
                      </a:r>
                      <a:r>
                        <a:rPr lang="ru-RU" sz="2400" dirty="0" err="1" smtClean="0"/>
                        <a:t>Тайлера</a:t>
                      </a:r>
                      <a:endParaRPr lang="ru-RU" sz="24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400" dirty="0" smtClean="0"/>
                        <a:t>Католицизм</a:t>
                      </a:r>
                      <a:endParaRPr lang="ru-RU" sz="24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bl>
          </a:graphicData>
        </a:graphic>
      </p:graphicFrame>
      <p:sp>
        <p:nvSpPr>
          <p:cNvPr id="22" name="Скругленный прямоугольник 21"/>
          <p:cNvSpPr/>
          <p:nvPr/>
        </p:nvSpPr>
        <p:spPr>
          <a:xfrm>
            <a:off x="264669" y="2492251"/>
            <a:ext cx="8640000" cy="187285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defRPr/>
            </a:pPr>
            <a:r>
              <a:rPr lang="ru-RU" sz="2600" b="1">
                <a:solidFill>
                  <a:srgbClr val="0070C0"/>
                </a:solidFill>
                <a:latin typeface="Comic Sans MS" pitchFamily="66" charset="0"/>
              </a:rPr>
              <a:t>Повышенный </a:t>
            </a:r>
            <a:r>
              <a:rPr lang="ru-RU" sz="2600">
                <a:latin typeface="Comic Sans MS" pitchFamily="66" charset="0"/>
              </a:rPr>
              <a:t> </a:t>
            </a:r>
            <a:r>
              <a:rPr lang="ru-RU" sz="2600" b="1">
                <a:solidFill>
                  <a:srgbClr val="0070C0"/>
                </a:solidFill>
                <a:latin typeface="Comic Sans MS" pitchFamily="66" charset="0"/>
              </a:rPr>
              <a:t>уровень.</a:t>
            </a:r>
            <a:r>
              <a:rPr lang="ru-RU" sz="2600" b="1">
                <a:solidFill>
                  <a:srgbClr val="00B0F0"/>
                </a:solidFill>
                <a:latin typeface="Comic Sans MS" pitchFamily="66" charset="0"/>
              </a:rPr>
              <a:t> </a:t>
            </a:r>
            <a:r>
              <a:rPr lang="ru-RU" sz="2600">
                <a:latin typeface="Comic Sans MS" pitchFamily="66" charset="0"/>
              </a:rPr>
              <a:t>С помощью стрелок раздели перечисленные признаки по соответствующим группам (некоторые признаки подходят сразу к двум группам).</a:t>
            </a:r>
          </a:p>
        </p:txBody>
      </p:sp>
      <p:sp>
        <p:nvSpPr>
          <p:cNvPr id="20" name="Заголовок 19"/>
          <p:cNvSpPr>
            <a:spLocks noGrp="1"/>
          </p:cNvSpPr>
          <p:nvPr>
            <p:ph type="title"/>
          </p:nvPr>
        </p:nvSpPr>
        <p:spPr/>
        <p:txBody>
          <a:bodyPr/>
          <a:lstStyle/>
          <a:p>
            <a:pPr eaLnBrk="1" fontAlgn="auto" hangingPunct="1">
              <a:spcAft>
                <a:spcPts val="0"/>
              </a:spcAft>
              <a:defRPr/>
            </a:pPr>
            <a:r>
              <a:rPr lang="ru-RU" sz="3600" spc="-150" dirty="0" smtClean="0"/>
              <a:t>ВСПОМИНАЕМ ТО, ЧТО ЗНАЕМ</a:t>
            </a:r>
            <a:endParaRPr lang="ru-RU" sz="3600" dirty="0"/>
          </a:p>
        </p:txBody>
      </p:sp>
      <p:pic>
        <p:nvPicPr>
          <p:cNvPr id="20486"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cxnSp>
        <p:nvCxnSpPr>
          <p:cNvPr id="9" name="Прямая со стрелкой 8"/>
          <p:cNvCxnSpPr/>
          <p:nvPr/>
        </p:nvCxnSpPr>
        <p:spPr>
          <a:xfrm flipH="1">
            <a:off x="989013" y="1196975"/>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380288" y="1196975"/>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Единство французской власти</a:t>
            </a:r>
          </a:p>
        </p:txBody>
      </p:sp>
      <p:sp>
        <p:nvSpPr>
          <p:cNvPr id="4" name="Скругленный прямоугольник 3"/>
          <p:cNvSpPr/>
          <p:nvPr/>
        </p:nvSpPr>
        <p:spPr>
          <a:xfrm>
            <a:off x="251999" y="303708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Единство французской земли</a:t>
            </a:r>
          </a:p>
        </p:txBody>
      </p:sp>
      <p:sp>
        <p:nvSpPr>
          <p:cNvPr id="19" name="Скругленный прямоугольник 18"/>
          <p:cNvSpPr/>
          <p:nvPr/>
        </p:nvSpPr>
        <p:spPr>
          <a:xfrm>
            <a:off x="251519" y="4514111"/>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Единство Англии</a:t>
            </a:r>
          </a:p>
        </p:txBody>
      </p:sp>
      <p:pic>
        <p:nvPicPr>
          <p:cNvPr id="22533"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60562"/>
            <a:ext cx="8640000" cy="153233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800" b="1">
                <a:solidFill>
                  <a:srgbClr val="0070C0"/>
                </a:solidFill>
                <a:latin typeface="Comic Sans MS" pitchFamily="66" charset="0"/>
              </a:rPr>
              <a:t>Повышенный</a:t>
            </a:r>
            <a:r>
              <a:rPr lang="ru-RU" sz="2800">
                <a:latin typeface="Comic Sans MS" pitchFamily="66" charset="0"/>
              </a:rPr>
              <a:t> </a:t>
            </a:r>
            <a:r>
              <a:rPr lang="ru-RU" sz="2800" b="1">
                <a:solidFill>
                  <a:srgbClr val="0070C0"/>
                </a:solidFill>
                <a:latin typeface="Comic Sans MS" pitchFamily="66" charset="0"/>
              </a:rPr>
              <a:t>уровень. </a:t>
            </a:r>
            <a:r>
              <a:rPr lang="ru-RU" sz="2800">
                <a:latin typeface="Comic Sans MS" pitchFamily="66" charset="0"/>
              </a:rPr>
              <a:t>Используя п.</a:t>
            </a:r>
            <a:r>
              <a:rPr lang="ru-RU" sz="2800"/>
              <a:t> </a:t>
            </a:r>
            <a:r>
              <a:rPr lang="ru-RU" sz="2800">
                <a:latin typeface="Comic Sans MS" pitchFamily="66" charset="0"/>
              </a:rPr>
              <a:t>1 § 18, запиши действия Карла VII, за счёт которых ему удалось усилить свою власть.</a:t>
            </a:r>
          </a:p>
        </p:txBody>
      </p:sp>
      <p:pic>
        <p:nvPicPr>
          <p:cNvPr id="2355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4" name="Заголовок 13"/>
          <p:cNvSpPr>
            <a:spLocks noGrp="1"/>
          </p:cNvSpPr>
          <p:nvPr>
            <p:ph type="title"/>
          </p:nvPr>
        </p:nvSpPr>
        <p:spPr/>
        <p:txBody>
          <a:bodyPr>
            <a:normAutofit fontScale="90000"/>
          </a:bodyPr>
          <a:lstStyle/>
          <a:p>
            <a:pPr eaLnBrk="1" fontAlgn="auto" hangingPunct="1">
              <a:spcAft>
                <a:spcPts val="0"/>
              </a:spcAft>
              <a:defRPr/>
            </a:pPr>
            <a:r>
              <a:rPr lang="ru-RU" sz="3600" dirty="0" smtClean="0"/>
              <a:t>ЕДИНСТВО ФРАНЦУЗСКОЙ ВЛАСТИ</a:t>
            </a:r>
            <a:endParaRPr lang="ru-RU" sz="3600" dirty="0"/>
          </a:p>
        </p:txBody>
      </p:sp>
      <p:sp>
        <p:nvSpPr>
          <p:cNvPr id="5" name="Стрелка влево 4"/>
          <p:cNvSpPr/>
          <p:nvPr/>
        </p:nvSpPr>
        <p:spPr>
          <a:xfrm rot="20725550">
            <a:off x="2873395" y="5268772"/>
            <a:ext cx="2095856" cy="503236"/>
          </a:xfrm>
          <a:prstGeom prst="leftArrow">
            <a:avLst>
              <a:gd name="adj1" fmla="val 60000"/>
              <a:gd name="adj2" fmla="val 50000"/>
            </a:avLst>
          </a:prstGeom>
          <a:solidFill>
            <a:srgbClr val="C0C0C0"/>
          </a:solidFill>
          <a:ln>
            <a:solidFill>
              <a:schemeClr val="bg1">
                <a:lumMod val="5000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rgbClr r="0" g="0" b="0"/>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 name="Полилиния 5"/>
          <p:cNvSpPr/>
          <p:nvPr/>
        </p:nvSpPr>
        <p:spPr>
          <a:xfrm>
            <a:off x="251540" y="5617950"/>
            <a:ext cx="2567664" cy="998488"/>
          </a:xfrm>
          <a:custGeom>
            <a:avLst/>
            <a:gdLst>
              <a:gd name="connsiteX0" fmla="*/ 0 w 2567664"/>
              <a:gd name="connsiteY0" fmla="*/ 99849 h 998488"/>
              <a:gd name="connsiteX1" fmla="*/ 99849 w 2567664"/>
              <a:gd name="connsiteY1" fmla="*/ 0 h 998488"/>
              <a:gd name="connsiteX2" fmla="*/ 2467815 w 2567664"/>
              <a:gd name="connsiteY2" fmla="*/ 0 h 998488"/>
              <a:gd name="connsiteX3" fmla="*/ 2567664 w 2567664"/>
              <a:gd name="connsiteY3" fmla="*/ 99849 h 998488"/>
              <a:gd name="connsiteX4" fmla="*/ 2567664 w 2567664"/>
              <a:gd name="connsiteY4" fmla="*/ 898639 h 998488"/>
              <a:gd name="connsiteX5" fmla="*/ 2467815 w 2567664"/>
              <a:gd name="connsiteY5" fmla="*/ 998488 h 998488"/>
              <a:gd name="connsiteX6" fmla="*/ 99849 w 2567664"/>
              <a:gd name="connsiteY6" fmla="*/ 998488 h 998488"/>
              <a:gd name="connsiteX7" fmla="*/ 0 w 2567664"/>
              <a:gd name="connsiteY7" fmla="*/ 898639 h 998488"/>
              <a:gd name="connsiteX8" fmla="*/ 0 w 2567664"/>
              <a:gd name="connsiteY8" fmla="*/ 99849 h 9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664" h="998488">
                <a:moveTo>
                  <a:pt x="0" y="99849"/>
                </a:moveTo>
                <a:cubicBezTo>
                  <a:pt x="0" y="44704"/>
                  <a:pt x="44704" y="0"/>
                  <a:pt x="99849" y="0"/>
                </a:cubicBezTo>
                <a:lnTo>
                  <a:pt x="2467815" y="0"/>
                </a:lnTo>
                <a:cubicBezTo>
                  <a:pt x="2522960" y="0"/>
                  <a:pt x="2567664" y="44704"/>
                  <a:pt x="2567664" y="99849"/>
                </a:cubicBezTo>
                <a:lnTo>
                  <a:pt x="2567664" y="898639"/>
                </a:lnTo>
                <a:cubicBezTo>
                  <a:pt x="2567664" y="953784"/>
                  <a:pt x="2522960" y="998488"/>
                  <a:pt x="2467815" y="998488"/>
                </a:cubicBezTo>
                <a:lnTo>
                  <a:pt x="99849" y="998488"/>
                </a:lnTo>
                <a:cubicBezTo>
                  <a:pt x="44704" y="998488"/>
                  <a:pt x="0" y="953784"/>
                  <a:pt x="0" y="898639"/>
                </a:cubicBezTo>
                <a:lnTo>
                  <a:pt x="0" y="99849"/>
                </a:lnTo>
                <a:close/>
              </a:path>
            </a:pathLst>
          </a:custGeom>
          <a:gradFill>
            <a:gsLst>
              <a:gs pos="0">
                <a:schemeClr val="accent4">
                  <a:lumMod val="60000"/>
                  <a:lumOff val="40000"/>
                </a:schemeClr>
              </a:gs>
              <a:gs pos="80000">
                <a:schemeClr val="accent4">
                  <a:lumMod val="40000"/>
                  <a:lumOff val="60000"/>
                </a:schemeClr>
              </a:gs>
              <a:gs pos="100000">
                <a:schemeClr val="bg2"/>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8780" tIns="118780" rIns="118780" bIns="118780" spcCol="1270" anchor="ctr"/>
          <a:lstStyle/>
          <a:p>
            <a:pPr algn="ctr" defTabSz="2089150" fontAlgn="auto">
              <a:lnSpc>
                <a:spcPct val="90000"/>
              </a:lnSpc>
              <a:spcAft>
                <a:spcPct val="35000"/>
              </a:spcAft>
              <a:defRPr/>
            </a:pPr>
            <a:endParaRPr lang="ru-RU" sz="4700" dirty="0"/>
          </a:p>
        </p:txBody>
      </p:sp>
      <p:sp>
        <p:nvSpPr>
          <p:cNvPr id="7" name="Стрелка влево 6"/>
          <p:cNvSpPr/>
          <p:nvPr/>
        </p:nvSpPr>
        <p:spPr>
          <a:xfrm rot="1290835">
            <a:off x="3090519" y="4815774"/>
            <a:ext cx="1767983" cy="503236"/>
          </a:xfrm>
          <a:prstGeom prst="leftArrow">
            <a:avLst>
              <a:gd name="adj1" fmla="val 60000"/>
              <a:gd name="adj2" fmla="val 50000"/>
            </a:avLst>
          </a:prstGeom>
          <a:solidFill>
            <a:srgbClr val="C0C0C0"/>
          </a:solidFill>
          <a:ln>
            <a:solidFill>
              <a:schemeClr val="bg1">
                <a:lumMod val="5000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rgbClr r="0" g="0" b="0"/>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9" name="Полилиния 8"/>
          <p:cNvSpPr/>
          <p:nvPr/>
        </p:nvSpPr>
        <p:spPr>
          <a:xfrm>
            <a:off x="539552" y="3880166"/>
            <a:ext cx="2567664" cy="998488"/>
          </a:xfrm>
          <a:custGeom>
            <a:avLst/>
            <a:gdLst>
              <a:gd name="connsiteX0" fmla="*/ 0 w 2567664"/>
              <a:gd name="connsiteY0" fmla="*/ 99849 h 998488"/>
              <a:gd name="connsiteX1" fmla="*/ 99849 w 2567664"/>
              <a:gd name="connsiteY1" fmla="*/ 0 h 998488"/>
              <a:gd name="connsiteX2" fmla="*/ 2467815 w 2567664"/>
              <a:gd name="connsiteY2" fmla="*/ 0 h 998488"/>
              <a:gd name="connsiteX3" fmla="*/ 2567664 w 2567664"/>
              <a:gd name="connsiteY3" fmla="*/ 99849 h 998488"/>
              <a:gd name="connsiteX4" fmla="*/ 2567664 w 2567664"/>
              <a:gd name="connsiteY4" fmla="*/ 898639 h 998488"/>
              <a:gd name="connsiteX5" fmla="*/ 2467815 w 2567664"/>
              <a:gd name="connsiteY5" fmla="*/ 998488 h 998488"/>
              <a:gd name="connsiteX6" fmla="*/ 99849 w 2567664"/>
              <a:gd name="connsiteY6" fmla="*/ 998488 h 998488"/>
              <a:gd name="connsiteX7" fmla="*/ 0 w 2567664"/>
              <a:gd name="connsiteY7" fmla="*/ 898639 h 998488"/>
              <a:gd name="connsiteX8" fmla="*/ 0 w 2567664"/>
              <a:gd name="connsiteY8" fmla="*/ 99849 h 9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664" h="998488">
                <a:moveTo>
                  <a:pt x="0" y="99849"/>
                </a:moveTo>
                <a:cubicBezTo>
                  <a:pt x="0" y="44704"/>
                  <a:pt x="44704" y="0"/>
                  <a:pt x="99849" y="0"/>
                </a:cubicBezTo>
                <a:lnTo>
                  <a:pt x="2467815" y="0"/>
                </a:lnTo>
                <a:cubicBezTo>
                  <a:pt x="2522960" y="0"/>
                  <a:pt x="2567664" y="44704"/>
                  <a:pt x="2567664" y="99849"/>
                </a:cubicBezTo>
                <a:lnTo>
                  <a:pt x="2567664" y="898639"/>
                </a:lnTo>
                <a:cubicBezTo>
                  <a:pt x="2567664" y="953784"/>
                  <a:pt x="2522960" y="998488"/>
                  <a:pt x="2467815" y="998488"/>
                </a:cubicBezTo>
                <a:lnTo>
                  <a:pt x="99849" y="998488"/>
                </a:lnTo>
                <a:cubicBezTo>
                  <a:pt x="44704" y="998488"/>
                  <a:pt x="0" y="953784"/>
                  <a:pt x="0" y="898639"/>
                </a:cubicBezTo>
                <a:lnTo>
                  <a:pt x="0" y="99849"/>
                </a:lnTo>
                <a:close/>
              </a:path>
            </a:pathLst>
          </a:custGeom>
          <a:gradFill>
            <a:gsLst>
              <a:gs pos="0">
                <a:schemeClr val="accent4">
                  <a:lumMod val="60000"/>
                  <a:lumOff val="40000"/>
                </a:schemeClr>
              </a:gs>
              <a:gs pos="80000">
                <a:schemeClr val="accent4">
                  <a:lumMod val="40000"/>
                  <a:lumOff val="60000"/>
                </a:schemeClr>
              </a:gs>
              <a:gs pos="100000">
                <a:schemeClr val="bg2"/>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8780" tIns="118780" rIns="118780" bIns="118780" spcCol="1270" anchor="ctr"/>
          <a:lstStyle/>
          <a:p>
            <a:pPr algn="ctr" defTabSz="2089150" fontAlgn="auto">
              <a:lnSpc>
                <a:spcPct val="90000"/>
              </a:lnSpc>
              <a:spcAft>
                <a:spcPct val="35000"/>
              </a:spcAft>
              <a:defRPr/>
            </a:pPr>
            <a:endParaRPr lang="ru-RU" sz="4700"/>
          </a:p>
        </p:txBody>
      </p:sp>
      <p:sp>
        <p:nvSpPr>
          <p:cNvPr id="10" name="Стрелка влево 9"/>
          <p:cNvSpPr/>
          <p:nvPr/>
        </p:nvSpPr>
        <p:spPr>
          <a:xfrm rot="5400000">
            <a:off x="4091003" y="3982005"/>
            <a:ext cx="889169" cy="503236"/>
          </a:xfrm>
          <a:prstGeom prst="leftArrow">
            <a:avLst>
              <a:gd name="adj1" fmla="val 60000"/>
              <a:gd name="adj2" fmla="val 50000"/>
            </a:avLst>
          </a:prstGeom>
          <a:solidFill>
            <a:srgbClr val="C0C0C0"/>
          </a:solidFill>
          <a:ln>
            <a:solidFill>
              <a:schemeClr val="bg1">
                <a:lumMod val="5000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rgbClr r="0" g="0" b="0"/>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Полилиния 10"/>
          <p:cNvSpPr/>
          <p:nvPr/>
        </p:nvSpPr>
        <p:spPr>
          <a:xfrm>
            <a:off x="3288167" y="2728001"/>
            <a:ext cx="2567664" cy="998488"/>
          </a:xfrm>
          <a:custGeom>
            <a:avLst/>
            <a:gdLst>
              <a:gd name="connsiteX0" fmla="*/ 0 w 2567664"/>
              <a:gd name="connsiteY0" fmla="*/ 99849 h 998488"/>
              <a:gd name="connsiteX1" fmla="*/ 99849 w 2567664"/>
              <a:gd name="connsiteY1" fmla="*/ 0 h 998488"/>
              <a:gd name="connsiteX2" fmla="*/ 2467815 w 2567664"/>
              <a:gd name="connsiteY2" fmla="*/ 0 h 998488"/>
              <a:gd name="connsiteX3" fmla="*/ 2567664 w 2567664"/>
              <a:gd name="connsiteY3" fmla="*/ 99849 h 998488"/>
              <a:gd name="connsiteX4" fmla="*/ 2567664 w 2567664"/>
              <a:gd name="connsiteY4" fmla="*/ 898639 h 998488"/>
              <a:gd name="connsiteX5" fmla="*/ 2467815 w 2567664"/>
              <a:gd name="connsiteY5" fmla="*/ 998488 h 998488"/>
              <a:gd name="connsiteX6" fmla="*/ 99849 w 2567664"/>
              <a:gd name="connsiteY6" fmla="*/ 998488 h 998488"/>
              <a:gd name="connsiteX7" fmla="*/ 0 w 2567664"/>
              <a:gd name="connsiteY7" fmla="*/ 898639 h 998488"/>
              <a:gd name="connsiteX8" fmla="*/ 0 w 2567664"/>
              <a:gd name="connsiteY8" fmla="*/ 99849 h 9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664" h="998488">
                <a:moveTo>
                  <a:pt x="0" y="99849"/>
                </a:moveTo>
                <a:cubicBezTo>
                  <a:pt x="0" y="44704"/>
                  <a:pt x="44704" y="0"/>
                  <a:pt x="99849" y="0"/>
                </a:cubicBezTo>
                <a:lnTo>
                  <a:pt x="2467815" y="0"/>
                </a:lnTo>
                <a:cubicBezTo>
                  <a:pt x="2522960" y="0"/>
                  <a:pt x="2567664" y="44704"/>
                  <a:pt x="2567664" y="99849"/>
                </a:cubicBezTo>
                <a:lnTo>
                  <a:pt x="2567664" y="898639"/>
                </a:lnTo>
                <a:cubicBezTo>
                  <a:pt x="2567664" y="953784"/>
                  <a:pt x="2522960" y="998488"/>
                  <a:pt x="2467815" y="998488"/>
                </a:cubicBezTo>
                <a:lnTo>
                  <a:pt x="99849" y="998488"/>
                </a:lnTo>
                <a:cubicBezTo>
                  <a:pt x="44704" y="998488"/>
                  <a:pt x="0" y="953784"/>
                  <a:pt x="0" y="898639"/>
                </a:cubicBezTo>
                <a:lnTo>
                  <a:pt x="0" y="99849"/>
                </a:lnTo>
                <a:close/>
              </a:path>
            </a:pathLst>
          </a:custGeom>
          <a:gradFill>
            <a:gsLst>
              <a:gs pos="0">
                <a:schemeClr val="accent4">
                  <a:lumMod val="60000"/>
                  <a:lumOff val="40000"/>
                </a:schemeClr>
              </a:gs>
              <a:gs pos="80000">
                <a:schemeClr val="accent4">
                  <a:lumMod val="40000"/>
                  <a:lumOff val="60000"/>
                </a:schemeClr>
              </a:gs>
              <a:gs pos="100000">
                <a:schemeClr val="bg2"/>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8780" tIns="118780" rIns="118780" bIns="118780" spcCol="1270" anchor="ctr"/>
          <a:lstStyle/>
          <a:p>
            <a:pPr algn="ctr" defTabSz="2089150" fontAlgn="auto">
              <a:lnSpc>
                <a:spcPct val="90000"/>
              </a:lnSpc>
              <a:spcAft>
                <a:spcPct val="35000"/>
              </a:spcAft>
              <a:defRPr/>
            </a:pPr>
            <a:endParaRPr lang="ru-RU" sz="4700"/>
          </a:p>
        </p:txBody>
      </p:sp>
      <p:sp>
        <p:nvSpPr>
          <p:cNvPr id="12" name="Стрелка влево 11"/>
          <p:cNvSpPr/>
          <p:nvPr/>
        </p:nvSpPr>
        <p:spPr>
          <a:xfrm rot="9438446">
            <a:off x="4312608" y="4830673"/>
            <a:ext cx="1767978" cy="503236"/>
          </a:xfrm>
          <a:prstGeom prst="leftArrow">
            <a:avLst>
              <a:gd name="adj1" fmla="val 60000"/>
              <a:gd name="adj2" fmla="val 50000"/>
            </a:avLst>
          </a:prstGeom>
          <a:solidFill>
            <a:srgbClr val="C0C0C0"/>
          </a:solidFill>
          <a:ln>
            <a:solidFill>
              <a:schemeClr val="bg1">
                <a:lumMod val="5000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rgbClr r="0" g="0" b="0"/>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3" name="Полилиния 12"/>
          <p:cNvSpPr/>
          <p:nvPr/>
        </p:nvSpPr>
        <p:spPr>
          <a:xfrm>
            <a:off x="6036784" y="3880133"/>
            <a:ext cx="2567664" cy="998488"/>
          </a:xfrm>
          <a:custGeom>
            <a:avLst/>
            <a:gdLst>
              <a:gd name="connsiteX0" fmla="*/ 0 w 2567664"/>
              <a:gd name="connsiteY0" fmla="*/ 99849 h 998488"/>
              <a:gd name="connsiteX1" fmla="*/ 99849 w 2567664"/>
              <a:gd name="connsiteY1" fmla="*/ 0 h 998488"/>
              <a:gd name="connsiteX2" fmla="*/ 2467815 w 2567664"/>
              <a:gd name="connsiteY2" fmla="*/ 0 h 998488"/>
              <a:gd name="connsiteX3" fmla="*/ 2567664 w 2567664"/>
              <a:gd name="connsiteY3" fmla="*/ 99849 h 998488"/>
              <a:gd name="connsiteX4" fmla="*/ 2567664 w 2567664"/>
              <a:gd name="connsiteY4" fmla="*/ 898639 h 998488"/>
              <a:gd name="connsiteX5" fmla="*/ 2467815 w 2567664"/>
              <a:gd name="connsiteY5" fmla="*/ 998488 h 998488"/>
              <a:gd name="connsiteX6" fmla="*/ 99849 w 2567664"/>
              <a:gd name="connsiteY6" fmla="*/ 998488 h 998488"/>
              <a:gd name="connsiteX7" fmla="*/ 0 w 2567664"/>
              <a:gd name="connsiteY7" fmla="*/ 898639 h 998488"/>
              <a:gd name="connsiteX8" fmla="*/ 0 w 2567664"/>
              <a:gd name="connsiteY8" fmla="*/ 99849 h 9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664" h="998488">
                <a:moveTo>
                  <a:pt x="0" y="99849"/>
                </a:moveTo>
                <a:cubicBezTo>
                  <a:pt x="0" y="44704"/>
                  <a:pt x="44704" y="0"/>
                  <a:pt x="99849" y="0"/>
                </a:cubicBezTo>
                <a:lnTo>
                  <a:pt x="2467815" y="0"/>
                </a:lnTo>
                <a:cubicBezTo>
                  <a:pt x="2522960" y="0"/>
                  <a:pt x="2567664" y="44704"/>
                  <a:pt x="2567664" y="99849"/>
                </a:cubicBezTo>
                <a:lnTo>
                  <a:pt x="2567664" y="898639"/>
                </a:lnTo>
                <a:cubicBezTo>
                  <a:pt x="2567664" y="953784"/>
                  <a:pt x="2522960" y="998488"/>
                  <a:pt x="2467815" y="998488"/>
                </a:cubicBezTo>
                <a:lnTo>
                  <a:pt x="99849" y="998488"/>
                </a:lnTo>
                <a:cubicBezTo>
                  <a:pt x="44704" y="998488"/>
                  <a:pt x="0" y="953784"/>
                  <a:pt x="0" y="898639"/>
                </a:cubicBezTo>
                <a:lnTo>
                  <a:pt x="0" y="99849"/>
                </a:lnTo>
                <a:close/>
              </a:path>
            </a:pathLst>
          </a:custGeom>
          <a:gradFill>
            <a:gsLst>
              <a:gs pos="0">
                <a:schemeClr val="accent4">
                  <a:lumMod val="60000"/>
                  <a:lumOff val="40000"/>
                </a:schemeClr>
              </a:gs>
              <a:gs pos="80000">
                <a:schemeClr val="accent4">
                  <a:lumMod val="40000"/>
                  <a:lumOff val="60000"/>
                </a:schemeClr>
              </a:gs>
              <a:gs pos="100000">
                <a:schemeClr val="bg2"/>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8780" tIns="118780" rIns="118780" bIns="118780" spcCol="1270" anchor="ctr"/>
          <a:lstStyle/>
          <a:p>
            <a:pPr algn="ctr" defTabSz="2089150" fontAlgn="auto">
              <a:lnSpc>
                <a:spcPct val="90000"/>
              </a:lnSpc>
              <a:spcAft>
                <a:spcPct val="35000"/>
              </a:spcAft>
              <a:defRPr/>
            </a:pPr>
            <a:endParaRPr lang="ru-RU" sz="4700"/>
          </a:p>
        </p:txBody>
      </p:sp>
      <p:sp>
        <p:nvSpPr>
          <p:cNvPr id="15" name="Стрелка влево 14"/>
          <p:cNvSpPr/>
          <p:nvPr/>
        </p:nvSpPr>
        <p:spPr>
          <a:xfrm rot="11573489">
            <a:off x="4241689" y="5312639"/>
            <a:ext cx="2095856" cy="503236"/>
          </a:xfrm>
          <a:prstGeom prst="leftArrow">
            <a:avLst>
              <a:gd name="adj1" fmla="val 60000"/>
              <a:gd name="adj2" fmla="val 50000"/>
            </a:avLst>
          </a:prstGeom>
          <a:solidFill>
            <a:srgbClr val="C0C0C0"/>
          </a:solidFill>
          <a:ln>
            <a:solidFill>
              <a:schemeClr val="bg1">
                <a:lumMod val="5000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rgbClr r="0" g="0" b="0"/>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Полилиния 15"/>
          <p:cNvSpPr/>
          <p:nvPr/>
        </p:nvSpPr>
        <p:spPr>
          <a:xfrm>
            <a:off x="6324794" y="5617950"/>
            <a:ext cx="2567664" cy="998488"/>
          </a:xfrm>
          <a:custGeom>
            <a:avLst/>
            <a:gdLst>
              <a:gd name="connsiteX0" fmla="*/ 0 w 2567664"/>
              <a:gd name="connsiteY0" fmla="*/ 99849 h 998488"/>
              <a:gd name="connsiteX1" fmla="*/ 99849 w 2567664"/>
              <a:gd name="connsiteY1" fmla="*/ 0 h 998488"/>
              <a:gd name="connsiteX2" fmla="*/ 2467815 w 2567664"/>
              <a:gd name="connsiteY2" fmla="*/ 0 h 998488"/>
              <a:gd name="connsiteX3" fmla="*/ 2567664 w 2567664"/>
              <a:gd name="connsiteY3" fmla="*/ 99849 h 998488"/>
              <a:gd name="connsiteX4" fmla="*/ 2567664 w 2567664"/>
              <a:gd name="connsiteY4" fmla="*/ 898639 h 998488"/>
              <a:gd name="connsiteX5" fmla="*/ 2467815 w 2567664"/>
              <a:gd name="connsiteY5" fmla="*/ 998488 h 998488"/>
              <a:gd name="connsiteX6" fmla="*/ 99849 w 2567664"/>
              <a:gd name="connsiteY6" fmla="*/ 998488 h 998488"/>
              <a:gd name="connsiteX7" fmla="*/ 0 w 2567664"/>
              <a:gd name="connsiteY7" fmla="*/ 898639 h 998488"/>
              <a:gd name="connsiteX8" fmla="*/ 0 w 2567664"/>
              <a:gd name="connsiteY8" fmla="*/ 99849 h 9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664" h="998488">
                <a:moveTo>
                  <a:pt x="0" y="99849"/>
                </a:moveTo>
                <a:cubicBezTo>
                  <a:pt x="0" y="44704"/>
                  <a:pt x="44704" y="0"/>
                  <a:pt x="99849" y="0"/>
                </a:cubicBezTo>
                <a:lnTo>
                  <a:pt x="2467815" y="0"/>
                </a:lnTo>
                <a:cubicBezTo>
                  <a:pt x="2522960" y="0"/>
                  <a:pt x="2567664" y="44704"/>
                  <a:pt x="2567664" y="99849"/>
                </a:cubicBezTo>
                <a:lnTo>
                  <a:pt x="2567664" y="898639"/>
                </a:lnTo>
                <a:cubicBezTo>
                  <a:pt x="2567664" y="953784"/>
                  <a:pt x="2522960" y="998488"/>
                  <a:pt x="2467815" y="998488"/>
                </a:cubicBezTo>
                <a:lnTo>
                  <a:pt x="99849" y="998488"/>
                </a:lnTo>
                <a:cubicBezTo>
                  <a:pt x="44704" y="998488"/>
                  <a:pt x="0" y="953784"/>
                  <a:pt x="0" y="898639"/>
                </a:cubicBezTo>
                <a:lnTo>
                  <a:pt x="0" y="99849"/>
                </a:lnTo>
                <a:close/>
              </a:path>
            </a:pathLst>
          </a:custGeom>
          <a:gradFill>
            <a:gsLst>
              <a:gs pos="0">
                <a:schemeClr val="accent4">
                  <a:lumMod val="60000"/>
                  <a:lumOff val="40000"/>
                </a:schemeClr>
              </a:gs>
              <a:gs pos="80000">
                <a:schemeClr val="accent4">
                  <a:lumMod val="40000"/>
                  <a:lumOff val="60000"/>
                </a:schemeClr>
              </a:gs>
              <a:gs pos="100000">
                <a:schemeClr val="bg2"/>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8780" tIns="118780" rIns="118780" bIns="118780" spcCol="1270" anchor="ctr"/>
          <a:lstStyle/>
          <a:p>
            <a:pPr algn="ctr" defTabSz="2089150" fontAlgn="auto">
              <a:lnSpc>
                <a:spcPct val="90000"/>
              </a:lnSpc>
              <a:spcAft>
                <a:spcPct val="35000"/>
              </a:spcAft>
              <a:defRPr/>
            </a:pPr>
            <a:endParaRPr lang="ru-RU" sz="4700"/>
          </a:p>
        </p:txBody>
      </p:sp>
      <p:sp>
        <p:nvSpPr>
          <p:cNvPr id="3" name="Полилиния 2"/>
          <p:cNvSpPr>
            <a:spLocks noChangeAspect="1"/>
          </p:cNvSpPr>
          <p:nvPr/>
        </p:nvSpPr>
        <p:spPr>
          <a:xfrm>
            <a:off x="3636000" y="4168164"/>
            <a:ext cx="1872000" cy="2340000"/>
          </a:xfrm>
          <a:custGeom>
            <a:avLst/>
            <a:gdLst>
              <a:gd name="connsiteX0" fmla="*/ 0 w 1765743"/>
              <a:gd name="connsiteY0" fmla="*/ 1269234 h 2538467"/>
              <a:gd name="connsiteX1" fmla="*/ 882872 w 1765743"/>
              <a:gd name="connsiteY1" fmla="*/ 0 h 2538467"/>
              <a:gd name="connsiteX2" fmla="*/ 1765744 w 1765743"/>
              <a:gd name="connsiteY2" fmla="*/ 1269234 h 2538467"/>
              <a:gd name="connsiteX3" fmla="*/ 882872 w 1765743"/>
              <a:gd name="connsiteY3" fmla="*/ 2538468 h 2538467"/>
              <a:gd name="connsiteX4" fmla="*/ 0 w 1765743"/>
              <a:gd name="connsiteY4" fmla="*/ 1269234 h 253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43" h="2538467">
                <a:moveTo>
                  <a:pt x="0" y="1269234"/>
                </a:moveTo>
                <a:cubicBezTo>
                  <a:pt x="0" y="568255"/>
                  <a:pt x="395275" y="0"/>
                  <a:pt x="882872" y="0"/>
                </a:cubicBezTo>
                <a:cubicBezTo>
                  <a:pt x="1370469" y="0"/>
                  <a:pt x="1765744" y="568255"/>
                  <a:pt x="1765744" y="1269234"/>
                </a:cubicBezTo>
                <a:cubicBezTo>
                  <a:pt x="1765744" y="1970213"/>
                  <a:pt x="1370469" y="2538468"/>
                  <a:pt x="882872" y="2538468"/>
                </a:cubicBezTo>
                <a:cubicBezTo>
                  <a:pt x="395275" y="2538468"/>
                  <a:pt x="0" y="1970213"/>
                  <a:pt x="0" y="1269234"/>
                </a:cubicBezTo>
                <a:close/>
              </a:path>
            </a:pathLst>
          </a:custGeom>
          <a:blipFill rotWithShape="0">
            <a:blip r:embed="rId5"/>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275732" tIns="388895" rIns="275732" bIns="388895" spcCol="1270" anchor="ctr"/>
          <a:lstStyle/>
          <a:p>
            <a:pPr algn="ctr" defTabSz="1200150" fontAlgn="auto">
              <a:lnSpc>
                <a:spcPct val="90000"/>
              </a:lnSpc>
              <a:spcAft>
                <a:spcPct val="35000"/>
              </a:spcAft>
              <a:defRPr/>
            </a:pPr>
            <a:endParaRPr lang="ru-RU" sz="2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srcRect/>
          <a:stretch>
            <a:fillRect/>
          </a:stretch>
        </p:blipFill>
        <p:spPr bwMode="auto">
          <a:xfrm>
            <a:off x="252413" y="981075"/>
            <a:ext cx="8639175" cy="5722938"/>
          </a:xfrm>
          <a:prstGeom prst="rect">
            <a:avLst/>
          </a:prstGeom>
          <a:noFill/>
          <a:ln w="9525">
            <a:solidFill>
              <a:schemeClr val="tx1"/>
            </a:solidFill>
            <a:miter lim="800000"/>
            <a:headEnd/>
            <a:tailEnd/>
          </a:ln>
        </p:spPr>
      </p:pic>
      <p:sp>
        <p:nvSpPr>
          <p:cNvPr id="4" name="Скругленный прямоугольник 3"/>
          <p:cNvSpPr/>
          <p:nvPr/>
        </p:nvSpPr>
        <p:spPr>
          <a:xfrm>
            <a:off x="252000" y="2492896"/>
            <a:ext cx="8640000" cy="1872853"/>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600" b="1" dirty="0">
                <a:solidFill>
                  <a:srgbClr val="0070C0"/>
                </a:solidFill>
                <a:latin typeface="+mn-lt"/>
              </a:rPr>
              <a:t>Повышенный</a:t>
            </a:r>
            <a:r>
              <a:rPr lang="ru-RU" sz="2600" dirty="0">
                <a:latin typeface="+mn-lt"/>
              </a:rPr>
              <a:t> </a:t>
            </a:r>
            <a:r>
              <a:rPr lang="ru-RU" sz="2600" b="1" dirty="0">
                <a:solidFill>
                  <a:srgbClr val="0070C0"/>
                </a:solidFill>
                <a:latin typeface="+mn-lt"/>
              </a:rPr>
              <a:t>уровень. </a:t>
            </a:r>
            <a:r>
              <a:rPr lang="ru-RU" sz="2600" dirty="0">
                <a:latin typeface="+mn-lt"/>
              </a:rPr>
              <a:t>Используя в схеме четыре</a:t>
            </a:r>
            <a:r>
              <a:rPr lang="en-US" sz="2600" dirty="0">
                <a:latin typeface="+mn-lt"/>
              </a:rPr>
              <a:t>-</a:t>
            </a:r>
            <a:r>
              <a:rPr lang="ru-RU" sz="2600" dirty="0">
                <a:latin typeface="+mn-lt"/>
              </a:rPr>
              <a:t>пять условных обозначений, докажи,</a:t>
            </a:r>
            <a:r>
              <a:rPr lang="en-US" sz="2600" dirty="0">
                <a:latin typeface="+mn-lt"/>
              </a:rPr>
              <a:t> </a:t>
            </a:r>
            <a:r>
              <a:rPr lang="ru-RU" sz="2600" dirty="0">
                <a:latin typeface="+mn-lt"/>
              </a:rPr>
              <a:t>что Франция стала централизованной сословно</a:t>
            </a:r>
            <a:r>
              <a:rPr lang="en-US" sz="2600" dirty="0">
                <a:latin typeface="+mn-lt"/>
              </a:rPr>
              <a:t>-</a:t>
            </a:r>
            <a:r>
              <a:rPr lang="ru-RU" sz="2600" dirty="0">
                <a:latin typeface="+mn-lt"/>
              </a:rPr>
              <a:t>представительной монархией.</a:t>
            </a:r>
          </a:p>
        </p:txBody>
      </p:sp>
      <p:pic>
        <p:nvPicPr>
          <p:cNvPr id="25605"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4" name="Заголовок 13"/>
          <p:cNvSpPr>
            <a:spLocks noGrp="1"/>
          </p:cNvSpPr>
          <p:nvPr>
            <p:ph type="title"/>
          </p:nvPr>
        </p:nvSpPr>
        <p:spPr/>
        <p:txBody>
          <a:bodyPr>
            <a:normAutofit fontScale="90000"/>
          </a:bodyPr>
          <a:lstStyle/>
          <a:p>
            <a:pPr eaLnBrk="1" fontAlgn="auto" hangingPunct="1">
              <a:spcAft>
                <a:spcPts val="0"/>
              </a:spcAft>
              <a:defRPr/>
            </a:pPr>
            <a:r>
              <a:rPr lang="ru-RU" sz="3600" dirty="0" smtClean="0"/>
              <a:t>ЕДИНСТВО ФРАНЦУЗСКОЙ ВЛАСТИ</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231775" y="884238"/>
            <a:ext cx="4124325" cy="5761037"/>
          </a:xfrm>
          <a:prstGeom prst="rect">
            <a:avLst/>
          </a:prstGeom>
          <a:noFill/>
          <a:ln w="9525">
            <a:noFill/>
            <a:miter lim="800000"/>
            <a:headEnd/>
            <a:tailEnd/>
          </a:ln>
        </p:spPr>
      </p:pic>
      <p:pic>
        <p:nvPicPr>
          <p:cNvPr id="2765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Скругленный прямоугольник 3"/>
          <p:cNvSpPr/>
          <p:nvPr/>
        </p:nvSpPr>
        <p:spPr>
          <a:xfrm>
            <a:off x="252000" y="836712"/>
            <a:ext cx="8640000" cy="1430179"/>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Благодаря чему французским королям</a:t>
            </a:r>
          </a:p>
          <a:p>
            <a:pPr fontAlgn="auto">
              <a:spcBef>
                <a:spcPts val="0"/>
              </a:spcBef>
              <a:spcAft>
                <a:spcPts val="0"/>
              </a:spcAft>
              <a:defRPr/>
            </a:pPr>
            <a:r>
              <a:rPr lang="ru-RU" sz="2600" dirty="0">
                <a:latin typeface="+mn-lt"/>
              </a:rPr>
              <a:t>удалось собрать раздробленную территорию в одно государство?</a:t>
            </a:r>
          </a:p>
        </p:txBody>
      </p:sp>
      <p:sp>
        <p:nvSpPr>
          <p:cNvPr id="6" name="Овал 5"/>
          <p:cNvSpPr>
            <a:spLocks noChangeAspect="1"/>
          </p:cNvSpPr>
          <p:nvPr/>
        </p:nvSpPr>
        <p:spPr>
          <a:xfrm>
            <a:off x="827584" y="101676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sp>
        <p:nvSpPr>
          <p:cNvPr id="14" name="TextBox 13"/>
          <p:cNvSpPr txBox="1"/>
          <p:nvPr/>
        </p:nvSpPr>
        <p:spPr>
          <a:xfrm>
            <a:off x="4716463" y="4149725"/>
            <a:ext cx="4140200" cy="2308225"/>
          </a:xfrm>
          <a:prstGeom prst="rect">
            <a:avLst/>
          </a:prstGeom>
          <a:solidFill>
            <a:schemeClr val="accent4">
              <a:lumMod val="20000"/>
              <a:lumOff val="80000"/>
            </a:schemeClr>
          </a:solidFill>
          <a:ln>
            <a:solidFill>
              <a:schemeClr val="accent1"/>
            </a:solidFill>
          </a:ln>
        </p:spPr>
        <p:txBody>
          <a:bodyPr>
            <a:spAutoFit/>
          </a:bodyPr>
          <a:lstStyle/>
          <a:p>
            <a:pPr fontAlgn="auto">
              <a:spcBef>
                <a:spcPts val="0"/>
              </a:spcBef>
              <a:spcAft>
                <a:spcPts val="0"/>
              </a:spcAft>
              <a:defRPr/>
            </a:pPr>
            <a:r>
              <a:rPr lang="ru-RU" sz="3600" dirty="0">
                <a:latin typeface="+mn-lt"/>
              </a:rPr>
              <a:t>1.____________</a:t>
            </a:r>
          </a:p>
          <a:p>
            <a:pPr fontAlgn="auto">
              <a:spcBef>
                <a:spcPts val="0"/>
              </a:spcBef>
              <a:spcAft>
                <a:spcPts val="0"/>
              </a:spcAft>
              <a:defRPr/>
            </a:pPr>
            <a:r>
              <a:rPr lang="ru-RU" sz="3600" dirty="0">
                <a:latin typeface="+mn-lt"/>
              </a:rPr>
              <a:t>2.____________</a:t>
            </a:r>
          </a:p>
          <a:p>
            <a:pPr fontAlgn="auto">
              <a:spcBef>
                <a:spcPts val="0"/>
              </a:spcBef>
              <a:spcAft>
                <a:spcPts val="0"/>
              </a:spcAft>
              <a:defRPr/>
            </a:pPr>
            <a:r>
              <a:rPr lang="ru-RU" sz="3600" dirty="0">
                <a:latin typeface="+mn-lt"/>
              </a:rPr>
              <a:t>3.____________</a:t>
            </a:r>
          </a:p>
          <a:p>
            <a:pPr fontAlgn="auto">
              <a:spcBef>
                <a:spcPts val="0"/>
              </a:spcBef>
              <a:spcAft>
                <a:spcPts val="0"/>
              </a:spcAft>
              <a:defRPr/>
            </a:pPr>
            <a:r>
              <a:rPr lang="ru-RU" sz="3600" dirty="0">
                <a:latin typeface="+mn-lt"/>
              </a:rPr>
              <a:t>4.____________</a:t>
            </a:r>
          </a:p>
        </p:txBody>
      </p:sp>
      <p:sp>
        <p:nvSpPr>
          <p:cNvPr id="11" name="Заголовок 10"/>
          <p:cNvSpPr>
            <a:spLocks noGrp="1"/>
          </p:cNvSpPr>
          <p:nvPr>
            <p:ph type="title"/>
          </p:nvPr>
        </p:nvSpPr>
        <p:spPr/>
        <p:txBody>
          <a:bodyPr/>
          <a:lstStyle/>
          <a:p>
            <a:pPr eaLnBrk="1" fontAlgn="auto" hangingPunct="1">
              <a:spcAft>
                <a:spcPts val="0"/>
              </a:spcAft>
              <a:defRPr/>
            </a:pPr>
            <a:r>
              <a:rPr lang="ru-RU" sz="3400" dirty="0" smtClean="0"/>
              <a:t>ЕДИНСТВО ФРАНЦУЗСКОЙ ЗЕМЛИ</a:t>
            </a:r>
            <a:endParaRPr lang="ru-RU" sz="3400" dirty="0"/>
          </a:p>
        </p:txBody>
      </p:sp>
      <p:pic>
        <p:nvPicPr>
          <p:cNvPr id="27659" name="Picture 7"/>
          <p:cNvPicPr>
            <a:picLocks noChangeAspect="1" noChangeArrowheads="1"/>
          </p:cNvPicPr>
          <p:nvPr/>
        </p:nvPicPr>
        <p:blipFill>
          <a:blip r:embed="rId6"/>
          <a:srcRect/>
          <a:stretch>
            <a:fillRect/>
          </a:stretch>
        </p:blipFill>
        <p:spPr bwMode="auto">
          <a:xfrm>
            <a:off x="4572000" y="2376488"/>
            <a:ext cx="1979613" cy="785812"/>
          </a:xfrm>
          <a:prstGeom prst="rect">
            <a:avLst/>
          </a:prstGeom>
          <a:noFill/>
          <a:ln w="9525">
            <a:solidFill>
              <a:schemeClr val="tx1"/>
            </a:solidFill>
            <a:miter lim="800000"/>
            <a:headEnd/>
            <a:tailEnd/>
          </a:ln>
        </p:spPr>
      </p:pic>
      <p:pic>
        <p:nvPicPr>
          <p:cNvPr id="27660" name="Picture 8"/>
          <p:cNvPicPr>
            <a:picLocks noChangeAspect="1" noChangeArrowheads="1"/>
          </p:cNvPicPr>
          <p:nvPr/>
        </p:nvPicPr>
        <p:blipFill>
          <a:blip r:embed="rId7"/>
          <a:srcRect/>
          <a:stretch>
            <a:fillRect/>
          </a:stretch>
        </p:blipFill>
        <p:spPr bwMode="auto">
          <a:xfrm>
            <a:off x="4572000" y="3168650"/>
            <a:ext cx="1979613" cy="773113"/>
          </a:xfrm>
          <a:prstGeom prst="rect">
            <a:avLst/>
          </a:prstGeom>
          <a:noFill/>
          <a:ln w="9525">
            <a:solidFill>
              <a:schemeClr val="tx1"/>
            </a:solidFill>
            <a:miter lim="800000"/>
            <a:headEnd/>
            <a:tailEnd/>
          </a:ln>
        </p:spPr>
      </p:pic>
      <p:pic>
        <p:nvPicPr>
          <p:cNvPr id="27661" name="Picture 9"/>
          <p:cNvPicPr>
            <a:picLocks noChangeAspect="1" noChangeArrowheads="1"/>
          </p:cNvPicPr>
          <p:nvPr/>
        </p:nvPicPr>
        <p:blipFill>
          <a:blip r:embed="rId8"/>
          <a:srcRect/>
          <a:stretch>
            <a:fillRect/>
          </a:stretch>
        </p:blipFill>
        <p:spPr bwMode="auto">
          <a:xfrm>
            <a:off x="6911975" y="2376488"/>
            <a:ext cx="1979613" cy="923925"/>
          </a:xfrm>
          <a:prstGeom prst="rect">
            <a:avLst/>
          </a:prstGeom>
          <a:noFill/>
          <a:ln w="9525">
            <a:solidFill>
              <a:schemeClr val="tx1"/>
            </a:solidFill>
            <a:miter lim="800000"/>
            <a:headEnd/>
            <a:tailEnd/>
          </a:ln>
        </p:spPr>
      </p:pic>
      <p:pic>
        <p:nvPicPr>
          <p:cNvPr id="27662" name="Picture 10"/>
          <p:cNvPicPr>
            <a:picLocks noChangeAspect="1" noChangeArrowheads="1"/>
          </p:cNvPicPr>
          <p:nvPr/>
        </p:nvPicPr>
        <p:blipFill>
          <a:blip r:embed="rId9"/>
          <a:srcRect/>
          <a:stretch>
            <a:fillRect/>
          </a:stretch>
        </p:blipFill>
        <p:spPr bwMode="auto">
          <a:xfrm>
            <a:off x="6911975" y="3311525"/>
            <a:ext cx="1979613" cy="523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srcRect/>
          <a:stretch>
            <a:fillRect/>
          </a:stretch>
        </p:blipFill>
        <p:spPr bwMode="auto">
          <a:xfrm>
            <a:off x="252413" y="981075"/>
            <a:ext cx="8604250" cy="5759450"/>
          </a:xfrm>
          <a:prstGeom prst="rect">
            <a:avLst/>
          </a:prstGeom>
          <a:noFill/>
          <a:ln w="9525">
            <a:solidFill>
              <a:schemeClr val="tx1"/>
            </a:solidFill>
            <a:miter lim="800000"/>
            <a:headEnd/>
            <a:tailEnd/>
          </a:ln>
        </p:spPr>
      </p:pic>
      <p:sp>
        <p:nvSpPr>
          <p:cNvPr id="14" name="Скругленный прямоугольник 13"/>
          <p:cNvSpPr/>
          <p:nvPr/>
        </p:nvSpPr>
        <p:spPr>
          <a:xfrm>
            <a:off x="252000" y="2486937"/>
            <a:ext cx="8640000" cy="1872853"/>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defRPr/>
            </a:pPr>
            <a:r>
              <a:rPr lang="ru-RU" sz="2600" b="1">
                <a:solidFill>
                  <a:srgbClr val="0070C0"/>
                </a:solidFill>
                <a:latin typeface="Comic Sans MS" pitchFamily="66" charset="0"/>
              </a:rPr>
              <a:t>Повышенный</a:t>
            </a:r>
            <a:r>
              <a:rPr lang="ru-RU" sz="26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Используя в схеме четыре</a:t>
            </a:r>
            <a:r>
              <a:rPr lang="en-US" sz="2600">
                <a:latin typeface="Comic Sans MS" pitchFamily="66" charset="0"/>
              </a:rPr>
              <a:t>-</a:t>
            </a:r>
            <a:r>
              <a:rPr lang="ru-RU" sz="2600">
                <a:latin typeface="Comic Sans MS" pitchFamily="66" charset="0"/>
              </a:rPr>
              <a:t>пять условных обозначений, докажи,</a:t>
            </a:r>
            <a:r>
              <a:rPr lang="en-US" sz="2600">
                <a:latin typeface="Comic Sans MS" pitchFamily="66" charset="0"/>
              </a:rPr>
              <a:t> </a:t>
            </a:r>
            <a:r>
              <a:rPr lang="ru-RU" sz="2600">
                <a:latin typeface="Comic Sans MS" pitchFamily="66" charset="0"/>
              </a:rPr>
              <a:t>что Англия была централизованной сословно</a:t>
            </a:r>
            <a:r>
              <a:rPr lang="en-US" sz="2600">
                <a:latin typeface="Comic Sans MS" pitchFamily="66" charset="0"/>
              </a:rPr>
              <a:t>-</a:t>
            </a:r>
            <a:r>
              <a:rPr lang="ru-RU" sz="2600">
                <a:latin typeface="Comic Sans MS" pitchFamily="66" charset="0"/>
              </a:rPr>
              <a:t>представительной монархией.</a:t>
            </a:r>
          </a:p>
        </p:txBody>
      </p:sp>
      <p:pic>
        <p:nvPicPr>
          <p:cNvPr id="29701"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9" name="Заголовок 18"/>
          <p:cNvSpPr>
            <a:spLocks noGrp="1"/>
          </p:cNvSpPr>
          <p:nvPr>
            <p:ph type="title"/>
          </p:nvPr>
        </p:nvSpPr>
        <p:spPr/>
        <p:txBody>
          <a:bodyPr>
            <a:normAutofit fontScale="90000"/>
          </a:bodyPr>
          <a:lstStyle/>
          <a:p>
            <a:pPr eaLnBrk="1" fontAlgn="auto" hangingPunct="1">
              <a:spcAft>
                <a:spcPts val="0"/>
              </a:spcAft>
              <a:defRPr/>
            </a:pPr>
            <a:r>
              <a:rPr lang="ru-RU" dirty="0" smtClean="0"/>
              <a:t>ЕДИНСТВО АНГЛИИ</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4"/>
                                        </p:tgtEl>
                                      </p:cBhvr>
                                    </p:animEffect>
                                    <p:set>
                                      <p:cBhvr>
                                        <p:cTn id="7" dur="1" fill="hold">
                                          <p:stCondLst>
                                            <p:cond delay="24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19180</TotalTime>
  <Words>829</Words>
  <Application>Microsoft Office PowerPoint</Application>
  <PresentationFormat>Экран (4:3)</PresentationFormat>
  <Paragraphs>99</Paragraphs>
  <Slides>15</Slides>
  <Notes>14</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15</vt:i4>
      </vt:variant>
    </vt:vector>
  </HeadingPairs>
  <TitlesOfParts>
    <vt:vector size="23" baseType="lpstr">
      <vt:lpstr>Arial</vt:lpstr>
      <vt:lpstr>Comic Sans MS</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ЦЕНТРАЛИЗАЦИЯ В АНГЛИИ И ФРАНЦИИ</dc:title>
  <dc:creator>Telli</dc:creator>
  <cp:lastModifiedBy>Admin</cp:lastModifiedBy>
  <cp:revision>700</cp:revision>
  <dcterms:created xsi:type="dcterms:W3CDTF">2012-04-06T18:00:09Z</dcterms:created>
  <dcterms:modified xsi:type="dcterms:W3CDTF">2013-11-28T15:47:07Z</dcterms:modified>
</cp:coreProperties>
</file>