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05" r:id="rId2"/>
    <p:sldId id="340" r:id="rId3"/>
    <p:sldId id="347" r:id="rId4"/>
    <p:sldId id="348" r:id="rId5"/>
    <p:sldId id="323" r:id="rId6"/>
    <p:sldId id="346" r:id="rId7"/>
    <p:sldId id="309" r:id="rId8"/>
    <p:sldId id="334" r:id="rId9"/>
    <p:sldId id="352" r:id="rId10"/>
    <p:sldId id="353" r:id="rId11"/>
    <p:sldId id="313" r:id="rId12"/>
    <p:sldId id="349" r:id="rId13"/>
    <p:sldId id="350" r:id="rId14"/>
    <p:sldId id="35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1FFFF"/>
    <a:srgbClr val="CCFFFF"/>
    <a:srgbClr val="CCECFF"/>
    <a:srgbClr val="CCFFCC"/>
    <a:srgbClr val="008000"/>
    <a:srgbClr val="00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828" autoAdjust="0"/>
    <p:restoredTop sz="84171" autoAdjust="0"/>
  </p:normalViewPr>
  <p:slideViewPr>
    <p:cSldViewPr>
      <p:cViewPr varScale="1">
        <p:scale>
          <a:sx n="112" d="100"/>
          <a:sy n="112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236708-0B3A-4649-AD90-612A48C15015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0DFF6D-F88A-4146-9445-71054BD7D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</a:t>
            </a:r>
          </a:p>
          <a:p>
            <a:pPr>
              <a:spcBef>
                <a:spcPct val="0"/>
              </a:spcBef>
            </a:pPr>
            <a:r>
              <a:rPr lang="ru-RU" smtClean="0"/>
              <a:t>ж. Новый солдат № 41 Варвары – средние века</a:t>
            </a:r>
          </a:p>
          <a:p>
            <a:pPr>
              <a:spcBef>
                <a:spcPct val="0"/>
              </a:spcBef>
            </a:pPr>
            <a:r>
              <a:rPr lang="ru-RU" smtClean="0"/>
              <a:t>ж. Новый солдат № 50 Монгольский воин 1200 - 1350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1581CF-4FE0-4C78-8160-9B56C6DB2A5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CFC552-D3BE-431B-88ED-A384DEC7EAA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6E105B-3B8C-4FFF-BC6B-F328871BBF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Рыцарь - </a:t>
            </a:r>
            <a:r>
              <a:rPr lang="en-US" smtClean="0"/>
              <a:t>http://www.malvorlagen-fensterbilder.de/maerchen-fantasy.htm</a:t>
            </a: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Священник - </a:t>
            </a:r>
            <a:r>
              <a:rPr lang="en-US" smtClean="0"/>
              <a:t>http://www.holytrinityamblecote.org.uk/images/Clergy/SERVER2.gif</a:t>
            </a: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Крестьяне – электронный ресурс «Российская и всеобщая история.</a:t>
            </a:r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F52B97-AE05-409C-812C-E8AEC2A0EE4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8EE358-CB21-494E-AE0D-517E6B1A9CF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C0817-E736-43B1-B843-F480CEBB5AF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837965-2C5D-49A8-98F4-5F0020DE69B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40EAC8-8CB1-4C2E-9A65-C15BA453956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таблицы. Заполнение таблицы в режиме просмотра происходит при использовании встроенных средств </a:t>
            </a:r>
            <a:r>
              <a:rPr lang="en-US" smtClean="0"/>
              <a:t>Microsoft PPT</a:t>
            </a: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4BAAD5-4874-462A-8D01-4622B046E20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таблицы. Заполнение таблицы в режиме просмотра происходит при использовании встроенных средств </a:t>
            </a:r>
            <a:r>
              <a:rPr lang="en-US" smtClean="0"/>
              <a:t>Microsoft PPT</a:t>
            </a: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085C19-2B53-4285-BF3F-E25EB38016A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EA39D4-EF1A-40B3-AF98-56D772156AE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3E04D8-3F5C-4F99-9AB0-D49C005CB39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207F7A-0285-48C1-B592-9C25E24FFC6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C7A5-C8A4-49A2-8835-CB8902AC50DA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16E2-23EF-4C61-BC65-B3FC73F4B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12D1E-0A5C-4510-9761-16D655945E64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01F42-F191-428B-9B64-E9CB7B502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72060-7E7D-4EA7-BF23-4BA9F3EAD122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050E-2FEB-4347-AA38-C85AFD342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Picture 5"/>
          <p:cNvPicPr>
            <a:picLocks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277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F4791-CAB9-4036-B5AA-1656992B5DC2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0E705-F51F-4FCA-9B71-3AAE56A52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1044-203A-40E1-9765-24ECEA11B6F2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32296-554A-494C-94B5-ACAED1A04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Picture 5"/>
          <p:cNvPicPr>
            <a:picLocks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277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2F8CD-B576-49FA-97FB-9C1E19160E46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91390-44EE-4AC3-AE87-5E3A6265B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E443-0A67-4FB9-966F-6FE94DF34FAE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0257-903E-45C4-B8C4-FF6637EFC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4" name="Picture 5"/>
          <p:cNvPicPr>
            <a:picLocks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27763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6A9D2-0AB8-47DB-9161-5C035ED56AA3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4F5A-9B4C-4D86-ACBF-CA099F65FA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27763"/>
            <a:ext cx="91440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9F662-62B0-4E87-8E72-AF35368366E8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6AE1-9C99-4F65-B0CA-1D8EB8308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F372-6137-4D51-A66B-A8E6C92B6575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4A98A-987E-4E32-A3A5-2ACDF4134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DE59F-C9E6-4154-86A7-50A895D023DD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0E88D-CBB1-4A3F-A502-6326D762D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F0D398-597A-419C-8A61-FBB23597C937}" type="datetimeFigureOut">
              <a:rPr lang="ru-RU"/>
              <a:pPr>
                <a:defRPr/>
              </a:pPr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D0FBCC-FC1B-4D9B-9281-5434D9CCF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emf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6E0E0"/>
              </a:clrFrom>
              <a:clrTo>
                <a:srgbClr val="E6E0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36738"/>
            <a:ext cx="2411413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6394450" y="6488113"/>
            <a:ext cx="2749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© ООО «Баласс», 2013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6240463"/>
            <a:ext cx="5940425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</a:t>
            </a:r>
            <a:r>
              <a:rPr lang="en-US" sz="1200">
                <a:solidFill>
                  <a:srgbClr val="400000"/>
                </a:solidFill>
                <a:latin typeface="Comic Sans MS" pitchFamily="66" charset="0"/>
              </a:rPr>
              <a:t>6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класс. История Средних веков 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ОБЩИЙ ВЗГЛЯД</a:t>
            </a:r>
            <a:br>
              <a:rPr lang="ru-RU" dirty="0" smtClean="0"/>
            </a:br>
            <a:r>
              <a:rPr lang="ru-RU" dirty="0" smtClean="0"/>
              <a:t>НА ВОЗНИКНОВЕНИЕ СРЕДНЕВЕКОВЫХ ЦИВИЛИЗАЦИЙ</a:t>
            </a:r>
            <a:endParaRPr lang="ru-RU" dirty="0"/>
          </a:p>
        </p:txBody>
      </p:sp>
      <p:pic>
        <p:nvPicPr>
          <p:cNvPr id="14341" name="Рисунок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6E0E0"/>
              </a:clrFrom>
              <a:clrTo>
                <a:srgbClr val="E6E0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288" y="2430463"/>
            <a:ext cx="1763712" cy="412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52000" y="960562"/>
            <a:ext cx="8640000" cy="122586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242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200">
                <a:latin typeface="Comic Sans MS" pitchFamily="66" charset="0"/>
              </a:rPr>
              <a:t>Сформулируйте и напишите, какие черты отличают каждую сферу жизни исламской цивилизации.</a:t>
            </a:r>
          </a:p>
        </p:txBody>
      </p:sp>
      <p:pic>
        <p:nvPicPr>
          <p:cNvPr id="31748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251520" y="3501008"/>
            <a:ext cx="8640000" cy="851297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242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200">
                <a:latin typeface="Comic Sans MS" pitchFamily="66" charset="0"/>
              </a:rPr>
              <a:t>Запишите названия стран и народов, принявших ислам в Средневековье.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50950" y="2276872"/>
            <a:ext cx="166101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981724" y="2276872"/>
            <a:ext cx="1606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2000" y="2276872"/>
            <a:ext cx="1552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/>
            </a:extLst>
          </a:blip>
          <a:srcRect l="-17161" r="-17549"/>
          <a:stretch/>
        </p:blipFill>
        <p:spPr>
          <a:xfrm>
            <a:off x="7339020" y="2276872"/>
            <a:ext cx="1552499" cy="108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Скругленный прямоугольник 13"/>
          <p:cNvSpPr/>
          <p:nvPr/>
        </p:nvSpPr>
        <p:spPr>
          <a:xfrm>
            <a:off x="251520" y="4507388"/>
            <a:ext cx="8640000" cy="122586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87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0070C0"/>
                </a:solidFill>
                <a:latin typeface="+mn-lt"/>
              </a:rPr>
              <a:t>Максимальный уровень.</a:t>
            </a:r>
            <a:r>
              <a:rPr lang="ru-RU" sz="2200" b="1" dirty="0">
                <a:solidFill>
                  <a:srgbClr val="00B0F0"/>
                </a:solidFill>
                <a:latin typeface="+mn-lt"/>
              </a:rPr>
              <a:t> </a:t>
            </a:r>
            <a:r>
              <a:rPr lang="ru-RU" sz="2200" dirty="0">
                <a:latin typeface="+mn-lt"/>
              </a:rPr>
              <a:t>Дайте оценку роли пророка Мухаммеда и халифов в распространении ислама в раннее Средневековье.</a:t>
            </a:r>
          </a:p>
        </p:txBody>
      </p:sp>
      <p:graphicFrame>
        <p:nvGraphicFramePr>
          <p:cNvPr id="31772" name="Group 28"/>
          <p:cNvGraphicFramePr>
            <a:graphicFrameLocks noGrp="1"/>
          </p:cNvGraphicFramePr>
          <p:nvPr/>
        </p:nvGraphicFramePr>
        <p:xfrm>
          <a:off x="252413" y="5827713"/>
          <a:ext cx="8639175" cy="911225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ИСЛАМСКАЯ ЦИВИЛИЗАЦИЯ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51520" y="980728"/>
            <a:ext cx="8640000" cy="1191816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7188"/>
            <a:r>
              <a:rPr lang="ru-RU" sz="32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3200">
                <a:latin typeface="Comic Sans MS" pitchFamily="66" charset="0"/>
              </a:rPr>
              <a:t>Сделай выводы: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pic>
        <p:nvPicPr>
          <p:cNvPr id="3379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827" name="Group 35"/>
          <p:cNvGraphicFramePr>
            <a:graphicFrameLocks noGrp="1"/>
          </p:cNvGraphicFramePr>
          <p:nvPr/>
        </p:nvGraphicFramePr>
        <p:xfrm>
          <a:off x="252413" y="2420938"/>
          <a:ext cx="8640762" cy="3014662"/>
        </p:xfrm>
        <a:graphic>
          <a:graphicData uri="http://schemas.openxmlformats.org/drawingml/2006/table">
            <a:tbl>
              <a:tblPr/>
              <a:tblGrid>
                <a:gridCol w="2879725"/>
                <a:gridCol w="2879725"/>
                <a:gridCol w="2881312"/>
              </a:tblGrid>
              <a:tr h="3714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Цивилизации Средних веков были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похожи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различались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Власть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Общественное деление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Хозяйство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50950" y="5589240"/>
            <a:ext cx="166101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981724" y="5589240"/>
            <a:ext cx="1606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2000" y="5589240"/>
            <a:ext cx="1552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/>
            </a:extLst>
          </a:blip>
          <a:srcRect l="-17161" r="-17549"/>
          <a:stretch/>
        </p:blipFill>
        <p:spPr>
          <a:xfrm>
            <a:off x="7339020" y="5589240"/>
            <a:ext cx="1552499" cy="108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51520" y="980728"/>
            <a:ext cx="8640000" cy="160043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7188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200">
                <a:latin typeface="Comic Sans MS" pitchFamily="66" charset="0"/>
              </a:rPr>
              <a:t>Из приведённых ниже слов выбери названия сословий, сформировавшихся в Западной Европе к </a:t>
            </a:r>
            <a:r>
              <a:rPr lang="en-US" sz="2200">
                <a:latin typeface="Comic Sans MS" pitchFamily="66" charset="0"/>
              </a:rPr>
              <a:t>XI</a:t>
            </a:r>
            <a:r>
              <a:rPr lang="ru-RU" sz="2200">
                <a:latin typeface="Comic Sans MS" pitchFamily="66" charset="0"/>
              </a:rPr>
              <a:t> веку. Запиши в таблицу так, чтобы в последней строке оказалось самое многочисленное из них.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pic>
        <p:nvPicPr>
          <p:cNvPr id="3584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4000" y="4259263"/>
          <a:ext cx="8639175" cy="18891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510"/>
                <a:gridCol w="1008112"/>
                <a:gridCol w="50413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Сословия 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Группы населения 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I.</a:t>
                      </a:r>
                      <a:r>
                        <a:rPr lang="ru-RU" sz="2000" dirty="0" smtClean="0"/>
                        <a:t> _____________</a:t>
                      </a:r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Герцоги, графы, бароны, рыцари</a:t>
                      </a:r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II.</a:t>
                      </a:r>
                      <a:r>
                        <a:rPr lang="ru-RU" sz="2000" dirty="0" smtClean="0"/>
                        <a:t> ____________</a:t>
                      </a:r>
                    </a:p>
                    <a:p>
                      <a:r>
                        <a:rPr lang="ru-RU" sz="2000" dirty="0" smtClean="0"/>
                        <a:t>_______________</a:t>
                      </a:r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Мелкие землевладельцы, земледельцы, бывшие колоны и рабы</a:t>
                      </a:r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III.</a:t>
                      </a:r>
                      <a:r>
                        <a:rPr lang="ru-RU" sz="2000" dirty="0" smtClean="0"/>
                        <a:t> ___________</a:t>
                      </a:r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Епископы, монахи, священники</a:t>
                      </a:r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251520" y="2924944"/>
            <a:ext cx="8640000" cy="919401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r>
              <a:rPr lang="ru-RU" sz="2400">
                <a:latin typeface="Comic Sans MS" pitchFamily="66" charset="0"/>
              </a:rPr>
              <a:t>Зависимые крестьяне, варвары, церковные землевладельцы, воины-землевладельцы.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51520" y="978996"/>
            <a:ext cx="8640000" cy="122586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7188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200">
                <a:latin typeface="Comic Sans MS" pitchFamily="66" charset="0"/>
              </a:rPr>
              <a:t>Придумай и запиши три фразы (по одной про каждое сословие), в которых бы правильно отражалось положение сословия в средневековом обществе.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pic>
        <p:nvPicPr>
          <p:cNvPr id="3789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 noChangeAspect="1"/>
          </p:cNvGraphicFramePr>
          <p:nvPr/>
        </p:nvGraphicFramePr>
        <p:xfrm>
          <a:off x="252413" y="2349500"/>
          <a:ext cx="8639175" cy="431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760"/>
                <a:gridCol w="6480240"/>
              </a:tblGrid>
              <a:tr h="144016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____________________________</a:t>
                      </a:r>
                    </a:p>
                    <a:p>
                      <a:r>
                        <a:rPr lang="ru-RU" sz="2800" dirty="0" smtClean="0"/>
                        <a:t>____________________________</a:t>
                      </a:r>
                    </a:p>
                    <a:p>
                      <a:r>
                        <a:rPr lang="ru-RU" sz="2800" dirty="0" smtClean="0"/>
                        <a:t>____________________________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____________________________</a:t>
                      </a:r>
                    </a:p>
                    <a:p>
                      <a:r>
                        <a:rPr lang="ru-RU" sz="2800" dirty="0" smtClean="0"/>
                        <a:t>____________________________</a:t>
                      </a:r>
                    </a:p>
                    <a:p>
                      <a:r>
                        <a:rPr lang="ru-RU" sz="2800" dirty="0" smtClean="0"/>
                        <a:t>____________________________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____________________________</a:t>
                      </a:r>
                    </a:p>
                    <a:p>
                      <a:r>
                        <a:rPr lang="ru-RU" sz="2800" dirty="0" smtClean="0"/>
                        <a:t>____________________________</a:t>
                      </a:r>
                    </a:p>
                    <a:p>
                      <a:r>
                        <a:rPr lang="ru-RU" sz="2800" dirty="0" smtClean="0"/>
                        <a:t>____________________________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7908" name="Picture 8" descr="http://www.malvorlagen-fensterbilder.de/bilder-bunt/Ritter-1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 contrast="-10000"/>
          </a:blip>
          <a:srcRect/>
          <a:stretch>
            <a:fillRect/>
          </a:stretch>
        </p:blipFill>
        <p:spPr bwMode="auto">
          <a:xfrm>
            <a:off x="468313" y="2420938"/>
            <a:ext cx="1744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9" name="Picture 4" descr="Clipart изображением помощник священника"/>
          <p:cNvPicPr>
            <a:picLocks noChangeAspect="1" noChangeArrowheads="1"/>
          </p:cNvPicPr>
          <p:nvPr/>
        </p:nvPicPr>
        <p:blipFill>
          <a:blip r:embed="rId6">
            <a:lum bright="10000" contrast="-10000"/>
          </a:blip>
          <a:srcRect/>
          <a:stretch>
            <a:fillRect/>
          </a:stretch>
        </p:blipFill>
        <p:spPr bwMode="auto">
          <a:xfrm>
            <a:off x="938213" y="3924300"/>
            <a:ext cx="787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10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5427663"/>
            <a:ext cx="4540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11" name="Picture 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613" y="5373688"/>
            <a:ext cx="5905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000" y="980728"/>
            <a:ext cx="8640000" cy="105560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083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Составь синквейн (пятистишие) по теме «Средневековье».</a:t>
            </a:r>
          </a:p>
        </p:txBody>
      </p:sp>
      <p:pic>
        <p:nvPicPr>
          <p:cNvPr id="39940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2413" y="2344738"/>
            <a:ext cx="8640762" cy="4292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solidFill>
                  <a:srgbClr val="FF0000"/>
                </a:solidFill>
                <a:latin typeface="Comic Sans MS" pitchFamily="66" charset="0"/>
              </a:rPr>
              <a:t>Правила составления синквейна:</a:t>
            </a:r>
          </a:p>
          <a:p>
            <a:r>
              <a:rPr lang="ru-RU" sz="2500">
                <a:latin typeface="Comic Sans MS" pitchFamily="66" charset="0"/>
              </a:rPr>
              <a:t>1. В первой строчке указывается тема стихотворения, для этой цели используется существительное.</a:t>
            </a:r>
          </a:p>
          <a:p>
            <a:r>
              <a:rPr lang="ru-RU" sz="2500">
                <a:latin typeface="Comic Sans MS" pitchFamily="66" charset="0"/>
              </a:rPr>
              <a:t>2. Во второй строчке в двух словах (двумя прилагательными) даётся описание темы.</a:t>
            </a:r>
          </a:p>
          <a:p>
            <a:r>
              <a:rPr lang="ru-RU" sz="2500">
                <a:latin typeface="Comic Sans MS" pitchFamily="66" charset="0"/>
              </a:rPr>
              <a:t>3. В третьей строчке тремя словами даётся описание действия в рамках этой темы (три глагола).</a:t>
            </a:r>
          </a:p>
          <a:p>
            <a:r>
              <a:rPr lang="ru-RU" sz="2500">
                <a:latin typeface="Comic Sans MS" pitchFamily="66" charset="0"/>
              </a:rPr>
              <a:t>4. Четвёртая строчка – это фраза из четырёх слов, показывающая отношение автора к теме, его чувства.</a:t>
            </a:r>
          </a:p>
          <a:p>
            <a:r>
              <a:rPr lang="ru-RU" sz="2500">
                <a:latin typeface="Comic Sans MS" pitchFamily="66" charset="0"/>
              </a:rPr>
              <a:t>5. Последняя строчка – это одно слово, по сути, синонимичное тому, с которого синквейн начинался.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2315528"/>
          </a:xfrm>
          <a:prstGeom prst="roundRect">
            <a:avLst/>
          </a:prstGeom>
          <a:blipFill>
            <a:blip r:embed="rId3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083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На ленте времени укажи эпоху Средневековья, подпиши даты: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 1.</a:t>
            </a:r>
            <a:r>
              <a:rPr lang="ru-RU" sz="2600">
                <a:latin typeface="Comic Sans MS" pitchFamily="66" charset="0"/>
              </a:rPr>
              <a:t> падения Рима;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 2.</a:t>
            </a:r>
            <a:r>
              <a:rPr lang="ru-RU" sz="2600">
                <a:latin typeface="Comic Sans MS" pitchFamily="66" charset="0"/>
              </a:rPr>
              <a:t> образования империи Карла Великого;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3.</a:t>
            </a:r>
            <a:r>
              <a:rPr lang="ru-RU" sz="2600">
                <a:latin typeface="Comic Sans MS" pitchFamily="66" charset="0"/>
              </a:rPr>
              <a:t> переселения  Мухаммеда из Мекки в Медину;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4.</a:t>
            </a:r>
            <a:r>
              <a:rPr lang="ru-RU" sz="2600">
                <a:latin typeface="Comic Sans MS" pitchFamily="66" charset="0"/>
              </a:rPr>
              <a:t> взятия Иерусалима крестоносцами.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10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лево 4"/>
          <p:cNvSpPr/>
          <p:nvPr/>
        </p:nvSpPr>
        <p:spPr>
          <a:xfrm>
            <a:off x="250825" y="4724400"/>
            <a:ext cx="8634413" cy="684213"/>
          </a:xfrm>
          <a:custGeom>
            <a:avLst/>
            <a:gdLst>
              <a:gd name="connsiteX0" fmla="*/ 0 w 8455109"/>
              <a:gd name="connsiteY0" fmla="*/ 144016 h 288032"/>
              <a:gd name="connsiteX1" fmla="*/ 144016 w 8455109"/>
              <a:gd name="connsiteY1" fmla="*/ 0 h 288032"/>
              <a:gd name="connsiteX2" fmla="*/ 144016 w 8455109"/>
              <a:gd name="connsiteY2" fmla="*/ 72008 h 288032"/>
              <a:gd name="connsiteX3" fmla="*/ 8455109 w 8455109"/>
              <a:gd name="connsiteY3" fmla="*/ 72008 h 288032"/>
              <a:gd name="connsiteX4" fmla="*/ 8455109 w 8455109"/>
              <a:gd name="connsiteY4" fmla="*/ 216024 h 288032"/>
              <a:gd name="connsiteX5" fmla="*/ 144016 w 8455109"/>
              <a:gd name="connsiteY5" fmla="*/ 216024 h 288032"/>
              <a:gd name="connsiteX6" fmla="*/ 144016 w 8455109"/>
              <a:gd name="connsiteY6" fmla="*/ 288032 h 288032"/>
              <a:gd name="connsiteX7" fmla="*/ 0 w 8455109"/>
              <a:gd name="connsiteY7" fmla="*/ 144016 h 288032"/>
              <a:gd name="connsiteX0" fmla="*/ 0 w 8614135"/>
              <a:gd name="connsiteY0" fmla="*/ 449695 h 593711"/>
              <a:gd name="connsiteX1" fmla="*/ 144016 w 8614135"/>
              <a:gd name="connsiteY1" fmla="*/ 305679 h 593711"/>
              <a:gd name="connsiteX2" fmla="*/ 144016 w 8614135"/>
              <a:gd name="connsiteY2" fmla="*/ 377687 h 593711"/>
              <a:gd name="connsiteX3" fmla="*/ 8614135 w 8614135"/>
              <a:gd name="connsiteY3" fmla="*/ 0 h 593711"/>
              <a:gd name="connsiteX4" fmla="*/ 8455109 w 8614135"/>
              <a:gd name="connsiteY4" fmla="*/ 521703 h 593711"/>
              <a:gd name="connsiteX5" fmla="*/ 144016 w 8614135"/>
              <a:gd name="connsiteY5" fmla="*/ 521703 h 593711"/>
              <a:gd name="connsiteX6" fmla="*/ 144016 w 8614135"/>
              <a:gd name="connsiteY6" fmla="*/ 593711 h 593711"/>
              <a:gd name="connsiteX7" fmla="*/ 0 w 8614135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144016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4014" h="706870">
                <a:moveTo>
                  <a:pt x="0" y="706870"/>
                </a:moveTo>
                <a:lnTo>
                  <a:pt x="144016" y="305679"/>
                </a:lnTo>
                <a:lnTo>
                  <a:pt x="248791" y="453887"/>
                </a:lnTo>
                <a:cubicBezTo>
                  <a:pt x="1424339" y="-63807"/>
                  <a:pt x="6769352" y="464400"/>
                  <a:pt x="8614135" y="0"/>
                </a:cubicBezTo>
                <a:lnTo>
                  <a:pt x="8634014" y="124138"/>
                </a:lnTo>
                <a:cubicBezTo>
                  <a:pt x="6382969" y="604816"/>
                  <a:pt x="2288215" y="53576"/>
                  <a:pt x="315466" y="559803"/>
                </a:cubicBezTo>
                <a:lnTo>
                  <a:pt x="401191" y="660386"/>
                </a:lnTo>
                <a:lnTo>
                  <a:pt x="0" y="70687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52413" y="3716338"/>
          <a:ext cx="8639175" cy="1138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 н.э.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Наша эра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IV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IX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X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474" name="Group 90"/>
          <p:cNvGraphicFramePr>
            <a:graphicFrameLocks noGrp="1"/>
          </p:cNvGraphicFramePr>
          <p:nvPr/>
        </p:nvGraphicFramePr>
        <p:xfrm>
          <a:off x="252413" y="5373688"/>
          <a:ext cx="8640762" cy="742950"/>
        </p:xfrm>
        <a:graphic>
          <a:graphicData uri="http://schemas.openxmlformats.org/drawingml/2006/table">
            <a:tbl>
              <a:tblPr/>
              <a:tblGrid>
                <a:gridCol w="785812"/>
                <a:gridCol w="784225"/>
                <a:gridCol w="785813"/>
                <a:gridCol w="785812"/>
                <a:gridCol w="785813"/>
                <a:gridCol w="785812"/>
                <a:gridCol w="784225"/>
                <a:gridCol w="909638"/>
                <a:gridCol w="661987"/>
                <a:gridCol w="785813"/>
                <a:gridCol w="7858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XXI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2145268"/>
          </a:xfrm>
          <a:prstGeom prst="roundRect">
            <a:avLst/>
          </a:prstGeom>
          <a:blipFill>
            <a:blip r:embed="rId3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0838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sz="2400" b="1">
                <a:solidFill>
                  <a:srgbClr val="0070C0"/>
                </a:solidFill>
              </a:rPr>
              <a:t>о</a:t>
            </a: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вышенный уровень. </a:t>
            </a:r>
            <a:r>
              <a:rPr lang="ru-RU" sz="2400">
                <a:latin typeface="Comic Sans MS" pitchFamily="66" charset="0"/>
              </a:rPr>
              <a:t>Обозначь на ленте времени символами возникновение средневековых цивилизаций. Под соответствующими веками подпиши имена: Карл Великий, Юстиниан, Кирилл и Мефодий, Мухаммед, Чингисхан.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10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лево 4"/>
          <p:cNvSpPr/>
          <p:nvPr/>
        </p:nvSpPr>
        <p:spPr>
          <a:xfrm>
            <a:off x="250825" y="4724400"/>
            <a:ext cx="8634413" cy="684213"/>
          </a:xfrm>
          <a:custGeom>
            <a:avLst/>
            <a:gdLst>
              <a:gd name="connsiteX0" fmla="*/ 0 w 8455109"/>
              <a:gd name="connsiteY0" fmla="*/ 144016 h 288032"/>
              <a:gd name="connsiteX1" fmla="*/ 144016 w 8455109"/>
              <a:gd name="connsiteY1" fmla="*/ 0 h 288032"/>
              <a:gd name="connsiteX2" fmla="*/ 144016 w 8455109"/>
              <a:gd name="connsiteY2" fmla="*/ 72008 h 288032"/>
              <a:gd name="connsiteX3" fmla="*/ 8455109 w 8455109"/>
              <a:gd name="connsiteY3" fmla="*/ 72008 h 288032"/>
              <a:gd name="connsiteX4" fmla="*/ 8455109 w 8455109"/>
              <a:gd name="connsiteY4" fmla="*/ 216024 h 288032"/>
              <a:gd name="connsiteX5" fmla="*/ 144016 w 8455109"/>
              <a:gd name="connsiteY5" fmla="*/ 216024 h 288032"/>
              <a:gd name="connsiteX6" fmla="*/ 144016 w 8455109"/>
              <a:gd name="connsiteY6" fmla="*/ 288032 h 288032"/>
              <a:gd name="connsiteX7" fmla="*/ 0 w 8455109"/>
              <a:gd name="connsiteY7" fmla="*/ 144016 h 288032"/>
              <a:gd name="connsiteX0" fmla="*/ 0 w 8614135"/>
              <a:gd name="connsiteY0" fmla="*/ 449695 h 593711"/>
              <a:gd name="connsiteX1" fmla="*/ 144016 w 8614135"/>
              <a:gd name="connsiteY1" fmla="*/ 305679 h 593711"/>
              <a:gd name="connsiteX2" fmla="*/ 144016 w 8614135"/>
              <a:gd name="connsiteY2" fmla="*/ 377687 h 593711"/>
              <a:gd name="connsiteX3" fmla="*/ 8614135 w 8614135"/>
              <a:gd name="connsiteY3" fmla="*/ 0 h 593711"/>
              <a:gd name="connsiteX4" fmla="*/ 8455109 w 8614135"/>
              <a:gd name="connsiteY4" fmla="*/ 521703 h 593711"/>
              <a:gd name="connsiteX5" fmla="*/ 144016 w 8614135"/>
              <a:gd name="connsiteY5" fmla="*/ 521703 h 593711"/>
              <a:gd name="connsiteX6" fmla="*/ 144016 w 8614135"/>
              <a:gd name="connsiteY6" fmla="*/ 593711 h 593711"/>
              <a:gd name="connsiteX7" fmla="*/ 0 w 8614135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144016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4014" h="706870">
                <a:moveTo>
                  <a:pt x="0" y="706870"/>
                </a:moveTo>
                <a:lnTo>
                  <a:pt x="144016" y="305679"/>
                </a:lnTo>
                <a:lnTo>
                  <a:pt x="248791" y="453887"/>
                </a:lnTo>
                <a:cubicBezTo>
                  <a:pt x="1424339" y="-63807"/>
                  <a:pt x="6769352" y="464400"/>
                  <a:pt x="8614135" y="0"/>
                </a:cubicBezTo>
                <a:lnTo>
                  <a:pt x="8634014" y="124138"/>
                </a:lnTo>
                <a:cubicBezTo>
                  <a:pt x="6382969" y="604816"/>
                  <a:pt x="2288215" y="53576"/>
                  <a:pt x="315466" y="559803"/>
                </a:cubicBezTo>
                <a:lnTo>
                  <a:pt x="401191" y="660386"/>
                </a:lnTo>
                <a:lnTo>
                  <a:pt x="0" y="70687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52413" y="3716338"/>
          <a:ext cx="8639175" cy="1138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 н.э.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Наша эра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IV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IX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X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522" name="Group 90"/>
          <p:cNvGraphicFramePr>
            <a:graphicFrameLocks noGrp="1"/>
          </p:cNvGraphicFramePr>
          <p:nvPr/>
        </p:nvGraphicFramePr>
        <p:xfrm>
          <a:off x="252413" y="5373688"/>
          <a:ext cx="8640762" cy="742950"/>
        </p:xfrm>
        <a:graphic>
          <a:graphicData uri="http://schemas.openxmlformats.org/drawingml/2006/table">
            <a:tbl>
              <a:tblPr/>
              <a:tblGrid>
                <a:gridCol w="785812"/>
                <a:gridCol w="784225"/>
                <a:gridCol w="785813"/>
                <a:gridCol w="785812"/>
                <a:gridCol w="785813"/>
                <a:gridCol w="785812"/>
                <a:gridCol w="784225"/>
                <a:gridCol w="909638"/>
                <a:gridCol w="661987"/>
                <a:gridCol w="785813"/>
                <a:gridCol w="7858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XXI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spAutoFit/>
          </a:bodyPr>
          <a:lstStyle/>
          <a:p>
            <a:pPr indent="35083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600">
                <a:latin typeface="Comic Sans MS" pitchFamily="66" charset="0"/>
              </a:rPr>
              <a:t>Под именами каждого исторического деятеля подпиши имя его менее известного современника.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10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лево 4"/>
          <p:cNvSpPr/>
          <p:nvPr/>
        </p:nvSpPr>
        <p:spPr>
          <a:xfrm>
            <a:off x="250825" y="3644900"/>
            <a:ext cx="8634413" cy="684213"/>
          </a:xfrm>
          <a:custGeom>
            <a:avLst/>
            <a:gdLst>
              <a:gd name="connsiteX0" fmla="*/ 0 w 8455109"/>
              <a:gd name="connsiteY0" fmla="*/ 144016 h 288032"/>
              <a:gd name="connsiteX1" fmla="*/ 144016 w 8455109"/>
              <a:gd name="connsiteY1" fmla="*/ 0 h 288032"/>
              <a:gd name="connsiteX2" fmla="*/ 144016 w 8455109"/>
              <a:gd name="connsiteY2" fmla="*/ 72008 h 288032"/>
              <a:gd name="connsiteX3" fmla="*/ 8455109 w 8455109"/>
              <a:gd name="connsiteY3" fmla="*/ 72008 h 288032"/>
              <a:gd name="connsiteX4" fmla="*/ 8455109 w 8455109"/>
              <a:gd name="connsiteY4" fmla="*/ 216024 h 288032"/>
              <a:gd name="connsiteX5" fmla="*/ 144016 w 8455109"/>
              <a:gd name="connsiteY5" fmla="*/ 216024 h 288032"/>
              <a:gd name="connsiteX6" fmla="*/ 144016 w 8455109"/>
              <a:gd name="connsiteY6" fmla="*/ 288032 h 288032"/>
              <a:gd name="connsiteX7" fmla="*/ 0 w 8455109"/>
              <a:gd name="connsiteY7" fmla="*/ 144016 h 288032"/>
              <a:gd name="connsiteX0" fmla="*/ 0 w 8614135"/>
              <a:gd name="connsiteY0" fmla="*/ 449695 h 593711"/>
              <a:gd name="connsiteX1" fmla="*/ 144016 w 8614135"/>
              <a:gd name="connsiteY1" fmla="*/ 305679 h 593711"/>
              <a:gd name="connsiteX2" fmla="*/ 144016 w 8614135"/>
              <a:gd name="connsiteY2" fmla="*/ 377687 h 593711"/>
              <a:gd name="connsiteX3" fmla="*/ 8614135 w 8614135"/>
              <a:gd name="connsiteY3" fmla="*/ 0 h 593711"/>
              <a:gd name="connsiteX4" fmla="*/ 8455109 w 8614135"/>
              <a:gd name="connsiteY4" fmla="*/ 521703 h 593711"/>
              <a:gd name="connsiteX5" fmla="*/ 144016 w 8614135"/>
              <a:gd name="connsiteY5" fmla="*/ 521703 h 593711"/>
              <a:gd name="connsiteX6" fmla="*/ 144016 w 8614135"/>
              <a:gd name="connsiteY6" fmla="*/ 593711 h 593711"/>
              <a:gd name="connsiteX7" fmla="*/ 0 w 8614135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449695 h 593711"/>
              <a:gd name="connsiteX1" fmla="*/ 144016 w 8634014"/>
              <a:gd name="connsiteY1" fmla="*/ 305679 h 593711"/>
              <a:gd name="connsiteX2" fmla="*/ 144016 w 8634014"/>
              <a:gd name="connsiteY2" fmla="*/ 377687 h 593711"/>
              <a:gd name="connsiteX3" fmla="*/ 8614135 w 8634014"/>
              <a:gd name="connsiteY3" fmla="*/ 0 h 593711"/>
              <a:gd name="connsiteX4" fmla="*/ 8634014 w 8634014"/>
              <a:gd name="connsiteY4" fmla="*/ 124138 h 593711"/>
              <a:gd name="connsiteX5" fmla="*/ 144016 w 8634014"/>
              <a:gd name="connsiteY5" fmla="*/ 521703 h 593711"/>
              <a:gd name="connsiteX6" fmla="*/ 144016 w 8634014"/>
              <a:gd name="connsiteY6" fmla="*/ 593711 h 593711"/>
              <a:gd name="connsiteX7" fmla="*/ 0 w 8634014"/>
              <a:gd name="connsiteY7" fmla="*/ 449695 h 593711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144016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144016 w 8634014"/>
              <a:gd name="connsiteY5" fmla="*/ 52170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144016 w 8634014"/>
              <a:gd name="connsiteY6" fmla="*/ 593711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324991 w 8634014"/>
              <a:gd name="connsiteY2" fmla="*/ 3776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24991 w 8634014"/>
              <a:gd name="connsiteY5" fmla="*/ 50265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372616 w 8634014"/>
              <a:gd name="connsiteY6" fmla="*/ 6222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  <a:gd name="connsiteX0" fmla="*/ 0 w 8634014"/>
              <a:gd name="connsiteY0" fmla="*/ 706870 h 706870"/>
              <a:gd name="connsiteX1" fmla="*/ 144016 w 8634014"/>
              <a:gd name="connsiteY1" fmla="*/ 305679 h 706870"/>
              <a:gd name="connsiteX2" fmla="*/ 248791 w 8634014"/>
              <a:gd name="connsiteY2" fmla="*/ 453887 h 706870"/>
              <a:gd name="connsiteX3" fmla="*/ 8614135 w 8634014"/>
              <a:gd name="connsiteY3" fmla="*/ 0 h 706870"/>
              <a:gd name="connsiteX4" fmla="*/ 8634014 w 8634014"/>
              <a:gd name="connsiteY4" fmla="*/ 124138 h 706870"/>
              <a:gd name="connsiteX5" fmla="*/ 315466 w 8634014"/>
              <a:gd name="connsiteY5" fmla="*/ 559803 h 706870"/>
              <a:gd name="connsiteX6" fmla="*/ 401191 w 8634014"/>
              <a:gd name="connsiteY6" fmla="*/ 660386 h 706870"/>
              <a:gd name="connsiteX7" fmla="*/ 0 w 8634014"/>
              <a:gd name="connsiteY7" fmla="*/ 706870 h 70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4014" h="706870">
                <a:moveTo>
                  <a:pt x="0" y="706870"/>
                </a:moveTo>
                <a:lnTo>
                  <a:pt x="144016" y="305679"/>
                </a:lnTo>
                <a:lnTo>
                  <a:pt x="248791" y="453887"/>
                </a:lnTo>
                <a:cubicBezTo>
                  <a:pt x="1424339" y="-63807"/>
                  <a:pt x="6769352" y="464400"/>
                  <a:pt x="8614135" y="0"/>
                </a:cubicBezTo>
                <a:lnTo>
                  <a:pt x="8634014" y="124138"/>
                </a:lnTo>
                <a:cubicBezTo>
                  <a:pt x="6382969" y="604816"/>
                  <a:pt x="2288215" y="53576"/>
                  <a:pt x="315466" y="559803"/>
                </a:cubicBezTo>
                <a:lnTo>
                  <a:pt x="401191" y="660386"/>
                </a:lnTo>
                <a:lnTo>
                  <a:pt x="0" y="70687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52413" y="2636838"/>
          <a:ext cx="8639175" cy="1138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 н.э.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Наша эра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IV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VIII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IX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X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579" name="Group 99"/>
          <p:cNvGraphicFramePr>
            <a:graphicFrameLocks noGrp="1"/>
          </p:cNvGraphicFramePr>
          <p:nvPr/>
        </p:nvGraphicFramePr>
        <p:xfrm>
          <a:off x="252413" y="4292600"/>
          <a:ext cx="8640762" cy="742950"/>
        </p:xfrm>
        <a:graphic>
          <a:graphicData uri="http://schemas.openxmlformats.org/drawingml/2006/table">
            <a:tbl>
              <a:tblPr/>
              <a:tblGrid>
                <a:gridCol w="785812"/>
                <a:gridCol w="784225"/>
                <a:gridCol w="785813"/>
                <a:gridCol w="785812"/>
                <a:gridCol w="785813"/>
                <a:gridCol w="785812"/>
                <a:gridCol w="784225"/>
                <a:gridCol w="982663"/>
                <a:gridCol w="792162"/>
                <a:gridCol w="582613"/>
                <a:gridCol w="7858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XXI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0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/>
            </a:extLst>
          </a:blip>
          <a:srcRect l="-1"/>
          <a:stretch/>
        </p:blipFill>
        <p:spPr bwMode="auto">
          <a:xfrm>
            <a:off x="252000" y="5220000"/>
            <a:ext cx="1142018" cy="1471041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/>
            </a:extLst>
          </a:blip>
          <a:srcRect/>
          <a:stretch/>
        </p:blipFill>
        <p:spPr bwMode="auto">
          <a:xfrm>
            <a:off x="2137417" y="5220001"/>
            <a:ext cx="1143001" cy="1471041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/>
            </a:extLst>
          </a:blip>
          <a:srcRect/>
          <a:stretch/>
        </p:blipFill>
        <p:spPr bwMode="auto">
          <a:xfrm>
            <a:off x="3997026" y="5220000"/>
            <a:ext cx="1143001" cy="1471042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/>
            </a:extLst>
          </a:blip>
          <a:srcRect/>
          <a:stretch/>
        </p:blipFill>
        <p:spPr bwMode="auto">
          <a:xfrm>
            <a:off x="5877271" y="5220000"/>
            <a:ext cx="1143001" cy="1471042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/>
            </a:extLst>
          </a:blip>
          <a:srcRect/>
          <a:stretch/>
        </p:blipFill>
        <p:spPr bwMode="auto">
          <a:xfrm>
            <a:off x="7747200" y="5220000"/>
            <a:ext cx="1143001" cy="1471042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>
          <a:xfrm>
            <a:off x="252000" y="980728"/>
            <a:ext cx="8640000" cy="122586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877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Необходимый уровень.</a:t>
            </a:r>
            <a:r>
              <a:rPr lang="ru-RU" sz="2200" b="1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2200">
                <a:latin typeface="Comic Sans MS" pitchFamily="66" charset="0"/>
              </a:rPr>
              <a:t>Определи, каких достижений «добилась» Европа к началу эпохи Средневековья, а чем мог «похвастаться» Восток.</a:t>
            </a: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 smtClean="0"/>
              <a:t>ВСПОМИНАЕМ ТО, ЧТО ЗНАЕМ</a:t>
            </a:r>
            <a:endParaRPr lang="ru-RU" sz="3600" dirty="0"/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10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2413" y="2492375"/>
          <a:ext cx="8640762" cy="173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0"/>
                <a:gridCol w="432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Раннее Средневековье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Достижения Европы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Достижения Востока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_____________________</a:t>
                      </a:r>
                    </a:p>
                    <a:p>
                      <a:r>
                        <a:rPr lang="ru-RU" sz="2400" dirty="0" smtClean="0"/>
                        <a:t>_____________________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_____________________</a:t>
                      </a:r>
                    </a:p>
                    <a:p>
                      <a:r>
                        <a:rPr lang="ru-RU" sz="2400" dirty="0" smtClean="0"/>
                        <a:t>_____________________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251520" y="4365104"/>
            <a:ext cx="8640000" cy="851297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877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200" b="1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2200">
                <a:latin typeface="Comic Sans MS" pitchFamily="66" charset="0"/>
              </a:rPr>
              <a:t>Как ты думаешь, справедливо ли называть Средневековье «тёмными веками»?</a:t>
            </a:r>
          </a:p>
        </p:txBody>
      </p:sp>
      <p:graphicFrame>
        <p:nvGraphicFramePr>
          <p:cNvPr id="22562" name="Group 34"/>
          <p:cNvGraphicFramePr>
            <a:graphicFrameLocks noGrp="1"/>
          </p:cNvGraphicFramePr>
          <p:nvPr/>
        </p:nvGraphicFramePr>
        <p:xfrm>
          <a:off x="252413" y="5445125"/>
          <a:ext cx="8639175" cy="127635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14" name="Group 38"/>
          <p:cNvGraphicFramePr>
            <a:graphicFrameLocks noGrp="1"/>
          </p:cNvGraphicFramePr>
          <p:nvPr/>
        </p:nvGraphicFramePr>
        <p:xfrm>
          <a:off x="252413" y="981075"/>
          <a:ext cx="8640762" cy="6092825"/>
        </p:xfrm>
        <a:graphic>
          <a:graphicData uri="http://schemas.openxmlformats.org/drawingml/2006/table">
            <a:tbl>
              <a:tblPr/>
              <a:tblGrid>
                <a:gridCol w="1684337"/>
                <a:gridCol w="1050925"/>
                <a:gridCol w="5905500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Понятия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Определения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Религия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рупное государство, объединившее территории с разным населением, хозяйством,  различными традициями, но управляемое из одного центра, как правило, одним человеком.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Государ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ство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С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оюз родовых общин, которые избирают одного вождя, сообща защищают территорию, связаны обычаями и верованиями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Империя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В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ера людей в сверхъестественные силы, способные творить чудеса, а также вера в наличие у человека души, продолжающей существование после смерти тела.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Племя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Г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руппа людей, возводящих своё происхождение к общему предку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Род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Организация управления обществом, людьми, которые проживают на какой-то определённой территории.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283750" y="3315598"/>
            <a:ext cx="8640000" cy="105560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8775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Необходимый уровень.</a:t>
            </a:r>
            <a:r>
              <a:rPr lang="ru-RU" sz="2800" b="1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2800">
                <a:latin typeface="Comic Sans MS" pitchFamily="66" charset="0"/>
              </a:rPr>
              <a:t>С помощью стрелок соедини понятия с их определениями.</a:t>
            </a: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 smtClean="0"/>
              <a:t>ВСПОМИНАЕМ ТО, ЧТО ЗНАЕМ</a:t>
            </a:r>
            <a:endParaRPr lang="ru-RU" sz="36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124075" y="1268413"/>
            <a:ext cx="863600" cy="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10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1628800"/>
            <a:ext cx="8639999" cy="7150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1. Католическая цивилизация 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999" y="3073951"/>
            <a:ext cx="8640000" cy="7150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2. Православная цивилизация 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1519" y="4514111"/>
            <a:ext cx="8640480" cy="7150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3. Исламская цивилизация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26629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52000" y="960562"/>
            <a:ext cx="8640000" cy="122586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242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200">
                <a:latin typeface="Comic Sans MS" pitchFamily="66" charset="0"/>
              </a:rPr>
              <a:t>Сформулируйте и напишите, какие черты отличают каждую сферу жизни католической цивилизации.</a:t>
            </a:r>
          </a:p>
        </p:txBody>
      </p:sp>
      <p:pic>
        <p:nvPicPr>
          <p:cNvPr id="27652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251520" y="3501008"/>
            <a:ext cx="8640000" cy="851297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242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200">
                <a:latin typeface="Comic Sans MS" pitchFamily="66" charset="0"/>
              </a:rPr>
              <a:t>Запишите названия стран и народов, вошедших в католическую цивилизацию</a:t>
            </a:r>
            <a:r>
              <a:rPr lang="ru-RU" sz="2200"/>
              <a:t>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>КАТОЛИЧЕСКАЯ ЦИВИЛИЗАЦИЯ</a:t>
            </a:r>
            <a:endParaRPr lang="ru-RU" sz="36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50950" y="2276872"/>
            <a:ext cx="166101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981724" y="2276872"/>
            <a:ext cx="1606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2000" y="2276872"/>
            <a:ext cx="1552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/>
            </a:extLst>
          </a:blip>
          <a:srcRect l="-17161" r="-17549"/>
          <a:stretch/>
        </p:blipFill>
        <p:spPr>
          <a:xfrm>
            <a:off x="7339020" y="2276872"/>
            <a:ext cx="1552499" cy="108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Скругленный прямоугольник 13"/>
          <p:cNvSpPr/>
          <p:nvPr/>
        </p:nvSpPr>
        <p:spPr>
          <a:xfrm>
            <a:off x="251520" y="4507388"/>
            <a:ext cx="8640000" cy="122586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877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Максимальный уровень.</a:t>
            </a:r>
            <a:r>
              <a:rPr lang="ru-RU" sz="2200" b="1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2200">
                <a:latin typeface="Comic Sans MS" pitchFamily="66" charset="0"/>
              </a:rPr>
              <a:t>Дайте оценку роли католической церкви и папы римского в распространении своей веры. </a:t>
            </a:r>
          </a:p>
        </p:txBody>
      </p:sp>
      <p:graphicFrame>
        <p:nvGraphicFramePr>
          <p:cNvPr id="27676" name="Group 28"/>
          <p:cNvGraphicFramePr>
            <a:graphicFrameLocks noGrp="1"/>
          </p:cNvGraphicFramePr>
          <p:nvPr/>
        </p:nvGraphicFramePr>
        <p:xfrm>
          <a:off x="252413" y="5827713"/>
          <a:ext cx="8639175" cy="911225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52000" y="960562"/>
            <a:ext cx="8640000" cy="122586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242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200">
                <a:latin typeface="Comic Sans MS" pitchFamily="66" charset="0"/>
              </a:rPr>
              <a:t>Сформулируйте и напишите, какие черты отличают каждую сферу жизни православной цивилизации.</a:t>
            </a:r>
          </a:p>
        </p:txBody>
      </p:sp>
      <p:pic>
        <p:nvPicPr>
          <p:cNvPr id="29700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CBFBF"/>
              </a:clrFrom>
              <a:clrTo>
                <a:srgbClr val="BCBFB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47713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251520" y="3501008"/>
            <a:ext cx="8640000" cy="851297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242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200">
                <a:latin typeface="Comic Sans MS" pitchFamily="66" charset="0"/>
              </a:rPr>
              <a:t>Запишите названия стран и народов, вошедших в православную цивилизацию.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50950" y="2276872"/>
            <a:ext cx="166101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981724" y="2276872"/>
            <a:ext cx="1606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2000" y="2276872"/>
            <a:ext cx="1552500" cy="10800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/>
            </a:extLst>
          </a:blip>
          <a:srcRect l="-17161" r="-17549"/>
          <a:stretch/>
        </p:blipFill>
        <p:spPr>
          <a:xfrm>
            <a:off x="7339020" y="2276872"/>
            <a:ext cx="1552499" cy="108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Скругленный прямоугольник 13"/>
          <p:cNvSpPr/>
          <p:nvPr/>
        </p:nvSpPr>
        <p:spPr>
          <a:xfrm>
            <a:off x="251520" y="4507388"/>
            <a:ext cx="8640000" cy="1225868"/>
          </a:xfrm>
          <a:prstGeom prst="roundRect">
            <a:avLst/>
          </a:prstGeom>
          <a:blipFill>
            <a:blip r:embed="rId3" cstate="print">
              <a:extLst>
                <a:ext uri="{28A0092B-C50C-407E-A947-70E740481C1C}"/>
              </a:extLst>
            </a:blip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indent="358775"/>
            <a:r>
              <a:rPr lang="ru-RU" sz="2200" b="1">
                <a:solidFill>
                  <a:srgbClr val="0070C0"/>
                </a:solidFill>
                <a:latin typeface="Comic Sans MS" pitchFamily="66" charset="0"/>
              </a:rPr>
              <a:t>Максимальный уровень.</a:t>
            </a:r>
            <a:r>
              <a:rPr lang="ru-RU" sz="2200" b="1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2200">
                <a:latin typeface="Comic Sans MS" pitchFamily="66" charset="0"/>
              </a:rPr>
              <a:t>Дайте оценку роли православной церкви и Константинопольского патриарха в распространении православия на другие народы.</a:t>
            </a:r>
          </a:p>
        </p:txBody>
      </p:sp>
      <p:graphicFrame>
        <p:nvGraphicFramePr>
          <p:cNvPr id="29724" name="Group 28"/>
          <p:cNvGraphicFramePr>
            <a:graphicFrameLocks noGrp="1"/>
          </p:cNvGraphicFramePr>
          <p:nvPr/>
        </p:nvGraphicFramePr>
        <p:xfrm>
          <a:off x="252413" y="5827713"/>
          <a:ext cx="8639175" cy="911225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ПРАВОСЛАВНАЯ ЦИВИЛИЗАЦИЯ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18335</TotalTime>
  <Words>778</Words>
  <Application>Microsoft Office PowerPoint</Application>
  <PresentationFormat>Экран (4:3)</PresentationFormat>
  <Paragraphs>192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Comic Sans MS</vt:lpstr>
      <vt:lpstr>Arial</vt:lpstr>
      <vt:lpstr>Calibri</vt:lpstr>
      <vt:lpstr>Times New Roman</vt:lpstr>
      <vt:lpstr>Тема1</vt:lpstr>
      <vt:lpstr>Тема1</vt:lpstr>
      <vt:lpstr>Тема1</vt:lpstr>
      <vt:lpstr>Тема1</vt:lpstr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ВЗГЛЯД</dc:title>
  <dc:creator>Telli</dc:creator>
  <cp:lastModifiedBy>Admin</cp:lastModifiedBy>
  <cp:revision>636</cp:revision>
  <dcterms:created xsi:type="dcterms:W3CDTF">2012-04-06T18:00:09Z</dcterms:created>
  <dcterms:modified xsi:type="dcterms:W3CDTF">2013-10-13T19:55:10Z</dcterms:modified>
</cp:coreProperties>
</file>