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5" r:id="rId4"/>
    <p:sldId id="271" r:id="rId5"/>
    <p:sldId id="272" r:id="rId6"/>
    <p:sldId id="273" r:id="rId7"/>
    <p:sldId id="266" r:id="rId8"/>
    <p:sldId id="281" r:id="rId9"/>
    <p:sldId id="274" r:id="rId10"/>
    <p:sldId id="270" r:id="rId11"/>
    <p:sldId id="269" r:id="rId12"/>
    <p:sldId id="275" r:id="rId13"/>
    <p:sldId id="278" r:id="rId14"/>
    <p:sldId id="276" r:id="rId15"/>
    <p:sldId id="279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81996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F80999-2797-4CD9-BC73-1A6037AD28C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CBD1AF-F057-4936-869C-BB411B054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– учебник Вигасин А.А. и др. История Древнего мира  изд. Просвещение, стр. 174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42BF71-88B3-421A-82D4-02E9261BC9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ведет на скрытый слайд с заданием на максимальном уровне.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0E98DC-8B46-4485-9883-CA68EC7B9E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Задание на максимальном уровне.</a:t>
            </a:r>
          </a:p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2A3AC-F92B-40A1-903A-5AC3905FF6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 ведет на скрытый слайд с заданием на максимальном уровне.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85ADA4-2A71-4525-A300-A7F1FA6313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слайд. Задание на максимальном уровне.</a:t>
            </a:r>
          </a:p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520E01-6051-439E-82FB-D31DA350C4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1110AB-DC08-4644-9807-038C316155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5BC9AD-0149-4689-BCDD-940528B397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6D4183-64CE-4745-950F-882A5C3706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r>
              <a:rPr lang="ru-RU" smtClean="0"/>
              <a:t>Кнопка – ссылка на скрытый слайд с информацией о ступенях воспитания в Древней Греции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1960AF-53F0-48C1-86AB-D3EE7FE838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Скрытый слайд содержит информацию о ступенях воспитания в Древней Греции. </a:t>
            </a:r>
          </a:p>
          <a:p>
            <a:pPr>
              <a:spcBef>
                <a:spcPct val="0"/>
              </a:spcBef>
            </a:pPr>
            <a:r>
              <a:rPr lang="ru-RU" smtClean="0"/>
              <a:t>Иллюстрации – учебник стр. 152 - 153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BF0F0F-FEDF-4F15-92B3-9303F0DFCE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8F3D3C-0B24-4DAF-9B10-10DBF3C868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Данилов Д. Всеобщая история. История Древнего мира. 5 кл. : учеб. для общеобразоват. учреждений / Д.Д. Данилов, Е.В. Сизова, А.В. Кузнецов, С.С. Кузнецова, А.А. Николаева. – М. : Баласс, 2012.               Рисунок  стр. 154 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A852E1-26AD-4996-93D8-DD887F4306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29E6EC-EB79-45B2-AB09-D3F6108B62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0BEB-A7DC-43E2-838F-B8E2AB0546A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8260-C383-4302-9B4F-5DFB48385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F685-C8F1-4B8C-B6C1-3B3719405CC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481B-556D-4CBC-98F5-0CB625310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AB17-A9E7-453C-BE03-7C1C55E34B82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0990-E9E1-4B57-A353-D8ADE6BFC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F84D-C755-400D-9EA2-662048151AB3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AE5E-47CD-4858-A4A5-FD786D052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19B50-FCFA-4D81-B6F2-53D43569999F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962A-885E-4A78-8AA7-F703EDC71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AF4F-CEDC-421D-958C-CC81C1F78B6F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5F2B-05EE-4F3A-9727-2B288D837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498D-5751-4852-B6EA-ED0C047129C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8DE6-A584-4135-9F2B-38486A5FD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8741-02D5-4E12-9A67-51C2831E4C26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B2F1-A62F-45EF-8502-436D3BB45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E669-73E3-43A9-A552-D1CDECDF3E3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98ADD-7117-47F0-8375-AAA0D18FD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F02DA-16DA-4F4C-A5DF-82730DED5907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EB70-43EB-4731-8FF3-4A6411906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6B62-3929-4F66-9663-C5300BFA198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05C0-2EB0-4086-8A4D-1F7828AAE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17978-6734-4E39-8B4A-043490218724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4C5DA-844F-4303-A0AC-2A5C2F90E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952750"/>
            <a:ext cx="6480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ВОСПИТАНИЕ ГРАЖДАН ЭЛЛАДЫ</a:t>
            </a:r>
            <a:endParaRPr lang="ru-RU" dirty="0"/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2277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24.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960" cy="2485787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Своими словами объясните, почему спортивные игры, в которых эллины демонстрировали свою силу, ловкость, свободу, назвали Олимпийскими играми.</a:t>
            </a:r>
          </a:p>
        </p:txBody>
      </p:sp>
      <p:grpSp>
        <p:nvGrpSpPr>
          <p:cNvPr id="3072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2411413" y="4306888"/>
            <a:ext cx="6657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____________________________________________________________________________________________________________________________________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3636002"/>
            <a:ext cx="1764506" cy="3121819"/>
          </a:xfrm>
          <a:prstGeom prst="roundRect">
            <a:avLst>
              <a:gd name="adj" fmla="val 948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1032570"/>
            <a:ext cx="8640000" cy="1532334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Как ты считаешь, в чём сходство и различия между современными и древнегреческими Олимпийскими играми?</a:t>
            </a:r>
          </a:p>
        </p:txBody>
      </p:sp>
      <p:grpSp>
        <p:nvGrpSpPr>
          <p:cNvPr id="3277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9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ОЛИМПИЙСКИЕ ИГРЫ</a:t>
            </a:r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030538"/>
          <a:ext cx="8640762" cy="341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2880320"/>
                <a:gridCol w="2880319"/>
              </a:tblGrid>
              <a:tr h="45177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СХОДСТВА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ОТЛИЧИЯ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9563">
                <a:tc>
                  <a:txBody>
                    <a:bodyPr/>
                    <a:lstStyle/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  <a:endParaRPr lang="ru-RU" sz="23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ru-RU" sz="23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  <a:p>
                      <a:pPr algn="just"/>
                      <a:r>
                        <a:rPr lang="ru-RU" sz="2300" dirty="0" smtClean="0"/>
                        <a:t>______________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28000" y="3132000"/>
            <a:ext cx="2059322" cy="3240000"/>
          </a:xfrm>
          <a:prstGeom prst="roundRect">
            <a:avLst>
              <a:gd name="adj" fmla="val 1044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1055608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Как ты считаешь, какое значение для древних греков имело участие в </a:t>
            </a:r>
            <a:r>
              <a:rPr lang="ru-RU" sz="2800" dirty="0">
                <a:latin typeface="+mn-lt"/>
              </a:rPr>
              <a:t>Олимпийских играх?</a:t>
            </a:r>
            <a:endParaRPr lang="ru-RU" sz="2800" dirty="0">
              <a:latin typeface="+mn-lt"/>
            </a:endParaRPr>
          </a:p>
        </p:txBody>
      </p:sp>
      <p:grpSp>
        <p:nvGrpSpPr>
          <p:cNvPr id="3482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4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ОЛИМПИЙСКИЕ ИГРЫ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999" y="2204219"/>
            <a:ext cx="8640000" cy="1872853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600">
                <a:latin typeface="Comic Sans MS" pitchFamily="66" charset="0"/>
              </a:rPr>
              <a:t> Запиши своё мнение и приведи один аргумент в его поддержку.</a:t>
            </a:r>
          </a:p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Приведи два-три аргумента в поддержку своей точки зрения.</a:t>
            </a:r>
          </a:p>
        </p:txBody>
      </p:sp>
      <p:graphicFrame>
        <p:nvGraphicFramePr>
          <p:cNvPr id="34847" name="Group 31"/>
          <p:cNvGraphicFramePr>
            <a:graphicFrameLocks noGrp="1"/>
          </p:cNvGraphicFramePr>
          <p:nvPr/>
        </p:nvGraphicFramePr>
        <p:xfrm>
          <a:off x="252413" y="4292600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640000" y="6372000"/>
            <a:ext cx="360000" cy="360000"/>
          </a:xfrm>
          <a:prstGeom prst="actionButtonForwardNex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1055608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Как ты считаешь, какое значение для древних греков имело участие в </a:t>
            </a:r>
            <a:r>
              <a:rPr lang="ru-RU" sz="2800" dirty="0">
                <a:latin typeface="+mn-lt"/>
              </a:rPr>
              <a:t>Олимпийских играх?</a:t>
            </a:r>
            <a:endParaRPr lang="ru-RU" sz="2800" dirty="0">
              <a:latin typeface="+mn-lt"/>
            </a:endParaRPr>
          </a:p>
        </p:txBody>
      </p:sp>
      <p:grpSp>
        <p:nvGrpSpPr>
          <p:cNvPr id="3686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9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88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ОЛИМПИЙСКИЕ ИГРЫ</a:t>
            </a:r>
            <a:endParaRPr lang="ru-RU" dirty="0"/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252413" y="4364038"/>
          <a:ext cx="8639175" cy="2371725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51999" y="2190775"/>
            <a:ext cx="8640000" cy="2009061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но используй дополнительную информацию, не полученную ранее на уроках.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08720"/>
            <a:ext cx="8640000" cy="2962513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Отметь на ленте времени даты: 621 г. до н.э., 776 г. до н.э.,   594 г. до н.э.</a:t>
            </a:r>
          </a:p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Обведи на ленте времени дату события, соответствующего первым Олимпийским играм.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7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6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ОЛИМПИЙСКИЕ ИГРЫ</a:t>
            </a:r>
            <a:endParaRPr lang="ru-RU" dirty="0"/>
          </a:p>
        </p:txBody>
      </p:sp>
      <p:graphicFrame>
        <p:nvGraphicFramePr>
          <p:cNvPr id="38973" name="Group 61"/>
          <p:cNvGraphicFramePr>
            <a:graphicFrameLocks noGrp="1"/>
          </p:cNvGraphicFramePr>
          <p:nvPr/>
        </p:nvGraphicFramePr>
        <p:xfrm>
          <a:off x="252413" y="4365625"/>
          <a:ext cx="8615362" cy="1382713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20" name="Управляющая кнопка: далее 19">
            <a:hlinkClick r:id="rId6" action="ppaction://hlinksldjump" highlightClick="1"/>
          </p:cNvPr>
          <p:cNvSpPr/>
          <p:nvPr/>
        </p:nvSpPr>
        <p:spPr>
          <a:xfrm>
            <a:off x="8640000" y="6372000"/>
            <a:ext cx="360000" cy="360000"/>
          </a:xfrm>
          <a:prstGeom prst="actionButtonForwardNex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63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2000" y="908720"/>
            <a:ext cx="8640000" cy="2485787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latin typeface="Comic Sans MS" pitchFamily="66" charset="0"/>
              </a:rPr>
              <a:t> Отметь на ленте времени дату известного тебе события из истории Древней Греции, не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изученного на уроках. Запиши в свободной строке, что эта дата обозначает.</a:t>
            </a:r>
          </a:p>
        </p:txBody>
      </p:sp>
      <p:grpSp>
        <p:nvGrpSpPr>
          <p:cNvPr id="4096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01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01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ОЛИМПИЙСКИЕ ИГРЫ</a:t>
            </a:r>
            <a:endParaRPr lang="ru-RU" dirty="0"/>
          </a:p>
        </p:txBody>
      </p:sp>
      <p:graphicFrame>
        <p:nvGraphicFramePr>
          <p:cNvPr id="41018" name="Group 58"/>
          <p:cNvGraphicFramePr>
            <a:graphicFrameLocks noGrp="1"/>
          </p:cNvGraphicFramePr>
          <p:nvPr/>
        </p:nvGraphicFramePr>
        <p:xfrm>
          <a:off x="252413" y="4135438"/>
          <a:ext cx="86153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23458"/>
            <a:ext cx="8640000" cy="333708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ИГРЫ И СИСТЕМА ВОСПИТАНИЯ ПОЗВОЛЯЛИ ПРОЯВЛЯТЬ СВОИ ВОЗМОЖНОСТИ ГРАЖДАНАМ ГРЕЧЕСКИХ ПОЛИСОВ.</a:t>
            </a:r>
            <a:endParaRPr lang="ru-RU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301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1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6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2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268760"/>
            <a:ext cx="8640000" cy="2009061"/>
          </a:xfrm>
          <a:prstGeom prst="roundRect">
            <a:avLst/>
          </a:prstGeom>
          <a:blipFill>
            <a:blip r:embed="rId4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2800" dirty="0">
                <a:latin typeface="+mn-lt"/>
              </a:rPr>
              <a:t>Объясни, почему жителям XXI века очень важно, </a:t>
            </a:r>
            <a:r>
              <a:rPr lang="ru-RU" sz="2800" dirty="0">
                <a:latin typeface="+mn-lt"/>
              </a:rPr>
              <a:t>что Олимпийские </a:t>
            </a:r>
            <a:r>
              <a:rPr lang="ru-RU" sz="2800" dirty="0">
                <a:latin typeface="+mn-lt"/>
              </a:rPr>
              <a:t>игры проходят именно в их стране?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4000" y="3456000"/>
            <a:ext cx="2703013" cy="216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32025" y="5805488"/>
            <a:ext cx="4679950" cy="919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Золотой </a:t>
            </a:r>
            <a:r>
              <a:rPr lang="ru-RU" sz="2400" dirty="0">
                <a:latin typeface="+mn-lt"/>
              </a:rPr>
              <a:t>венок победителя древних Олимпийских </a:t>
            </a:r>
            <a:r>
              <a:rPr lang="ru-RU" sz="2400" dirty="0">
                <a:latin typeface="+mn-lt"/>
              </a:rPr>
              <a:t>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743325" cy="396240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Греки так часто соревновались! Олимпийские игры придумали, а ещё я слышал про состязания поэтов, наверное, это было важно — стать первым?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671888" cy="3962400"/>
          </a:xfrm>
          <a:ln>
            <a:round/>
          </a:ln>
        </p:spPr>
        <p:txBody>
          <a:bodyPr/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700" smtClean="0"/>
              <a:t>Греки считали, что победы и удачи могут вызвать зависть богов, и тогда счастливчик может быть наказан и даже уничтожен богами…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40067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32400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ГРЕКИ СОРЕВНОВАЛИСЬ?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1341438"/>
          <a:ext cx="8640762" cy="4391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776"/>
                <a:gridCol w="1512168"/>
                <a:gridCol w="4824535"/>
              </a:tblGrid>
              <a:tr h="5260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Понятия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Определения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41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Полис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«Власть лучших»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35456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Простые земледельцы, ремесленники, торговцы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0676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Демократия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Город-государство, община свободных полноправных граждан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33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Аристократия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«Народовластие»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670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48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8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843213" y="1865313"/>
            <a:ext cx="865187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264669" y="1340768"/>
            <a:ext cx="8640000" cy="4392692"/>
          </a:xfrm>
          <a:prstGeom prst="roundRect">
            <a:avLst/>
          </a:prstGeom>
          <a:blipFill>
            <a:blip r:embed="rId5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В таблице соедини стрелками понятия с определениями.</a:t>
            </a:r>
          </a:p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Впиши в первую колонку недостающее понятие к оставшемуся определению.</a:t>
            </a:r>
          </a:p>
          <a:p>
            <a:pPr indent="36195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latin typeface="Comic Sans MS" pitchFamily="66" charset="0"/>
              </a:rPr>
              <a:t> Допиши в свободную строку таблицы ещё одно понятие и его определение, которые логически сочетались бы с имеющимися словами.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12480" y="908720"/>
            <a:ext cx="8692029" cy="2281476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1950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200">
                <a:latin typeface="Comic Sans MS" pitchFamily="66" charset="0"/>
              </a:rPr>
              <a:t>Запиши, какие основные качества требовались от гражданина Афин, а какие — от гражданина Спарты.</a:t>
            </a: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2413" y="3429000"/>
          <a:ext cx="8639175" cy="324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869365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Гражданин Афин</a:t>
                      </a:r>
                      <a:endParaRPr lang="ru-RU" sz="32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/>
                        <a:t>Гражданин Спарты</a:t>
                      </a:r>
                      <a:endParaRPr lang="ru-RU" sz="32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70995"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             </a:t>
                      </a:r>
                      <a:r>
                        <a:rPr lang="ru-RU" sz="2400" dirty="0" smtClean="0"/>
                        <a:t>_______________</a:t>
                      </a:r>
                    </a:p>
                    <a:p>
                      <a:r>
                        <a:rPr lang="ru-RU" sz="2400" baseline="0" dirty="0" smtClean="0"/>
                        <a:t>             </a:t>
                      </a:r>
                      <a:r>
                        <a:rPr lang="ru-RU" sz="2400" dirty="0" smtClean="0"/>
                        <a:t>_______________</a:t>
                      </a:r>
                    </a:p>
                    <a:p>
                      <a:r>
                        <a:rPr lang="ru-RU" sz="2400" baseline="0" dirty="0" smtClean="0"/>
                        <a:t>             </a:t>
                      </a:r>
                      <a:r>
                        <a:rPr lang="ru-RU" sz="2400" dirty="0" smtClean="0"/>
                        <a:t>_______________</a:t>
                      </a:r>
                    </a:p>
                    <a:p>
                      <a:r>
                        <a:rPr lang="ru-RU" sz="2400" baseline="0" dirty="0" smtClean="0"/>
                        <a:t>             </a:t>
                      </a:r>
                      <a:r>
                        <a:rPr lang="ru-RU" sz="2400" dirty="0" smtClean="0"/>
                        <a:t>_______________</a:t>
                      </a:r>
                    </a:p>
                    <a:p>
                      <a:r>
                        <a:rPr lang="ru-RU" sz="2400" dirty="0" smtClean="0"/>
                        <a:t>             _______________</a:t>
                      </a:r>
                    </a:p>
                    <a:p>
                      <a:r>
                        <a:rPr lang="ru-RU" sz="2400" dirty="0" smtClean="0"/>
                        <a:t>             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</a:t>
                      </a:r>
                    </a:p>
                    <a:p>
                      <a:r>
                        <a:rPr lang="ru-RU" sz="2400" dirty="0" smtClean="0"/>
                        <a:t>______________</a:t>
                      </a:r>
                    </a:p>
                    <a:p>
                      <a:r>
                        <a:rPr lang="ru-RU" sz="2400" dirty="0" smtClean="0"/>
                        <a:t>______________</a:t>
                      </a:r>
                    </a:p>
                    <a:p>
                      <a:r>
                        <a:rPr lang="ru-RU" sz="2400" dirty="0" smtClean="0"/>
                        <a:t>______________</a:t>
                      </a:r>
                    </a:p>
                    <a:p>
                      <a:r>
                        <a:rPr lang="ru-RU" sz="2400" dirty="0" smtClean="0"/>
                        <a:t>______________</a:t>
                      </a:r>
                    </a:p>
                    <a:p>
                      <a:r>
                        <a:rPr lang="ru-RU" sz="2400" dirty="0" smtClean="0"/>
                        <a:t>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1413" y="3246438"/>
            <a:ext cx="1485900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4140200"/>
            <a:ext cx="10080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КАК СТАТЬ ГРАЖДАНИНОМ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3650015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ОЛИМПИЙСКИЕ ИГРЫ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1520" y="972000"/>
            <a:ext cx="8640960" cy="2009061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 (с. 151–153), заполни таблицу. Сделай вывод, что являлось главной целью воспитания в Древней Греции.</a:t>
            </a:r>
          </a:p>
        </p:txBody>
      </p:sp>
      <p:grpSp>
        <p:nvGrpSpPr>
          <p:cNvPr id="245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1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СТАТЬ ГРАЖДАНИНОМ</a:t>
            </a:r>
            <a:endParaRPr lang="ru-RU" dirty="0"/>
          </a:p>
        </p:txBody>
      </p:sp>
      <p:graphicFrame>
        <p:nvGraphicFramePr>
          <p:cNvPr id="24621" name="Group 45"/>
          <p:cNvGraphicFramePr>
            <a:graphicFrameLocks noGrp="1"/>
          </p:cNvGraphicFramePr>
          <p:nvPr/>
        </p:nvGraphicFramePr>
        <p:xfrm>
          <a:off x="252413" y="3068638"/>
          <a:ext cx="8639175" cy="3649662"/>
        </p:xfrm>
        <a:graphic>
          <a:graphicData uri="http://schemas.openxmlformats.org/drawingml/2006/table">
            <a:tbl>
              <a:tblPr/>
              <a:tblGrid>
                <a:gridCol w="2016125"/>
                <a:gridCol w="1871662"/>
                <a:gridCol w="4751388"/>
              </a:tblGrid>
              <a:tr h="3714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Древнегреческое воспитание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где учили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чему учили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 какой целью (как это могло пригодиться в жизни)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Школы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Школы-палестры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Военные лагеря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Школы-гимнасии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3" name="Управляющая кнопка: сведения 2">
            <a:hlinkClick r:id="rId6" action="ppaction://hlinksldjump" highlightClick="1"/>
          </p:cNvPr>
          <p:cNvSpPr/>
          <p:nvPr/>
        </p:nvSpPr>
        <p:spPr>
          <a:xfrm>
            <a:off x="8640000" y="6372000"/>
            <a:ext cx="360000" cy="360000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6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5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500" spc="-150" dirty="0" smtClean="0"/>
              <a:t>ВОСПИТАНИЕ В ДРЕВНЕЙ ГРЕЦИИ</a:t>
            </a:r>
            <a:endParaRPr lang="ru-RU" sz="3500" spc="-1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0000" y="3096000"/>
            <a:ext cx="1728000" cy="2386286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25901" y="3284984"/>
            <a:ext cx="1580343" cy="1701444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0777" y="1404000"/>
            <a:ext cx="1620000" cy="294198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21825" y="792000"/>
            <a:ext cx="1180148" cy="309372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26632" name="Группа 1039"/>
          <p:cNvGrpSpPr>
            <a:grpSpLocks/>
          </p:cNvGrpSpPr>
          <p:nvPr/>
        </p:nvGrpSpPr>
        <p:grpSpPr bwMode="auto">
          <a:xfrm>
            <a:off x="250825" y="4017963"/>
            <a:ext cx="8804275" cy="2840037"/>
            <a:chOff x="223446" y="3897975"/>
            <a:chExt cx="8804235" cy="2840595"/>
          </a:xfrm>
        </p:grpSpPr>
        <p:sp>
          <p:nvSpPr>
            <p:cNvPr id="1024" name="Фигура, имеющая форму буквы L 1023"/>
            <p:cNvSpPr/>
            <p:nvPr/>
          </p:nvSpPr>
          <p:spPr>
            <a:xfrm rot="5400000">
              <a:off x="622159" y="5138870"/>
              <a:ext cx="1200985" cy="1998412"/>
            </a:xfrm>
            <a:prstGeom prst="corner">
              <a:avLst>
                <a:gd name="adj1" fmla="val 16120"/>
                <a:gd name="adj2" fmla="val 1611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5" name="Полилиния 1024"/>
            <p:cNvSpPr/>
            <p:nvPr/>
          </p:nvSpPr>
          <p:spPr>
            <a:xfrm>
              <a:off x="421883" y="5736661"/>
              <a:ext cx="1803392" cy="1001909"/>
            </a:xfrm>
            <a:custGeom>
              <a:avLst/>
              <a:gdLst>
                <a:gd name="connsiteX0" fmla="*/ 0 w 1804177"/>
                <a:gd name="connsiteY0" fmla="*/ 0 h 1581467"/>
                <a:gd name="connsiteX1" fmla="*/ 1804177 w 1804177"/>
                <a:gd name="connsiteY1" fmla="*/ 0 h 1581467"/>
                <a:gd name="connsiteX2" fmla="*/ 1804177 w 1804177"/>
                <a:gd name="connsiteY2" fmla="*/ 1581467 h 1581467"/>
                <a:gd name="connsiteX3" fmla="*/ 0 w 1804177"/>
                <a:gd name="connsiteY3" fmla="*/ 1581467 h 1581467"/>
                <a:gd name="connsiteX4" fmla="*/ 0 w 1804177"/>
                <a:gd name="connsiteY4" fmla="*/ 0 h 158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177" h="1581467">
                  <a:moveTo>
                    <a:pt x="0" y="0"/>
                  </a:moveTo>
                  <a:lnTo>
                    <a:pt x="1804177" y="0"/>
                  </a:lnTo>
                  <a:lnTo>
                    <a:pt x="1804177" y="1581467"/>
                  </a:lnTo>
                  <a:lnTo>
                    <a:pt x="0" y="15814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060" tIns="99060" rIns="99060" bIns="99060" spcCol="1270"/>
            <a:lstStyle/>
            <a:p>
              <a:pPr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/>
                <a:t>ДОМ</a:t>
              </a:r>
              <a:endParaRPr lang="ru-RU" sz="2400" dirty="0"/>
            </a:p>
          </p:txBody>
        </p:sp>
        <p:sp>
          <p:nvSpPr>
            <p:cNvPr id="1031" name="Равнобедренный треугольник 1030"/>
            <p:cNvSpPr/>
            <p:nvPr/>
          </p:nvSpPr>
          <p:spPr>
            <a:xfrm>
              <a:off x="1885451" y="4991745"/>
              <a:ext cx="340410" cy="340410"/>
            </a:xfrm>
            <a:prstGeom prst="triangle">
              <a:avLst>
                <a:gd name="adj" fmla="val 10000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2" name="Фигура, имеющая форму буквы L 1031"/>
            <p:cNvSpPr/>
            <p:nvPr/>
          </p:nvSpPr>
          <p:spPr>
            <a:xfrm rot="5400000">
              <a:off x="2830825" y="4592334"/>
              <a:ext cx="1200985" cy="1998412"/>
            </a:xfrm>
            <a:prstGeom prst="corner">
              <a:avLst>
                <a:gd name="adj1" fmla="val 16120"/>
                <a:gd name="adj2" fmla="val 1611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3" name="Полилиния 1032"/>
            <p:cNvSpPr/>
            <p:nvPr/>
          </p:nvSpPr>
          <p:spPr>
            <a:xfrm>
              <a:off x="2630085" y="5188866"/>
              <a:ext cx="1804980" cy="1047956"/>
            </a:xfrm>
            <a:custGeom>
              <a:avLst/>
              <a:gdLst>
                <a:gd name="connsiteX0" fmla="*/ 0 w 1804177"/>
                <a:gd name="connsiteY0" fmla="*/ 0 h 1581467"/>
                <a:gd name="connsiteX1" fmla="*/ 1804177 w 1804177"/>
                <a:gd name="connsiteY1" fmla="*/ 0 h 1581467"/>
                <a:gd name="connsiteX2" fmla="*/ 1804177 w 1804177"/>
                <a:gd name="connsiteY2" fmla="*/ 1581467 h 1581467"/>
                <a:gd name="connsiteX3" fmla="*/ 0 w 1804177"/>
                <a:gd name="connsiteY3" fmla="*/ 1581467 h 1581467"/>
                <a:gd name="connsiteX4" fmla="*/ 0 w 1804177"/>
                <a:gd name="connsiteY4" fmla="*/ 0 h 158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177" h="1581467">
                  <a:moveTo>
                    <a:pt x="0" y="0"/>
                  </a:moveTo>
                  <a:lnTo>
                    <a:pt x="1804177" y="0"/>
                  </a:lnTo>
                  <a:lnTo>
                    <a:pt x="1804177" y="1581467"/>
                  </a:lnTo>
                  <a:lnTo>
                    <a:pt x="0" y="15814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060" tIns="99060" rIns="99060" bIns="99060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00">
                  <a:solidFill>
                    <a:srgbClr val="800000"/>
                  </a:solidFill>
                </a:rPr>
                <a:t>ШКОЛА</a:t>
              </a:r>
            </a:p>
          </p:txBody>
        </p:sp>
        <p:sp>
          <p:nvSpPr>
            <p:cNvPr id="1034" name="Равнобедренный треугольник 1033"/>
            <p:cNvSpPr/>
            <p:nvPr/>
          </p:nvSpPr>
          <p:spPr>
            <a:xfrm>
              <a:off x="4094117" y="4445209"/>
              <a:ext cx="340410" cy="340410"/>
            </a:xfrm>
            <a:prstGeom prst="triangle">
              <a:avLst>
                <a:gd name="adj" fmla="val 10000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5" name="Фигура, имеющая форму буквы L 1034"/>
            <p:cNvSpPr/>
            <p:nvPr/>
          </p:nvSpPr>
          <p:spPr>
            <a:xfrm rot="5400000">
              <a:off x="5039491" y="4045797"/>
              <a:ext cx="1200985" cy="1998412"/>
            </a:xfrm>
            <a:prstGeom prst="corner">
              <a:avLst>
                <a:gd name="adj1" fmla="val 16120"/>
                <a:gd name="adj2" fmla="val 1611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6" name="Полилиния 1035"/>
            <p:cNvSpPr/>
            <p:nvPr/>
          </p:nvSpPr>
          <p:spPr>
            <a:xfrm>
              <a:off x="4838288" y="4642658"/>
              <a:ext cx="1804979" cy="1003497"/>
            </a:xfrm>
            <a:custGeom>
              <a:avLst/>
              <a:gdLst>
                <a:gd name="connsiteX0" fmla="*/ 0 w 1804177"/>
                <a:gd name="connsiteY0" fmla="*/ 0 h 1581467"/>
                <a:gd name="connsiteX1" fmla="*/ 1804177 w 1804177"/>
                <a:gd name="connsiteY1" fmla="*/ 0 h 1581467"/>
                <a:gd name="connsiteX2" fmla="*/ 1804177 w 1804177"/>
                <a:gd name="connsiteY2" fmla="*/ 1581467 h 1581467"/>
                <a:gd name="connsiteX3" fmla="*/ 0 w 1804177"/>
                <a:gd name="connsiteY3" fmla="*/ 1581467 h 1581467"/>
                <a:gd name="connsiteX4" fmla="*/ 0 w 1804177"/>
                <a:gd name="connsiteY4" fmla="*/ 0 h 158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177" h="1581467">
                  <a:moveTo>
                    <a:pt x="0" y="0"/>
                  </a:moveTo>
                  <a:lnTo>
                    <a:pt x="1804177" y="0"/>
                  </a:lnTo>
                  <a:lnTo>
                    <a:pt x="1804177" y="1581467"/>
                  </a:lnTo>
                  <a:lnTo>
                    <a:pt x="0" y="15814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99060" tIns="99060" rIns="99060" bIns="99060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00">
                  <a:solidFill>
                    <a:srgbClr val="800000"/>
                  </a:solidFill>
                </a:rPr>
                <a:t>ПАЛЕСТРА</a:t>
              </a:r>
            </a:p>
          </p:txBody>
        </p:sp>
        <p:sp>
          <p:nvSpPr>
            <p:cNvPr id="1037" name="Равнобедренный треугольник 1036"/>
            <p:cNvSpPr/>
            <p:nvPr/>
          </p:nvSpPr>
          <p:spPr>
            <a:xfrm>
              <a:off x="6302783" y="3898672"/>
              <a:ext cx="340410" cy="340410"/>
            </a:xfrm>
            <a:prstGeom prst="triangle">
              <a:avLst>
                <a:gd name="adj" fmla="val 10000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8" name="Фигура, имеющая форму буквы L 1037"/>
            <p:cNvSpPr/>
            <p:nvPr/>
          </p:nvSpPr>
          <p:spPr>
            <a:xfrm rot="5400000">
              <a:off x="7248156" y="3499262"/>
              <a:ext cx="1200985" cy="1998412"/>
            </a:xfrm>
            <a:prstGeom prst="corner">
              <a:avLst>
                <a:gd name="adj1" fmla="val 16120"/>
                <a:gd name="adj2" fmla="val 1611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9" name="Полилиния 1038"/>
            <p:cNvSpPr/>
            <p:nvPr/>
          </p:nvSpPr>
          <p:spPr>
            <a:xfrm>
              <a:off x="7048078" y="4096451"/>
              <a:ext cx="1979603" cy="1001910"/>
            </a:xfrm>
            <a:custGeom>
              <a:avLst/>
              <a:gdLst>
                <a:gd name="connsiteX0" fmla="*/ 0 w 1804177"/>
                <a:gd name="connsiteY0" fmla="*/ 0 h 1581467"/>
                <a:gd name="connsiteX1" fmla="*/ 1804177 w 1804177"/>
                <a:gd name="connsiteY1" fmla="*/ 0 h 1581467"/>
                <a:gd name="connsiteX2" fmla="*/ 1804177 w 1804177"/>
                <a:gd name="connsiteY2" fmla="*/ 1581467 h 1581467"/>
                <a:gd name="connsiteX3" fmla="*/ 0 w 1804177"/>
                <a:gd name="connsiteY3" fmla="*/ 1581467 h 1581467"/>
                <a:gd name="connsiteX4" fmla="*/ 0 w 1804177"/>
                <a:gd name="connsiteY4" fmla="*/ 0 h 158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177" h="1581467">
                  <a:moveTo>
                    <a:pt x="0" y="0"/>
                  </a:moveTo>
                  <a:lnTo>
                    <a:pt x="1804177" y="0"/>
                  </a:lnTo>
                  <a:lnTo>
                    <a:pt x="1804177" y="1581467"/>
                  </a:lnTo>
                  <a:lnTo>
                    <a:pt x="0" y="15814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99060" rIns="72000" bIns="99060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200">
                  <a:solidFill>
                    <a:srgbClr val="800000"/>
                  </a:solidFill>
                </a:rPr>
                <a:t>ГИМНАСИЙ</a:t>
              </a:r>
              <a:r>
                <a:rPr lang="ru-RU" sz="2400">
                  <a:solidFill>
                    <a:srgbClr val="80000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970543"/>
            <a:ext cx="8640960" cy="2962513"/>
          </a:xfrm>
          <a:prstGeom prst="roundRect">
            <a:avLst/>
          </a:prstGeom>
          <a:blipFill>
            <a:blip r:embed="rId3" cstate="email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2425"/>
            <a:r>
              <a:rPr lang="ru-RU" sz="2400">
                <a:latin typeface="Comic Sans MS" pitchFamily="66" charset="0"/>
              </a:rPr>
              <a:t>Каким правилам древнегреческого воспитания ты бы следовал с удовольствием, а каким — нет? Объясни, почему.</a:t>
            </a:r>
          </a:p>
          <a:p>
            <a:pPr indent="3524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400">
                <a:latin typeface="Comic Sans MS" pitchFamily="66" charset="0"/>
              </a:rPr>
              <a:t>Запиши один аргумент в поддержку каждой позиции.</a:t>
            </a:r>
          </a:p>
          <a:p>
            <a:pPr indent="3524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Приведи два-три аргумента в поддержку каждой позиции.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СТАТЬ ГРАЖДАНИНОМ</a:t>
            </a:r>
            <a:endParaRPr lang="ru-RU" dirty="0"/>
          </a:p>
        </p:txBody>
      </p:sp>
      <p:graphicFrame>
        <p:nvGraphicFramePr>
          <p:cNvPr id="28713" name="Group 41"/>
          <p:cNvGraphicFramePr>
            <a:graphicFrameLocks noGrp="1"/>
          </p:cNvGraphicFramePr>
          <p:nvPr/>
        </p:nvGraphicFramePr>
        <p:xfrm>
          <a:off x="107950" y="4292600"/>
          <a:ext cx="8928100" cy="2371725"/>
        </p:xfrm>
        <a:graphic>
          <a:graphicData uri="http://schemas.openxmlformats.org/drawingml/2006/table">
            <a:tbl>
              <a:tblPr/>
              <a:tblGrid>
                <a:gridCol w="1871663"/>
                <a:gridCol w="3441700"/>
                <a:gridCol w="36147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Но, с другой стороны, ___________________________________,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 __________________________________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3882</TotalTime>
  <Words>742</Words>
  <Application>Microsoft Office PowerPoint</Application>
  <PresentationFormat>Экран (4:3)</PresentationFormat>
  <Paragraphs>164</Paragraphs>
  <Slides>17</Slides>
  <Notes>13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ГРАЖДАН ЭЛЛАДЫ</dc:title>
  <dc:creator>Telli</dc:creator>
  <cp:lastModifiedBy>Admin</cp:lastModifiedBy>
  <cp:revision>239</cp:revision>
  <dcterms:created xsi:type="dcterms:W3CDTF">2012-04-06T18:00:09Z</dcterms:created>
  <dcterms:modified xsi:type="dcterms:W3CDTF">2012-12-03T13:21:39Z</dcterms:modified>
</cp:coreProperties>
</file>