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3" r:id="rId3"/>
    <p:sldId id="265" r:id="rId4"/>
    <p:sldId id="271" r:id="rId5"/>
    <p:sldId id="280" r:id="rId6"/>
    <p:sldId id="267" r:id="rId7"/>
    <p:sldId id="273" r:id="rId8"/>
    <p:sldId id="270" r:id="rId9"/>
    <p:sldId id="275" r:id="rId10"/>
    <p:sldId id="269" r:id="rId11"/>
    <p:sldId id="277" r:id="rId12"/>
    <p:sldId id="272" r:id="rId13"/>
    <p:sldId id="276" r:id="rId14"/>
    <p:sldId id="266" r:id="rId15"/>
    <p:sldId id="279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0000"/>
    <a:srgbClr val="0000CC"/>
    <a:srgbClr val="FFDDBF"/>
    <a:srgbClr val="EBBB8A"/>
    <a:srgbClr val="E7B98A"/>
    <a:srgbClr val="050403"/>
    <a:srgbClr val="9933FF"/>
    <a:srgbClr val="CCE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36" autoAdjust="0"/>
    <p:restoredTop sz="92658" autoAdjust="0"/>
  </p:normalViewPr>
  <p:slideViewPr>
    <p:cSldViewPr>
      <p:cViewPr varScale="1">
        <p:scale>
          <a:sx n="46" d="100"/>
          <a:sy n="46" d="100"/>
        </p:scale>
        <p:origin x="-8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2C673-0426-4FE7-A093-90AECC5A5AB2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96FE9-AB77-4821-AD11-CF786A8200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18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Рисунок – журнал «Новый солдат» № 138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801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Адрес рисунка </a:t>
            </a:r>
            <a:r>
              <a:rPr lang="en-US" dirty="0" smtClean="0"/>
              <a:t>http://strategwar.ru/wp-content/uploads/2011/11/legfalan.jpg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69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скрытый слайд с заданием</a:t>
            </a:r>
            <a:r>
              <a:rPr lang="ru-RU" baseline="0" dirty="0" smtClean="0"/>
              <a:t> максимального уровня. Работа со слайдом на усмотрение учителя. Переход на слайд 13 по щелчку</a:t>
            </a:r>
          </a:p>
          <a:p>
            <a:r>
              <a:rPr lang="ru-RU" dirty="0" smtClean="0"/>
              <a:t>Адрес рисунка </a:t>
            </a:r>
            <a:r>
              <a:rPr lang="en-US" dirty="0" smtClean="0"/>
              <a:t>http://strategwar.ru/wp-content/uploads/2011/11/legfalan.jpg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69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69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выполнения задания необходимо воспользоваться встроенными средствами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 PPT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режиме просмотра (инструмент «ПЕРО»)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69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выполнения задания необходимо воспользоваться встроенными средствами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 PPT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режиме просмотра (инструмент «ПЕРО»)</a:t>
            </a:r>
            <a:endParaRPr lang="ru-RU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69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Анимация поставлена на щелчок. Вопрос исчезает, возникает авторская формулировка проблемной ситуации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69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Кнопка – гиперссылка на скрытый слайд с заданием</a:t>
            </a:r>
            <a:r>
              <a:rPr lang="ru-RU" baseline="0" dirty="0" smtClean="0"/>
              <a:t> максимального уровня. Работа со слайдом на усмотрение учителя</a:t>
            </a:r>
            <a:endParaRPr lang="ru-RU" dirty="0" smtClean="0"/>
          </a:p>
          <a:p>
            <a:r>
              <a:rPr lang="ru-RU" dirty="0" smtClean="0"/>
              <a:t>Анимация поставлена на щелчок. Происходит выцветание задания и появление таблицы.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Для выполнения задания необходимо воспользоваться встроенными средствами </a:t>
            </a: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Microsoft  PPT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 в режиме просмотра (инструмент «ПЕРО»)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844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скрытый слайд с заданием</a:t>
            </a:r>
            <a:r>
              <a:rPr lang="ru-RU" baseline="0" dirty="0" smtClean="0"/>
              <a:t> максимального уровня. Работа со слайдом на усмотрение учителя. Переход на слайд 6 по щелчку</a:t>
            </a:r>
            <a:endParaRPr lang="ru-RU" dirty="0" smtClean="0"/>
          </a:p>
          <a:p>
            <a:r>
              <a:rPr lang="ru-RU" dirty="0" smtClean="0"/>
              <a:t>Анимация поставлена на щелчок. Происходит выцветание задания и появление таблицы.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Для выполнения задания необходимо воспользоваться встроенными средствами </a:t>
            </a: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Microsoft  PPT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 в режиме просмотра (инструмент «ПЕРО»)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844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Для выполнения задания необходимо воспользоваться встроенными средствами </a:t>
            </a: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Microsoft  PPT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 в режиме просмотра (инструмент «ПЕРО»)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69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auto" latinLnBrk="0" hangingPunct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выполнения задания необходимо воспользоваться встроенными средствами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 PPT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режиме просмотра (инструмент «ПЕРО»)</a:t>
            </a:r>
            <a:endParaRPr lang="ru-RU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69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Рисунок - </a:t>
            </a:r>
            <a:r>
              <a:rPr lang="en-US" dirty="0" smtClean="0"/>
              <a:t>http://strategwar.ru/wp-content/uploads/2011/11/legionphalanx.jpg</a:t>
            </a:r>
            <a:endParaRPr lang="ru-RU" dirty="0" smtClean="0"/>
          </a:p>
          <a:p>
            <a:r>
              <a:rPr lang="ru-RU" dirty="0" smtClean="0"/>
              <a:t> Статья «Легион против фаланги» </a:t>
            </a:r>
            <a:r>
              <a:rPr lang="en-US" dirty="0" smtClean="0"/>
              <a:t>http://strategwar.ru/military-history/legion-protiv-falangi-ch1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69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Рисунок - </a:t>
            </a:r>
            <a:r>
              <a:rPr lang="en-US" dirty="0" smtClean="0"/>
              <a:t>http://strategwar.ru/wp-content/uploads/2011/11/legionphalanx.jpg</a:t>
            </a:r>
            <a:endParaRPr lang="ru-RU" dirty="0" smtClean="0"/>
          </a:p>
          <a:p>
            <a:r>
              <a:rPr lang="ru-RU" dirty="0" smtClean="0"/>
              <a:t> Статья «Легион против фаланги» </a:t>
            </a:r>
            <a:r>
              <a:rPr lang="en-US" dirty="0" smtClean="0"/>
              <a:t>http://strategwar.ru/military-history/legion-protiv-falangi-ch1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69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Портрет Марка</a:t>
            </a:r>
            <a:r>
              <a:rPr lang="ru-RU" baseline="0" dirty="0" smtClean="0"/>
              <a:t> </a:t>
            </a:r>
            <a:r>
              <a:rPr lang="ru-RU" dirty="0" smtClean="0"/>
              <a:t>Порция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Катона</a:t>
            </a:r>
            <a:r>
              <a:rPr lang="ru-RU" baseline="0" dirty="0" smtClean="0"/>
              <a:t> Старшего</a:t>
            </a:r>
            <a:endParaRPr lang="ru-RU" dirty="0" smtClean="0"/>
          </a:p>
          <a:p>
            <a:r>
              <a:rPr lang="ru-RU" dirty="0" smtClean="0"/>
              <a:t>Адрес рисунка </a:t>
            </a:r>
            <a:r>
              <a:rPr lang="en-US" dirty="0" smtClean="0"/>
              <a:t>http://mudrageli.ru/images/katon2.png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69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91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6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29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2000"/>
            <a:ext cx="9144000" cy="330371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3821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45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2000"/>
            <a:ext cx="9144000" cy="330371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8190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2000"/>
            <a:ext cx="9144000" cy="33037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07612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2000"/>
            <a:ext cx="9144000" cy="33037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6574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41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12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9762"/>
            <a:ext cx="8640960" cy="11975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95325"/>
            <a:ext cx="8640960" cy="4741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168CD-61DD-465B-9B73-5FA82F00B5B8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1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200" y="3238897"/>
            <a:ext cx="2372317" cy="33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ВЛАСТЕЛИН СРЕДИЗЕМНОМОРЬЯ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8298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6237312"/>
            <a:ext cx="5940152" cy="64633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ts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Образовательная система «Школа 2100». 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Данилов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Д.Д. и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др. Всеобщая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история. 5 класс.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История Древнего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мира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§ 36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Автор презентации: Казаринова Н. В. (учитель, г. Йошкар-Ола)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94529" y="6488668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© ООО «</a:t>
            </a:r>
            <a:r>
              <a:rPr lang="ru-RU" dirty="0" err="1"/>
              <a:t>Баласс</a:t>
            </a:r>
            <a:r>
              <a:rPr lang="ru-RU"/>
              <a:t>», </a:t>
            </a:r>
            <a:r>
              <a:rPr lang="ru-RU" smtClean="0"/>
              <a:t>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25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656108"/>
              </p:ext>
            </p:extLst>
          </p:nvPr>
        </p:nvGraphicFramePr>
        <p:xfrm>
          <a:off x="252000" y="3302848"/>
          <a:ext cx="8640000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9840"/>
                <a:gridCol w="5760160"/>
              </a:tblGrid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u="none" strike="noStrike" kern="1200" baseline="0" dirty="0" smtClean="0"/>
                        <a:t>_________________________</a:t>
                      </a:r>
                    </a:p>
                    <a:p>
                      <a:r>
                        <a:rPr lang="ru-RU" sz="2800" u="none" strike="noStrike" kern="1200" baseline="0" dirty="0" smtClean="0"/>
                        <a:t>_________________________</a:t>
                      </a:r>
                    </a:p>
                    <a:p>
                      <a:r>
                        <a:rPr lang="ru-RU" sz="2800" u="none" strike="noStrike" kern="1200" baseline="0" dirty="0" smtClean="0"/>
                        <a:t>_________________________</a:t>
                      </a:r>
                    </a:p>
                    <a:p>
                      <a:r>
                        <a:rPr lang="ru-RU" sz="2800" dirty="0" smtClean="0"/>
                        <a:t>_________________________</a:t>
                      </a:r>
                    </a:p>
                    <a:p>
                      <a:r>
                        <a:rPr lang="ru-RU" sz="2800" dirty="0" smtClean="0"/>
                        <a:t>_________________________</a:t>
                      </a:r>
                    </a:p>
                    <a:p>
                      <a:r>
                        <a:rPr lang="ru-RU" sz="2800" dirty="0" smtClean="0"/>
                        <a:t>_________________________</a:t>
                      </a:r>
                    </a:p>
                    <a:p>
                      <a:r>
                        <a:rPr lang="ru-RU" sz="2800" dirty="0" smtClean="0"/>
                        <a:t>_________________________</a:t>
                      </a:r>
                    </a:p>
                    <a:p>
                      <a:r>
                        <a:rPr lang="ru-RU" sz="2800" dirty="0" smtClean="0"/>
                        <a:t>_________________________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20090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65125"/>
            <a:r>
              <a:rPr lang="ru-RU" sz="2800" b="1" dirty="0">
                <a:solidFill>
                  <a:srgbClr val="0070C0"/>
                </a:solidFill>
              </a:rPr>
              <a:t>Программный уровень. </a:t>
            </a:r>
            <a:r>
              <a:rPr lang="ru-RU" sz="2800" dirty="0"/>
              <a:t>Основываясь на тексте учебника (с. 221–222), </a:t>
            </a:r>
            <a:r>
              <a:rPr lang="ru-RU" sz="2800" dirty="0" smtClean="0"/>
              <a:t>сформулируй </a:t>
            </a:r>
            <a:r>
              <a:rPr lang="ru-RU" sz="2800" dirty="0"/>
              <a:t>и запиши цели, которые преследовали римляне в войне с Македонией.</a:t>
            </a: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0400" y="-28800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spc="-150" dirty="0"/>
              <a:t>«СПАСИТЕЛЬ И ЗАЩИТНИК ЭЛЛАДЫ»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3ECD0"/>
              </a:clrFrom>
              <a:clrTo>
                <a:srgbClr val="F3ECD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27784"/>
            <a:ext cx="416256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2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397762"/>
              </p:ext>
            </p:extLst>
          </p:nvPr>
        </p:nvGraphicFramePr>
        <p:xfrm>
          <a:off x="252000" y="2636912"/>
          <a:ext cx="8640000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9760"/>
                <a:gridCol w="64802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Позиция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Я считаю, что 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</a:p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Аргумент (ы)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потому что________________________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  <a:br>
                        <a:rPr lang="ru-RU" sz="2400" u="none" strike="noStrike" kern="1200" baseline="0" dirty="0" smtClean="0"/>
                      </a:br>
                      <a:r>
                        <a:rPr lang="ru-RU" sz="2400" u="none" strike="noStrike" kern="1200" baseline="0" dirty="0" smtClean="0"/>
                        <a:t>_________________________________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52000" y="980728"/>
            <a:ext cx="8640000" cy="1532334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65125"/>
            <a:r>
              <a:rPr lang="ru-RU" sz="2800" b="1" dirty="0" smtClean="0">
                <a:solidFill>
                  <a:srgbClr val="0070C0"/>
                </a:solidFill>
              </a:rPr>
              <a:t>Программный </a:t>
            </a:r>
            <a:r>
              <a:rPr lang="ru-RU" sz="2800" b="1" dirty="0">
                <a:solidFill>
                  <a:srgbClr val="0070C0"/>
                </a:solidFill>
              </a:rPr>
              <a:t>уровень. </a:t>
            </a:r>
            <a:r>
              <a:rPr lang="ru-RU" sz="2800" dirty="0"/>
              <a:t>Как ты считаешь, справедливо ли римляне поступили </a:t>
            </a:r>
            <a:r>
              <a:rPr lang="ru-RU" sz="2800" dirty="0" smtClean="0"/>
              <a:t>с Карфагеном</a:t>
            </a:r>
            <a:r>
              <a:rPr lang="ru-RU" sz="2800" dirty="0"/>
              <a:t>? Свой ответ объясни.</a:t>
            </a: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РИМСКОЕ ВЛАДЫЧЕСТВО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999" y="4140000"/>
            <a:ext cx="2160000" cy="268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8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732265"/>
              </p:ext>
            </p:extLst>
          </p:nvPr>
        </p:nvGraphicFramePr>
        <p:xfrm>
          <a:off x="252000" y="4070176"/>
          <a:ext cx="86400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0"/>
                <a:gridCol w="432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Причины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Факты 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252000" y="980728"/>
            <a:ext cx="8640000" cy="1055608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65125"/>
            <a:r>
              <a:rPr lang="ru-RU" sz="2800" dirty="0"/>
              <a:t>Почему </a:t>
            </a:r>
            <a:r>
              <a:rPr lang="ru-RU" sz="2800" dirty="0" smtClean="0"/>
              <a:t>Риму </a:t>
            </a:r>
            <a:r>
              <a:rPr lang="ru-RU" sz="2800" dirty="0"/>
              <a:t>удалось овладеть Восточным Средиземноморьем?</a:t>
            </a: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РИМСКОЕ ВЛАДЫЧЕСТВО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2000" y="2132856"/>
            <a:ext cx="8640000" cy="1800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36000" bIns="36000">
            <a:spAutoFit/>
          </a:bodyPr>
          <a:lstStyle/>
          <a:p>
            <a:pPr indent="365125"/>
            <a:r>
              <a:rPr lang="ru-RU" sz="2600" b="1" dirty="0">
                <a:solidFill>
                  <a:srgbClr val="0070C0"/>
                </a:solidFill>
              </a:rPr>
              <a:t>Необходимый уровень. </a:t>
            </a:r>
            <a:r>
              <a:rPr lang="ru-RU" sz="2600" dirty="0" smtClean="0"/>
              <a:t>Запиши </a:t>
            </a:r>
            <a:r>
              <a:rPr lang="ru-RU" sz="2600" dirty="0"/>
              <a:t>одну причину, подтверждённую фактом.</a:t>
            </a:r>
          </a:p>
          <a:p>
            <a:pPr indent="365125"/>
            <a:r>
              <a:rPr lang="ru-RU" sz="2600" b="1" dirty="0" smtClean="0">
                <a:solidFill>
                  <a:srgbClr val="0070C0"/>
                </a:solidFill>
              </a:rPr>
              <a:t>Програм</a:t>
            </a:r>
            <a:r>
              <a:rPr lang="ru-RU" sz="2600" b="1" dirty="0">
                <a:solidFill>
                  <a:srgbClr val="0070C0"/>
                </a:solidFill>
              </a:rPr>
              <a:t>м</a:t>
            </a:r>
            <a:r>
              <a:rPr lang="ru-RU" sz="2600" b="1" dirty="0" smtClean="0">
                <a:solidFill>
                  <a:srgbClr val="0070C0"/>
                </a:solidFill>
              </a:rPr>
              <a:t>ный </a:t>
            </a:r>
            <a:r>
              <a:rPr lang="ru-RU" sz="2600" b="1" dirty="0">
                <a:solidFill>
                  <a:srgbClr val="0070C0"/>
                </a:solidFill>
              </a:rPr>
              <a:t>уровень. </a:t>
            </a:r>
            <a:r>
              <a:rPr lang="ru-RU" sz="2600" dirty="0" smtClean="0"/>
              <a:t>Запиши </a:t>
            </a:r>
            <a:r>
              <a:rPr lang="ru-RU" sz="2600" dirty="0"/>
              <a:t>все причины, подтверждённые </a:t>
            </a:r>
            <a:r>
              <a:rPr lang="ru-RU" sz="2600" dirty="0" smtClean="0"/>
              <a:t>фактами</a:t>
            </a:r>
            <a:r>
              <a:rPr lang="ru-RU" sz="26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7864" y="3700957"/>
            <a:ext cx="2369076" cy="3184427"/>
          </a:xfrm>
          <a:prstGeom prst="rect">
            <a:avLst/>
          </a:prstGeom>
        </p:spPr>
      </p:pic>
      <p:sp>
        <p:nvSpPr>
          <p:cNvPr id="19" name="Управляющая кнопка: далее 18">
            <a:hlinkClick r:id="rId7" action="ppaction://hlinksldjump" highlightClick="1"/>
          </p:cNvPr>
          <p:cNvSpPr/>
          <p:nvPr/>
        </p:nvSpPr>
        <p:spPr>
          <a:xfrm>
            <a:off x="8712000" y="6444000"/>
            <a:ext cx="360000" cy="3600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43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464680"/>
              </p:ext>
            </p:extLst>
          </p:nvPr>
        </p:nvGraphicFramePr>
        <p:xfrm>
          <a:off x="252000" y="3933056"/>
          <a:ext cx="86400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0"/>
                <a:gridCol w="432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Причины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Факты 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252000" y="980728"/>
            <a:ext cx="8640000" cy="1055608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65125"/>
            <a:r>
              <a:rPr lang="ru-RU" sz="2800" dirty="0"/>
              <a:t>Почему </a:t>
            </a:r>
            <a:r>
              <a:rPr lang="ru-RU" sz="2800" dirty="0" smtClean="0"/>
              <a:t>Риму </a:t>
            </a:r>
            <a:r>
              <a:rPr lang="ru-RU" sz="2800" dirty="0"/>
              <a:t>удалось овладеть Восточным Средиземноморьем?</a:t>
            </a: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РИМСКОЕ ВЛАДЫЧЕСТВО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2000" y="2204864"/>
            <a:ext cx="8640000" cy="1430179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65125"/>
            <a:r>
              <a:rPr lang="ru-RU" sz="2600" b="1" dirty="0" smtClean="0">
                <a:solidFill>
                  <a:srgbClr val="0070C0"/>
                </a:solidFill>
              </a:rPr>
              <a:t>Максимальный </a:t>
            </a:r>
            <a:r>
              <a:rPr lang="ru-RU" sz="2600" b="1" dirty="0">
                <a:solidFill>
                  <a:srgbClr val="0070C0"/>
                </a:solidFill>
              </a:rPr>
              <a:t>уровень. </a:t>
            </a:r>
            <a:r>
              <a:rPr lang="ru-RU" sz="2600" dirty="0"/>
              <a:t>Выполни задание на программном уровне, но </a:t>
            </a:r>
            <a:r>
              <a:rPr lang="ru-RU" sz="2600" dirty="0" smtClean="0"/>
              <a:t>приведены </a:t>
            </a:r>
            <a:r>
              <a:rPr lang="ru-RU" sz="2600" dirty="0"/>
              <a:t>факты, не изученные на уроке.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7864" y="3700957"/>
            <a:ext cx="2369076" cy="318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26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/>
              <a:t>В ХОДЕ ЗАВОЕВАНИЙ РИМ ИЗ ПОЛИСА ПРЕВРАТИЛСЯ В МИРОВУЮ ДЕРЖАВУ, ОБЪЕДИНИВШУЮ СРЕДИЗЕМНОМОРЬЕ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6546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80083"/>
            <a:ext cx="8640000" cy="1872853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65125"/>
            <a:r>
              <a:rPr lang="ru-RU" sz="2600" b="1" dirty="0">
                <a:solidFill>
                  <a:srgbClr val="0070C0"/>
                </a:solidFill>
              </a:rPr>
              <a:t>Необходимый уровень. </a:t>
            </a:r>
            <a:r>
              <a:rPr lang="ru-RU" sz="2600" dirty="0"/>
              <a:t>В 146 году до н.э. римляне разрушили до </a:t>
            </a:r>
            <a:r>
              <a:rPr lang="ru-RU" sz="2600" dirty="0" smtClean="0"/>
              <a:t>основания города </a:t>
            </a:r>
            <a:r>
              <a:rPr lang="ru-RU" sz="2600" dirty="0"/>
              <a:t>Карфаген и Коринф. Сделайте соответствующую отметку – </a:t>
            </a:r>
            <a:r>
              <a:rPr lang="ru-RU" sz="2600" b="1" dirty="0">
                <a:solidFill>
                  <a:srgbClr val="0070C0"/>
                </a:solidFill>
              </a:rPr>
              <a:t>5</a:t>
            </a:r>
            <a:r>
              <a:rPr lang="ru-RU" sz="2600" dirty="0"/>
              <a:t> на ленте </a:t>
            </a:r>
            <a:r>
              <a:rPr lang="ru-RU" sz="2600" dirty="0" smtClean="0"/>
              <a:t>времени</a:t>
            </a:r>
            <a:endParaRPr lang="ru-RU" sz="2600" dirty="0"/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ПРИМЕНЯЕМ НОВЫЕ ЗНАНИЯ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8544"/>
              </p:ext>
            </p:extLst>
          </p:nvPr>
        </p:nvGraphicFramePr>
        <p:xfrm>
          <a:off x="252000" y="3199368"/>
          <a:ext cx="864048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787"/>
                <a:gridCol w="860260"/>
                <a:gridCol w="718023"/>
                <a:gridCol w="718023"/>
                <a:gridCol w="718023"/>
                <a:gridCol w="718023"/>
                <a:gridCol w="718023"/>
                <a:gridCol w="718023"/>
                <a:gridCol w="718023"/>
                <a:gridCol w="718023"/>
                <a:gridCol w="718023"/>
                <a:gridCol w="742226"/>
              </a:tblGrid>
              <a:tr h="370840">
                <a:tc gridSpan="10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тысячелетие до н. э.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Наша эра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тыс.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тыс.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23007" y="4797152"/>
            <a:ext cx="8668993" cy="1872853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65125"/>
            <a:r>
              <a:rPr lang="ru-RU" sz="2600" b="1" dirty="0">
                <a:solidFill>
                  <a:srgbClr val="0070C0"/>
                </a:solidFill>
              </a:rPr>
              <a:t>Программный уровень. </a:t>
            </a:r>
            <a:r>
              <a:rPr lang="ru-RU" sz="2600" dirty="0"/>
              <a:t>Обозначь на ленте времени и дай название </a:t>
            </a:r>
            <a:r>
              <a:rPr lang="ru-RU" sz="2600" dirty="0" smtClean="0"/>
              <a:t>завершающего </a:t>
            </a:r>
            <a:r>
              <a:rPr lang="ru-RU" sz="2600" dirty="0"/>
              <a:t>рубежа третьего этапа в изученной тобой истории Древнего </a:t>
            </a:r>
            <a:r>
              <a:rPr lang="ru-RU" sz="2600" dirty="0" smtClean="0"/>
              <a:t>Рима.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48267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2009061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65125"/>
            <a:r>
              <a:rPr lang="ru-RU" sz="2800" b="1" dirty="0">
                <a:solidFill>
                  <a:srgbClr val="0070C0"/>
                </a:solidFill>
              </a:rPr>
              <a:t>Максимальный уровень. </a:t>
            </a:r>
            <a:r>
              <a:rPr lang="ru-RU" sz="2800" dirty="0"/>
              <a:t>Отметь на ленте времени ещё какое-нибудь </a:t>
            </a:r>
            <a:r>
              <a:rPr lang="ru-RU" sz="2800" dirty="0" smtClean="0"/>
              <a:t>известное тебе </a:t>
            </a:r>
            <a:r>
              <a:rPr lang="ru-RU" sz="2800" dirty="0"/>
              <a:t>событие (</a:t>
            </a:r>
            <a:r>
              <a:rPr lang="ru-RU" sz="2800" b="1" dirty="0">
                <a:solidFill>
                  <a:srgbClr val="0070C0"/>
                </a:solidFill>
              </a:rPr>
              <a:t>6</a:t>
            </a:r>
            <a:r>
              <a:rPr lang="ru-RU" sz="2800" dirty="0"/>
              <a:t>) из истории Древнего </a:t>
            </a:r>
            <a:r>
              <a:rPr lang="ru-RU" sz="2800" dirty="0" smtClean="0"/>
              <a:t>Рима</a:t>
            </a:r>
            <a:r>
              <a:rPr lang="ru-RU" sz="2800" dirty="0"/>
              <a:t>, не изученное на уроках.</a:t>
            </a: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ПРИМЕНЯЕМ НОВЫЕ ЗНАНИЯ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199987"/>
              </p:ext>
            </p:extLst>
          </p:nvPr>
        </p:nvGraphicFramePr>
        <p:xfrm>
          <a:off x="252000" y="3343384"/>
          <a:ext cx="864048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787"/>
                <a:gridCol w="860260"/>
                <a:gridCol w="718023"/>
                <a:gridCol w="718023"/>
                <a:gridCol w="718023"/>
                <a:gridCol w="718023"/>
                <a:gridCol w="718023"/>
                <a:gridCol w="718023"/>
                <a:gridCol w="718023"/>
                <a:gridCol w="718023"/>
                <a:gridCol w="718023"/>
                <a:gridCol w="742226"/>
              </a:tblGrid>
              <a:tr h="370840">
                <a:tc gridSpan="10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тысячелетие до н. э.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Наша эра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тыс.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тыс.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1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ОПРЕДЕЛЯЕМ ПРОБЛЕМУ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998" y="979198"/>
            <a:ext cx="8640000" cy="1729722"/>
          </a:xfrm>
        </p:spPr>
        <p:txBody>
          <a:bodyPr anchor="t" anchorCtr="0">
            <a:noAutofit/>
          </a:bodyPr>
          <a:lstStyle/>
          <a:p>
            <a:r>
              <a:rPr lang="ru-RU" sz="2600" dirty="0"/>
              <a:t>Римляне изначально были </a:t>
            </a:r>
            <a:r>
              <a:rPr lang="ru-RU" sz="2600" dirty="0" smtClean="0"/>
              <a:t>народом-завоевателем. Уже </a:t>
            </a:r>
            <a:r>
              <a:rPr lang="ru-RU" sz="2600" dirty="0"/>
              <a:t>в своих древних молитвах они просили богов о </a:t>
            </a:r>
            <a:r>
              <a:rPr lang="ru-RU" sz="2600" dirty="0" smtClean="0"/>
              <a:t>расширении подвластных </a:t>
            </a:r>
            <a:r>
              <a:rPr lang="ru-RU" sz="2600" dirty="0"/>
              <a:t>Риму земель.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1536" y="3068960"/>
            <a:ext cx="8640464" cy="2160240"/>
          </a:xfrm>
        </p:spPr>
        <p:txBody>
          <a:bodyPr>
            <a:noAutofit/>
          </a:bodyPr>
          <a:lstStyle/>
          <a:p>
            <a:r>
              <a:rPr lang="ru-RU" sz="2600" dirty="0" smtClean="0"/>
              <a:t>Объявляя войну</a:t>
            </a:r>
            <a:r>
              <a:rPr lang="ru-RU" sz="2600" dirty="0"/>
              <a:t>, римляне всегда объясняли врагу, что это ответ на нарушение </a:t>
            </a:r>
            <a:r>
              <a:rPr lang="ru-RU" sz="2600" dirty="0" smtClean="0"/>
              <a:t>ими международного </a:t>
            </a:r>
            <a:r>
              <a:rPr lang="ru-RU" sz="2600" dirty="0"/>
              <a:t>договора, попрание чести римского народа и его </a:t>
            </a:r>
            <a:r>
              <a:rPr lang="ru-RU" sz="2600" dirty="0" smtClean="0"/>
              <a:t>союзников</a:t>
            </a:r>
            <a:r>
              <a:rPr lang="ru-RU" sz="2600" dirty="0"/>
              <a:t>, или справедливости.</a:t>
            </a:r>
          </a:p>
        </p:txBody>
      </p:sp>
      <p:grpSp>
        <p:nvGrpSpPr>
          <p:cNvPr id="7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_1_~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2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Cartoon-Clipart-Free-18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" y="5397150"/>
            <a:ext cx="287999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91878" y="5229200"/>
            <a:ext cx="862096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600" dirty="0"/>
              <a:t>Сравни </a:t>
            </a:r>
            <a:r>
              <a:rPr lang="ru-RU" sz="2800" dirty="0"/>
              <a:t>мнения, аргументы и факты двух историков</a:t>
            </a:r>
            <a:r>
              <a:rPr lang="ru-RU" sz="2600" dirty="0" smtClean="0"/>
              <a:t>. </a:t>
            </a:r>
            <a:r>
              <a:rPr lang="ru-RU" sz="2600" dirty="0"/>
              <a:t>Какое наблюдается </a:t>
            </a:r>
            <a:r>
              <a:rPr lang="ru-RU" sz="2600" dirty="0" smtClean="0"/>
              <a:t>противоречие</a:t>
            </a:r>
            <a:r>
              <a:rPr lang="ru-RU" sz="2600" dirty="0"/>
              <a:t>? </a:t>
            </a:r>
            <a:endParaRPr lang="ru-RU" sz="2600" dirty="0" smtClean="0"/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 dirty="0" smtClean="0"/>
              <a:t>Какой </a:t>
            </a:r>
            <a:r>
              <a:rPr lang="ru-RU" sz="2600" dirty="0"/>
              <a:t>возникает вопрос</a:t>
            </a:r>
            <a:r>
              <a:rPr lang="ru-RU" sz="2600" dirty="0" smtClean="0"/>
              <a:t>? Сравни </a:t>
            </a:r>
            <a:r>
              <a:rPr lang="ru-RU" sz="2600" dirty="0"/>
              <a:t>его с </a:t>
            </a:r>
            <a:r>
              <a:rPr lang="ru-RU" sz="2600" dirty="0" smtClean="0"/>
              <a:t>авторским</a:t>
            </a:r>
            <a:endParaRPr lang="ru-RU" sz="2600" dirty="0"/>
          </a:p>
        </p:txBody>
      </p:sp>
      <p:sp>
        <p:nvSpPr>
          <p:cNvPr id="2" name="Стрелка вниз 1"/>
          <p:cNvSpPr/>
          <p:nvPr/>
        </p:nvSpPr>
        <p:spPr>
          <a:xfrm>
            <a:off x="2214000" y="2556000"/>
            <a:ext cx="360000" cy="720000"/>
          </a:xfrm>
          <a:prstGeom prst="downArrow">
            <a:avLst>
              <a:gd name="adj1" fmla="val 50000"/>
              <a:gd name="adj2" fmla="val 90313"/>
            </a:avLst>
          </a:prstGeom>
          <a:solidFill>
            <a:srgbClr val="FF0000"/>
          </a:solidFill>
          <a:ln w="28575"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6534000" y="2520000"/>
            <a:ext cx="360000" cy="720000"/>
          </a:xfrm>
          <a:prstGeom prst="upArrow">
            <a:avLst>
              <a:gd name="adj1" fmla="val 50000"/>
              <a:gd name="adj2" fmla="val 92609"/>
            </a:avLst>
          </a:prstGeom>
          <a:solidFill>
            <a:srgbClr val="00B050"/>
          </a:solidFill>
          <a:ln w="28575"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3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ЯВЛЯЛИСЬ ЛИ РИМЛЯНЕ ЗАВОЕВАТЕЛЯМИ? ПОЧЕМУ РИМЛЯНЕ ПРОДОЛЖАЛИ ЗАВОЕВАНИЯ?</a:t>
            </a:r>
            <a:endParaRPr lang="ru-RU" sz="4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ОПРЕДЕЛЯЕМ ПРОБЛЕМУ</a:t>
            </a:r>
          </a:p>
        </p:txBody>
      </p:sp>
    </p:spTree>
    <p:extLst>
      <p:ext uri="{BB962C8B-B14F-4D97-AF65-F5344CB8AC3E}">
        <p14:creationId xmlns:p14="http://schemas.microsoft.com/office/powerpoint/2010/main" val="349023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158941"/>
              </p:ext>
            </p:extLst>
          </p:nvPr>
        </p:nvGraphicFramePr>
        <p:xfrm>
          <a:off x="252000" y="1044010"/>
          <a:ext cx="8640480" cy="5769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80917"/>
                <a:gridCol w="759563"/>
              </a:tblGrid>
              <a:tr h="709084">
                <a:tc>
                  <a:txBody>
                    <a:bodyPr/>
                    <a:lstStyle/>
                    <a:p>
                      <a:r>
                        <a:rPr lang="ru-RU" sz="19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Новое государственное устройство, при котором высшие органы власти избираются гражданами, </a:t>
                      </a:r>
                      <a:r>
                        <a:rPr lang="ru-RU" sz="19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римляне</a:t>
                      </a:r>
                      <a:r>
                        <a:rPr lang="ru-RU" sz="19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назвали </a:t>
                      </a:r>
                      <a:r>
                        <a:rPr lang="ru-RU" sz="19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республикой</a:t>
                      </a:r>
                      <a:r>
                        <a:rPr lang="ru-RU" sz="19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090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/>
                        <a:t>Главным центром культуры эллинистической цивилизации являлась </a:t>
                      </a:r>
                      <a:r>
                        <a:rPr lang="ru-RU" sz="1900" b="1" dirty="0" smtClean="0"/>
                        <a:t>Александрийская библиотека.</a:t>
                      </a:r>
                      <a:endParaRPr lang="ru-RU" sz="19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090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/>
                        <a:t>Основная </a:t>
                      </a:r>
                      <a:r>
                        <a:rPr lang="ru-RU" sz="1900" b="1" dirty="0" smtClean="0"/>
                        <a:t>единица римской армии</a:t>
                      </a:r>
                      <a:r>
                        <a:rPr lang="ru-RU" sz="1900" dirty="0" smtClean="0"/>
                        <a:t>, разделённая на центурии – </a:t>
                      </a:r>
                      <a:r>
                        <a:rPr lang="ru-RU" sz="1900" b="1" dirty="0" smtClean="0"/>
                        <a:t>фаланга</a:t>
                      </a:r>
                      <a:r>
                        <a:rPr lang="ru-RU" sz="1900" dirty="0" smtClean="0"/>
                        <a:t>.</a:t>
                      </a:r>
                      <a:endParaRPr lang="ru-RU" sz="19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090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/>
                        <a:t>Подвластные Римскому государству земли за пределами Италии стали называть </a:t>
                      </a:r>
                      <a:r>
                        <a:rPr lang="ru-RU" sz="1900" b="1" dirty="0" smtClean="0"/>
                        <a:t>провинциями</a:t>
                      </a:r>
                      <a:r>
                        <a:rPr lang="ru-RU" sz="1900" dirty="0" smtClean="0"/>
                        <a:t>.</a:t>
                      </a:r>
                      <a:endParaRPr lang="ru-RU" sz="19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152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/>
                        <a:t>Эллинистические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b="1" dirty="0" smtClean="0"/>
                        <a:t>цари</a:t>
                      </a:r>
                      <a:r>
                        <a:rPr lang="ru-RU" sz="1900" dirty="0" smtClean="0"/>
                        <a:t> объявляли себя богами, передавали власть по наследству, устанавливали законы. Такое правление греки называли демократией.</a:t>
                      </a:r>
                      <a:endParaRPr lang="ru-RU" sz="19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090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/>
                        <a:t>После распада державы Александра Македонского сложилась </a:t>
                      </a:r>
                      <a:r>
                        <a:rPr lang="ru-RU" sz="1900" b="1" dirty="0" smtClean="0"/>
                        <a:t>эллинистическая цивилизация</a:t>
                      </a:r>
                      <a:r>
                        <a:rPr lang="ru-RU" sz="1900" dirty="0" smtClean="0"/>
                        <a:t>, объединившая Восток и Запад.</a:t>
                      </a:r>
                      <a:endParaRPr lang="ru-RU" sz="19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028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/>
                        <a:t>В 753 г. </a:t>
                      </a:r>
                      <a:r>
                        <a:rPr lang="ru-RU" sz="1900" dirty="0" smtClean="0"/>
                        <a:t>до н.э. был основан легендарный город </a:t>
                      </a:r>
                      <a:r>
                        <a:rPr lang="ru-RU" sz="1900" b="1" dirty="0" smtClean="0"/>
                        <a:t>Рим</a:t>
                      </a:r>
                      <a:r>
                        <a:rPr lang="ru-RU" sz="1900" dirty="0" smtClean="0"/>
                        <a:t>.</a:t>
                      </a:r>
                      <a:endParaRPr lang="ru-RU" sz="19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028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/>
                        <a:t>Переселенцев, прибывающих в </a:t>
                      </a:r>
                      <a:r>
                        <a:rPr lang="ru-RU" sz="1900" b="1" dirty="0" smtClean="0"/>
                        <a:t>Рим</a:t>
                      </a:r>
                      <a:r>
                        <a:rPr lang="ru-RU" sz="1900" dirty="0" smtClean="0"/>
                        <a:t>, стали называть </a:t>
                      </a:r>
                      <a:r>
                        <a:rPr lang="ru-RU" sz="1900" b="1" dirty="0" smtClean="0"/>
                        <a:t>патрициям</a:t>
                      </a:r>
                      <a:r>
                        <a:rPr lang="ru-RU" sz="1900" dirty="0" smtClean="0"/>
                        <a:t>.</a:t>
                      </a:r>
                      <a:endParaRPr lang="ru-RU" sz="19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028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64669" y="2432809"/>
            <a:ext cx="8627811" cy="1921252"/>
          </a:xfrm>
          <a:prstGeom prst="roundRect">
            <a:avLst>
              <a:gd name="adj" fmla="val 10887"/>
            </a:avLst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 anchorCtr="0">
            <a:spAutoFit/>
          </a:bodyPr>
          <a:lstStyle/>
          <a:p>
            <a:pPr indent="357188"/>
            <a:r>
              <a:rPr lang="ru-RU" sz="2800" b="1" dirty="0" smtClean="0">
                <a:solidFill>
                  <a:srgbClr val="0070C0"/>
                </a:solidFill>
              </a:rPr>
              <a:t>Необходимый уровень.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/>
              <a:t>Выбери </a:t>
            </a:r>
            <a:r>
              <a:rPr lang="ru-RU" sz="2800" dirty="0"/>
              <a:t>в таблице верные утверждения</a:t>
            </a:r>
            <a:r>
              <a:rPr lang="ru-RU" sz="2800" dirty="0" smtClean="0"/>
              <a:t> </a:t>
            </a:r>
            <a:r>
              <a:rPr lang="ru-RU" sz="2800" dirty="0"/>
              <a:t>и отметь их знаком «+».</a:t>
            </a:r>
          </a:p>
          <a:p>
            <a:pPr indent="361950"/>
            <a:r>
              <a:rPr lang="ru-RU" sz="2800" b="1" dirty="0">
                <a:solidFill>
                  <a:srgbClr val="0070C0"/>
                </a:solidFill>
              </a:rPr>
              <a:t>Программный уровень.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/>
              <a:t>справь неверные утверждения так, чтобы они </a:t>
            </a:r>
            <a:r>
              <a:rPr lang="ru-RU" sz="2800" dirty="0" smtClean="0"/>
              <a:t>стали верными</a:t>
            </a:r>
            <a:r>
              <a:rPr lang="ru-RU" sz="2800" dirty="0"/>
              <a:t>.</a:t>
            </a: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sp>
        <p:nvSpPr>
          <p:cNvPr id="19" name="Управляющая кнопка: далее 18">
            <a:hlinkClick r:id="rId6" action="ppaction://hlinksldjump" highlightClick="1"/>
          </p:cNvPr>
          <p:cNvSpPr/>
          <p:nvPr/>
        </p:nvSpPr>
        <p:spPr>
          <a:xfrm>
            <a:off x="8712000" y="6444000"/>
            <a:ext cx="360000" cy="3600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2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725469"/>
              </p:ext>
            </p:extLst>
          </p:nvPr>
        </p:nvGraphicFramePr>
        <p:xfrm>
          <a:off x="252000" y="972000"/>
          <a:ext cx="8640480" cy="5769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80917"/>
                <a:gridCol w="759563"/>
              </a:tblGrid>
              <a:tr h="709084">
                <a:tc>
                  <a:txBody>
                    <a:bodyPr/>
                    <a:lstStyle/>
                    <a:p>
                      <a:r>
                        <a:rPr lang="ru-RU" sz="19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Новое государственное устройство, при котором высшие органы власти избираются гражданами, </a:t>
                      </a:r>
                      <a:r>
                        <a:rPr lang="ru-RU" sz="19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римляне</a:t>
                      </a:r>
                      <a:r>
                        <a:rPr lang="ru-RU" sz="19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назвали </a:t>
                      </a:r>
                      <a:r>
                        <a:rPr lang="ru-RU" sz="19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республикой</a:t>
                      </a:r>
                      <a:r>
                        <a:rPr lang="ru-RU" sz="19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090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/>
                        <a:t>Главным центром культуры эллинистической цивилизации являлась </a:t>
                      </a:r>
                      <a:r>
                        <a:rPr lang="ru-RU" sz="1900" b="1" dirty="0" smtClean="0"/>
                        <a:t>Александрийская библиотека.</a:t>
                      </a:r>
                      <a:endParaRPr lang="ru-RU" sz="19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090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/>
                        <a:t>Основная </a:t>
                      </a:r>
                      <a:r>
                        <a:rPr lang="ru-RU" sz="1900" b="1" dirty="0" smtClean="0"/>
                        <a:t>единица римской армии</a:t>
                      </a:r>
                      <a:r>
                        <a:rPr lang="ru-RU" sz="1900" dirty="0" smtClean="0"/>
                        <a:t>, разделённая на центурии – </a:t>
                      </a:r>
                      <a:r>
                        <a:rPr lang="ru-RU" sz="1900" b="1" dirty="0" smtClean="0"/>
                        <a:t>фаланга</a:t>
                      </a:r>
                      <a:r>
                        <a:rPr lang="ru-RU" sz="1900" dirty="0" smtClean="0"/>
                        <a:t>.</a:t>
                      </a:r>
                      <a:endParaRPr lang="ru-RU" sz="19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090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/>
                        <a:t>Подвластные Римскому государству земли за пределами Италии стали называть </a:t>
                      </a:r>
                      <a:r>
                        <a:rPr lang="ru-RU" sz="1900" b="1" dirty="0" smtClean="0"/>
                        <a:t>провинциями</a:t>
                      </a:r>
                      <a:r>
                        <a:rPr lang="ru-RU" sz="1900" dirty="0" smtClean="0"/>
                        <a:t>.</a:t>
                      </a:r>
                      <a:endParaRPr lang="ru-RU" sz="19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152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/>
                        <a:t>Эллинистические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b="1" dirty="0" smtClean="0"/>
                        <a:t>цари</a:t>
                      </a:r>
                      <a:r>
                        <a:rPr lang="ru-RU" sz="1900" dirty="0" smtClean="0"/>
                        <a:t> объявляли себя богами, передавали власть по наследству, устанавливали законы. Такое правление греки называли демократией.</a:t>
                      </a:r>
                      <a:endParaRPr lang="ru-RU" sz="19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090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/>
                        <a:t>После распада державы Александра Македонского сложилась </a:t>
                      </a:r>
                      <a:r>
                        <a:rPr lang="ru-RU" sz="1900" b="1" dirty="0" smtClean="0"/>
                        <a:t>эллинистическая цивилизация</a:t>
                      </a:r>
                      <a:r>
                        <a:rPr lang="ru-RU" sz="1900" dirty="0" smtClean="0"/>
                        <a:t>, объединившая Восток и Запад.</a:t>
                      </a:r>
                      <a:endParaRPr lang="ru-RU" sz="19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028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/>
                        <a:t>В 753 г. </a:t>
                      </a:r>
                      <a:r>
                        <a:rPr lang="ru-RU" sz="1900" dirty="0" smtClean="0"/>
                        <a:t>до н.э. был основан легендарный город </a:t>
                      </a:r>
                      <a:r>
                        <a:rPr lang="ru-RU" sz="1900" b="1" dirty="0" smtClean="0"/>
                        <a:t>Рим</a:t>
                      </a:r>
                      <a:r>
                        <a:rPr lang="ru-RU" sz="1900" dirty="0" smtClean="0"/>
                        <a:t>.</a:t>
                      </a:r>
                      <a:endParaRPr lang="ru-RU" sz="19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028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/>
                        <a:t>Переселенцев, прибывающих в </a:t>
                      </a:r>
                      <a:r>
                        <a:rPr lang="ru-RU" sz="1900" b="1" dirty="0" smtClean="0"/>
                        <a:t>Рим</a:t>
                      </a:r>
                      <a:r>
                        <a:rPr lang="ru-RU" sz="1900" dirty="0" smtClean="0"/>
                        <a:t>, стали называть </a:t>
                      </a:r>
                      <a:r>
                        <a:rPr lang="ru-RU" sz="1900" b="1" dirty="0" smtClean="0"/>
                        <a:t>патрициям</a:t>
                      </a:r>
                      <a:r>
                        <a:rPr lang="ru-RU" sz="1900" dirty="0" smtClean="0"/>
                        <a:t>.</a:t>
                      </a:r>
                      <a:endParaRPr lang="ru-RU" sz="19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028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64669" y="2432811"/>
            <a:ext cx="8627811" cy="1921252"/>
          </a:xfrm>
          <a:prstGeom prst="roundRect">
            <a:avLst>
              <a:gd name="adj" fmla="val 10887"/>
            </a:avLst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 anchorCtr="0">
            <a:spAutoFit/>
          </a:bodyPr>
          <a:lstStyle/>
          <a:p>
            <a:pPr indent="361950"/>
            <a:r>
              <a:rPr lang="ru-RU" sz="2800" b="1" dirty="0" smtClean="0">
                <a:solidFill>
                  <a:srgbClr val="0070C0"/>
                </a:solidFill>
              </a:rPr>
              <a:t>Максимальный </a:t>
            </a:r>
            <a:r>
              <a:rPr lang="ru-RU" sz="2800" b="1" dirty="0">
                <a:solidFill>
                  <a:srgbClr val="0070C0"/>
                </a:solidFill>
              </a:rPr>
              <a:t>уровень. </a:t>
            </a:r>
            <a:r>
              <a:rPr lang="ru-RU" sz="2800" dirty="0" smtClean="0"/>
              <a:t>Запиши </a:t>
            </a:r>
            <a:r>
              <a:rPr lang="ru-RU" sz="2800" dirty="0"/>
              <a:t>в свободной строке таблицы любое </a:t>
            </a:r>
            <a:r>
              <a:rPr lang="ru-RU" sz="2800" dirty="0" smtClean="0"/>
              <a:t>верное утверждение</a:t>
            </a:r>
            <a:r>
              <a:rPr lang="ru-RU" sz="2800" dirty="0"/>
              <a:t>, используя два-три любых выделенных слова.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5900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3200876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65125"/>
            <a:r>
              <a:rPr lang="ru-RU" sz="2600" b="1" dirty="0">
                <a:solidFill>
                  <a:srgbClr val="0070C0"/>
                </a:solidFill>
              </a:rPr>
              <a:t>Необходимый уровень</a:t>
            </a:r>
            <a:r>
              <a:rPr lang="ru-RU" sz="2600" b="1" dirty="0" smtClean="0">
                <a:solidFill>
                  <a:srgbClr val="0070C0"/>
                </a:solidFill>
              </a:rPr>
              <a:t>. </a:t>
            </a:r>
            <a:r>
              <a:rPr lang="ru-RU" sz="2600" dirty="0" smtClean="0"/>
              <a:t>Отметь соответствующими </a:t>
            </a:r>
            <a:r>
              <a:rPr lang="ru-RU" sz="2600" dirty="0"/>
              <a:t>цифрами на ленте </a:t>
            </a:r>
            <a:r>
              <a:rPr lang="ru-RU" sz="2600" dirty="0" smtClean="0"/>
              <a:t>времени следующие </a:t>
            </a:r>
            <a:r>
              <a:rPr lang="ru-RU" sz="2600" dirty="0"/>
              <a:t>события: </a:t>
            </a:r>
            <a:r>
              <a:rPr lang="ru-RU" sz="2600" b="1" dirty="0">
                <a:solidFill>
                  <a:srgbClr val="0070C0"/>
                </a:solidFill>
              </a:rPr>
              <a:t>1</a:t>
            </a:r>
            <a:r>
              <a:rPr lang="ru-RU" sz="2600" dirty="0"/>
              <a:t> – начало цивилизации Древнего </a:t>
            </a:r>
            <a:r>
              <a:rPr lang="ru-RU" sz="2600" dirty="0" smtClean="0"/>
              <a:t>Рима</a:t>
            </a:r>
            <a:r>
              <a:rPr lang="ru-RU" sz="2600" dirty="0"/>
              <a:t>, </a:t>
            </a:r>
            <a:r>
              <a:rPr lang="ru-RU" sz="2600" b="1" dirty="0">
                <a:solidFill>
                  <a:srgbClr val="0070C0"/>
                </a:solidFill>
              </a:rPr>
              <a:t>2</a:t>
            </a:r>
            <a:r>
              <a:rPr lang="ru-RU" sz="2600" dirty="0"/>
              <a:t> </a:t>
            </a:r>
            <a:r>
              <a:rPr lang="ru-RU" sz="2600" dirty="0" smtClean="0"/>
              <a:t>– установление Римской </a:t>
            </a:r>
            <a:r>
              <a:rPr lang="ru-RU" sz="2600" dirty="0"/>
              <a:t>республики, </a:t>
            </a:r>
            <a:r>
              <a:rPr lang="ru-RU" sz="2600" b="1" dirty="0">
                <a:solidFill>
                  <a:srgbClr val="0070C0"/>
                </a:solidFill>
              </a:rPr>
              <a:t>3</a:t>
            </a:r>
            <a:r>
              <a:rPr lang="ru-RU" sz="2600" dirty="0"/>
              <a:t> – образование </a:t>
            </a:r>
            <a:r>
              <a:rPr lang="ru-RU" sz="2600" dirty="0" smtClean="0"/>
              <a:t>Римско-Италийского </a:t>
            </a:r>
            <a:r>
              <a:rPr lang="ru-RU" sz="2600" dirty="0"/>
              <a:t>союза, </a:t>
            </a:r>
            <a:r>
              <a:rPr lang="ru-RU" sz="2600" b="1" dirty="0">
                <a:solidFill>
                  <a:srgbClr val="0070C0"/>
                </a:solidFill>
              </a:rPr>
              <a:t>4</a:t>
            </a:r>
            <a:r>
              <a:rPr lang="ru-RU" sz="2600" dirty="0"/>
              <a:t> – </a:t>
            </a:r>
            <a:r>
              <a:rPr lang="ru-RU" sz="2600" dirty="0" smtClean="0"/>
              <a:t>установление господства  Рима </a:t>
            </a:r>
            <a:r>
              <a:rPr lang="ru-RU" sz="2600" dirty="0"/>
              <a:t>в </a:t>
            </a:r>
            <a:r>
              <a:rPr lang="ru-RU" sz="2600" dirty="0" smtClean="0"/>
              <a:t>Западном </a:t>
            </a:r>
            <a:r>
              <a:rPr lang="ru-RU" sz="2600" dirty="0"/>
              <a:t>Средиземноморье.</a:t>
            </a: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993119"/>
              </p:ext>
            </p:extLst>
          </p:nvPr>
        </p:nvGraphicFramePr>
        <p:xfrm>
          <a:off x="252000" y="4711536"/>
          <a:ext cx="864048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787"/>
                <a:gridCol w="860260"/>
                <a:gridCol w="718023"/>
                <a:gridCol w="718023"/>
                <a:gridCol w="718023"/>
                <a:gridCol w="718023"/>
                <a:gridCol w="718023"/>
                <a:gridCol w="718023"/>
                <a:gridCol w="718023"/>
                <a:gridCol w="718023"/>
                <a:gridCol w="718023"/>
                <a:gridCol w="742226"/>
              </a:tblGrid>
              <a:tr h="370840">
                <a:tc gridSpan="10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тысячелетие до н. э.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Наша эра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тыс.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тыс.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99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2009061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65125"/>
            <a:r>
              <a:rPr lang="ru-RU" sz="2800" b="1" dirty="0" smtClean="0">
                <a:solidFill>
                  <a:srgbClr val="0070C0"/>
                </a:solidFill>
              </a:rPr>
              <a:t>Программный </a:t>
            </a:r>
            <a:r>
              <a:rPr lang="ru-RU" sz="2800" b="1" dirty="0">
                <a:solidFill>
                  <a:srgbClr val="0070C0"/>
                </a:solidFill>
              </a:rPr>
              <a:t>уровень. </a:t>
            </a:r>
            <a:r>
              <a:rPr lang="ru-RU" sz="2800" dirty="0" smtClean="0"/>
              <a:t>Раздели </a:t>
            </a:r>
            <a:r>
              <a:rPr lang="ru-RU" sz="2800" dirty="0"/>
              <a:t>на этапы, обозначив их на ленте времени </a:t>
            </a:r>
            <a:r>
              <a:rPr lang="ru-RU" sz="2800" dirty="0" smtClean="0"/>
              <a:t>разным цветом</a:t>
            </a:r>
            <a:r>
              <a:rPr lang="ru-RU" sz="2800" dirty="0"/>
              <a:t>, изученную тобой историю </a:t>
            </a:r>
            <a:r>
              <a:rPr lang="ru-RU" sz="2800" dirty="0" smtClean="0"/>
              <a:t>Рима</a:t>
            </a:r>
            <a:r>
              <a:rPr lang="ru-RU" sz="2800" dirty="0"/>
              <a:t>, дай название этапам и рубежам.</a:t>
            </a: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982846"/>
              </p:ext>
            </p:extLst>
          </p:nvPr>
        </p:nvGraphicFramePr>
        <p:xfrm>
          <a:off x="252000" y="3271376"/>
          <a:ext cx="864048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787"/>
                <a:gridCol w="860260"/>
                <a:gridCol w="718023"/>
                <a:gridCol w="718023"/>
                <a:gridCol w="718023"/>
                <a:gridCol w="718023"/>
                <a:gridCol w="718023"/>
                <a:gridCol w="718023"/>
                <a:gridCol w="718023"/>
                <a:gridCol w="718023"/>
                <a:gridCol w="718023"/>
                <a:gridCol w="742226"/>
              </a:tblGrid>
              <a:tr h="370840">
                <a:tc gridSpan="10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тысячелетие до н. э.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Наша эра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тыс.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тыс.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2000" y="5013176"/>
            <a:ext cx="860400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__________________________________________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__________________________________________</a:t>
            </a:r>
          </a:p>
          <a:p>
            <a:pPr marL="457200" indent="-457200">
              <a:buFont typeface="Comic Sans MS" pitchFamily="66" charset="0"/>
              <a:buChar char="…"/>
            </a:pPr>
            <a:r>
              <a:rPr lang="ru-RU" sz="2400" dirty="0" smtClean="0"/>
              <a:t>__________________________________________</a:t>
            </a:r>
          </a:p>
          <a:p>
            <a:pPr marL="457200" indent="-457200">
              <a:buFont typeface="Comic Sans MS" pitchFamily="66" charset="0"/>
              <a:buChar char="…"/>
            </a:pPr>
            <a:r>
              <a:rPr lang="ru-RU" sz="2400" dirty="0" smtClean="0"/>
              <a:t>__________________________________________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872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2169205"/>
            <a:ext cx="8639999" cy="1328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«СПАСИТЕЛЬ И ЗАЩИТНИК ЭЛЛАДЫ»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2280" y="3973185"/>
            <a:ext cx="865972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РИМСКОЕ ВЛАДЫЧЕСТВО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70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spc="-150" dirty="0"/>
              <a:t>«СПАСИТЕЛЬ И ЗАЩИТНИК ЭЛЛАДЫ»</a:t>
            </a: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0000"/>
            <a:ext cx="9144000" cy="599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0400" y="-28800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3ECD0"/>
              </a:clrFrom>
              <a:clrTo>
                <a:srgbClr val="F3ECD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6872" y="4680520"/>
            <a:ext cx="2509264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5819</TotalTime>
  <Words>1135</Words>
  <Application>Microsoft Office PowerPoint</Application>
  <PresentationFormat>Экран (4:3)</PresentationFormat>
  <Paragraphs>202</Paragraphs>
  <Slides>16</Slides>
  <Notes>14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Тема1</vt:lpstr>
      <vt:lpstr>ВЛАСТЕЛИН СРЕДИЗЕМНОМОРЬЯ</vt:lpstr>
      <vt:lpstr>ОПРЕДЕЛЯЕМ ПРОБЛЕМУ</vt:lpstr>
      <vt:lpstr>ОПРЕДЕЛЯЕМ ПРОБЛЕМУ</vt:lpstr>
      <vt:lpstr>ВСПОМИНАЕМ ТО, ЧТО ЗНАЕМ</vt:lpstr>
      <vt:lpstr>ВСПОМИНАЕМ ТО, ЧТО ЗНАЕМ</vt:lpstr>
      <vt:lpstr>ВСПОМИНАЕМ ТО, ЧТО ЗНАЕМ</vt:lpstr>
      <vt:lpstr>ВСПОМИНАЕМ ТО, ЧТО ЗНАЕМ</vt:lpstr>
      <vt:lpstr>ОТКРЫВАЕМ НОВЫЕ ЗНАНИЯ</vt:lpstr>
      <vt:lpstr>«СПАСИТЕЛЬ И ЗАЩИТНИК ЭЛЛАДЫ»</vt:lpstr>
      <vt:lpstr>«СПАСИТЕЛЬ И ЗАЩИТНИК ЭЛЛАДЫ»</vt:lpstr>
      <vt:lpstr>РИМСКОЕ ВЛАДЫЧЕСТВО</vt:lpstr>
      <vt:lpstr>РИМСКОЕ ВЛАДЫЧЕСТВО</vt:lpstr>
      <vt:lpstr>РИМСКОЕ ВЛАДЫЧЕСТВО</vt:lpstr>
      <vt:lpstr>ОТКРЫВАЕМ НОВЫЕ ЗНАНИЯ</vt:lpstr>
      <vt:lpstr>ПРИМЕНЯЕМ НОВЫЕ ЗНАНИЯ</vt:lpstr>
      <vt:lpstr>ПРИМЕНЯЕМ НОВЫЕ ЗНАНИЯ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ВЛАСТЕЛИН СРЕДИЗЕМНОМОРЬЯ</dc:title>
  <dc:creator>Telli</dc:creator>
  <cp:lastModifiedBy>Светлана</cp:lastModifiedBy>
  <cp:revision>293</cp:revision>
  <dcterms:created xsi:type="dcterms:W3CDTF">2012-04-06T18:00:09Z</dcterms:created>
  <dcterms:modified xsi:type="dcterms:W3CDTF">2013-02-22T18:18:58Z</dcterms:modified>
</cp:coreProperties>
</file>