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3" r:id="rId3"/>
    <p:sldId id="265" r:id="rId4"/>
    <p:sldId id="266" r:id="rId5"/>
    <p:sldId id="285" r:id="rId6"/>
    <p:sldId id="286" r:id="rId7"/>
    <p:sldId id="287" r:id="rId8"/>
    <p:sldId id="274" r:id="rId9"/>
    <p:sldId id="272" r:id="rId10"/>
    <p:sldId id="284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CC"/>
    <a:srgbClr val="FFDDBF"/>
    <a:srgbClr val="EBBB8A"/>
    <a:srgbClr val="E7B98A"/>
    <a:srgbClr val="050403"/>
    <a:srgbClr val="FFF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9" autoAdjust="0"/>
    <p:restoredTop sz="85383" autoAdjust="0"/>
  </p:normalViewPr>
  <p:slideViewPr>
    <p:cSldViewPr>
      <p:cViewPr varScale="1">
        <p:scale>
          <a:sx n="50" d="100"/>
          <a:sy n="5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34725A-2C70-47F5-9FDD-239C91514210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41EB59D-1A7F-4062-9C30-B2F8B163A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41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EF2E2D-96A4-4840-A9DD-7F6D9D4B00D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ECE30F-5CA2-4174-93A0-D302E51D84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авторская формулировка проблемной ситуации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F28382-6FAC-416E-861A-A0A42277E9B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32C9E4-20AD-4CEA-A44B-9269FA0AEBA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0EEAA9-4EF6-4426-804E-775442DC10B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C81407-22CC-4D56-8C37-95507CCA831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CCD6AE-C380-4114-89D3-DADABF772F7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http://geo-tur.narod.ru/Maps/pic/asi_fiz.jpg</a:t>
            </a: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0CC69-91E9-4C36-9FD4-09DBEAF421F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CCB82B-E52E-4EC2-80E9-ECC9D5C4136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077B75-FD2D-4436-8F5E-331F8DAD7FA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12539-32F0-4CF3-BD19-C6EDB910D53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AAC96-8418-4D02-BE7E-58DFD1BED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B9AC-A289-4587-A674-AC9485F1E4E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8370C-8EB4-4D03-9813-459A27A1C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A4BF-393D-4CB8-952B-BAA63A3318C6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F461F-81DD-49F3-9D84-845C22185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15795-C49B-428A-990A-750C2BA8C5B3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122A-256D-4138-AF28-250F295C1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C939-EEF0-441D-903E-E4A1B0A0BBB6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01C77-DBC9-4840-9FBC-CFA686B52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37D88-83EE-43C6-AFFB-5A089C677BD7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0335D-96AE-4DCE-83D7-1FD9E53AE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A91C-79FD-4286-BE15-445E82B3BF4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6A28-9EE6-42E9-892C-664CB09AE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1DC37-3132-4C22-9BBF-C0D4BC5C7E4A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291BF-B2B7-4ABD-865B-7448B79DD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1A8B-7544-4B0D-92A3-A97E1CF8322D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16B4-0E8F-4467-8B41-5899FE146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828EC-1153-4B1B-B9A8-8A883A9A32E5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A9DF-E538-4D29-AD95-6D46201F4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EBF3-1CAE-4DD1-81D4-7AF3608C0D6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15A0-0CFF-46F9-85E5-869B5782E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734A24-8AA5-4BCF-9492-01C0ADD01798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EF7762-4AC4-4AE6-A801-E31604C28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2"/>
          <p:cNvSpPr txBox="1">
            <a:spLocks/>
          </p:cNvSpPr>
          <p:nvPr/>
        </p:nvSpPr>
        <p:spPr>
          <a:xfrm>
            <a:off x="0" y="6240463"/>
            <a:ext cx="5940425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</a:t>
            </a:r>
            <a:r>
              <a:rPr lang="en-US" sz="1200">
                <a:solidFill>
                  <a:srgbClr val="400000"/>
                </a:solidFill>
                <a:latin typeface="Comic Sans MS" pitchFamily="66" charset="0"/>
              </a:rPr>
              <a:t>-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й класс. История Древнего мира.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14338" name="Прямоугольник 8"/>
          <p:cNvSpPr>
            <a:spLocks noChangeArrowheads="1"/>
          </p:cNvSpPr>
          <p:nvPr/>
        </p:nvSpPr>
        <p:spPr bwMode="auto">
          <a:xfrm>
            <a:off x="6228184" y="6157010"/>
            <a:ext cx="2749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omic Sans MS" pitchFamily="66" charset="0"/>
              </a:rPr>
              <a:t>© ООО «</a:t>
            </a:r>
            <a:r>
              <a:rPr lang="ru-RU" dirty="0" err="1">
                <a:latin typeface="Comic Sans MS" pitchFamily="66" charset="0"/>
              </a:rPr>
              <a:t>Баласс</a:t>
            </a:r>
            <a:r>
              <a:rPr lang="ru-RU">
                <a:latin typeface="Comic Sans MS" pitchFamily="66" charset="0"/>
              </a:rPr>
              <a:t>», </a:t>
            </a:r>
            <a:r>
              <a:rPr lang="ru-RU" smtClean="0">
                <a:latin typeface="Comic Sans MS" pitchFamily="66" charset="0"/>
              </a:rPr>
              <a:t>2013</a:t>
            </a:r>
            <a:endParaRPr lang="ru-RU" dirty="0" smtClean="0">
              <a:latin typeface="Comic Sans MS" pitchFamily="66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ОБЩИЙ ВЗГЛЯД НА ДРЕВНИЙ ВОСТОК</a:t>
            </a:r>
            <a:endParaRPr lang="ru-RU" dirty="0"/>
          </a:p>
        </p:txBody>
      </p:sp>
      <p:pic>
        <p:nvPicPr>
          <p:cNvPr id="14340" name="Рисунок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75" name="Group 31"/>
          <p:cNvGraphicFramePr>
            <a:graphicFrameLocks noGrp="1"/>
          </p:cNvGraphicFramePr>
          <p:nvPr/>
        </p:nvGraphicFramePr>
        <p:xfrm>
          <a:off x="252413" y="1125538"/>
          <a:ext cx="8639175" cy="5611812"/>
        </p:xfrm>
        <a:graphic>
          <a:graphicData uri="http://schemas.openxmlformats.org/drawingml/2006/table">
            <a:tbl>
              <a:tblPr/>
              <a:tblGrid>
                <a:gridCol w="5759450"/>
                <a:gridCol w="28797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Особенности цивилизаций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Древний Восток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6. Все свободные граждане государства были одинаково равны в основных правах или бесправны перед государством?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7. Место человека в обществе 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многом определялось его происхождением.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8. Люди ценили, прежде всего, общественный порядок или личную свободу?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9. Что люди чаще всего приветствовали, не осуждали?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grpSp>
        <p:nvGrpSpPr>
          <p:cNvPr id="31765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1773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6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1769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 smtClean="0"/>
              <a:t>ОТКРЫВАЕМ НОВЫЕ ЗНАНИЯ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252000" y="980728"/>
            <a:ext cx="8640000" cy="105560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	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Ситуация.</a:t>
            </a:r>
            <a:r>
              <a:rPr lang="ru-RU" sz="2800">
                <a:latin typeface="Comic Sans MS" pitchFamily="66" charset="0"/>
              </a:rPr>
              <a:t> Поездка в летний международный детский лагерь</a:t>
            </a:r>
            <a:r>
              <a:rPr lang="ru-RU" sz="2800"/>
              <a:t>.</a:t>
            </a:r>
          </a:p>
        </p:txBody>
      </p:sp>
      <p:grpSp>
        <p:nvGrpSpPr>
          <p:cNvPr id="3379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3826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79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3822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 smtClean="0"/>
              <a:t>ПРОВЕРЯЕМ НОВЫЕ ЗНАНИЯ</a:t>
            </a:r>
            <a:endParaRPr lang="ru-RU" sz="3600" dirty="0"/>
          </a:p>
        </p:txBody>
      </p:sp>
      <p:grpSp>
        <p:nvGrpSpPr>
          <p:cNvPr id="33799" name="Группа 21"/>
          <p:cNvGrpSpPr>
            <a:grpSpLocks noChangeAspect="1"/>
          </p:cNvGrpSpPr>
          <p:nvPr/>
        </p:nvGrpSpPr>
        <p:grpSpPr bwMode="auto">
          <a:xfrm>
            <a:off x="684213" y="1125538"/>
            <a:ext cx="358775" cy="358775"/>
            <a:chOff x="2412240" y="1268760"/>
            <a:chExt cx="4320000" cy="4320000"/>
          </a:xfrm>
        </p:grpSpPr>
        <p:sp>
          <p:nvSpPr>
            <p:cNvPr id="23" name="Полилиния 22"/>
            <p:cNvSpPr>
              <a:spLocks noChangeAspect="1"/>
            </p:cNvSpPr>
            <p:nvPr/>
          </p:nvSpPr>
          <p:spPr>
            <a:xfrm>
              <a:off x="2412240" y="1268760"/>
              <a:ext cx="4320000" cy="4320000"/>
            </a:xfrm>
            <a:custGeom>
              <a:avLst/>
              <a:gdLst>
                <a:gd name="connsiteX0" fmla="*/ 0 w 2369143"/>
                <a:gd name="connsiteY0" fmla="*/ 153467 h 1534668"/>
                <a:gd name="connsiteX1" fmla="*/ 153467 w 2369143"/>
                <a:gd name="connsiteY1" fmla="*/ 0 h 1534668"/>
                <a:gd name="connsiteX2" fmla="*/ 2215676 w 2369143"/>
                <a:gd name="connsiteY2" fmla="*/ 0 h 1534668"/>
                <a:gd name="connsiteX3" fmla="*/ 2369143 w 2369143"/>
                <a:gd name="connsiteY3" fmla="*/ 153467 h 1534668"/>
                <a:gd name="connsiteX4" fmla="*/ 2369143 w 2369143"/>
                <a:gd name="connsiteY4" fmla="*/ 1381201 h 1534668"/>
                <a:gd name="connsiteX5" fmla="*/ 2215676 w 2369143"/>
                <a:gd name="connsiteY5" fmla="*/ 1534668 h 1534668"/>
                <a:gd name="connsiteX6" fmla="*/ 153467 w 2369143"/>
                <a:gd name="connsiteY6" fmla="*/ 1534668 h 1534668"/>
                <a:gd name="connsiteX7" fmla="*/ 0 w 2369143"/>
                <a:gd name="connsiteY7" fmla="*/ 1381201 h 1534668"/>
                <a:gd name="connsiteX8" fmla="*/ 0 w 2369143"/>
                <a:gd name="connsiteY8" fmla="*/ 153467 h 1534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9143" h="1534668">
                  <a:moveTo>
                    <a:pt x="0" y="153467"/>
                  </a:moveTo>
                  <a:cubicBezTo>
                    <a:pt x="0" y="68710"/>
                    <a:pt x="68710" y="0"/>
                    <a:pt x="153467" y="0"/>
                  </a:cubicBezTo>
                  <a:lnTo>
                    <a:pt x="2215676" y="0"/>
                  </a:lnTo>
                  <a:cubicBezTo>
                    <a:pt x="2300433" y="0"/>
                    <a:pt x="2369143" y="68710"/>
                    <a:pt x="2369143" y="153467"/>
                  </a:cubicBezTo>
                  <a:lnTo>
                    <a:pt x="2369143" y="1381201"/>
                  </a:lnTo>
                  <a:cubicBezTo>
                    <a:pt x="2369143" y="1465958"/>
                    <a:pt x="2300433" y="1534668"/>
                    <a:pt x="2215676" y="1534668"/>
                  </a:cubicBezTo>
                  <a:lnTo>
                    <a:pt x="153467" y="1534668"/>
                  </a:lnTo>
                  <a:cubicBezTo>
                    <a:pt x="68710" y="1534668"/>
                    <a:pt x="0" y="1465958"/>
                    <a:pt x="0" y="1381201"/>
                  </a:cubicBezTo>
                  <a:lnTo>
                    <a:pt x="0" y="153467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22225">
              <a:solidFill>
                <a:schemeClr val="accent3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66375" tIns="155632" rIns="155632" bIns="539299" spcCol="1270"/>
            <a:lstStyle/>
            <a:p>
              <a:pPr marL="228600" lvl="1" indent="-228600" defTabSz="11112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ru-RU" sz="2600" dirty="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495077" y="1340768"/>
              <a:ext cx="2076597" cy="2076597"/>
            </a:xfrm>
            <a:custGeom>
              <a:avLst/>
              <a:gdLst>
                <a:gd name="connsiteX0" fmla="*/ 0 w 2076597"/>
                <a:gd name="connsiteY0" fmla="*/ 2076597 h 2076597"/>
                <a:gd name="connsiteX1" fmla="*/ 2076597 w 2076597"/>
                <a:gd name="connsiteY1" fmla="*/ 0 h 2076597"/>
                <a:gd name="connsiteX2" fmla="*/ 2076597 w 2076597"/>
                <a:gd name="connsiteY2" fmla="*/ 2076597 h 2076597"/>
                <a:gd name="connsiteX3" fmla="*/ 0 w 2076597"/>
                <a:gd name="connsiteY3" fmla="*/ 2076597 h 20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6597" h="2076597">
                  <a:moveTo>
                    <a:pt x="0" y="2076597"/>
                  </a:moveTo>
                  <a:cubicBezTo>
                    <a:pt x="0" y="929724"/>
                    <a:pt x="929724" y="0"/>
                    <a:pt x="2076597" y="0"/>
                  </a:cubicBezTo>
                  <a:lnTo>
                    <a:pt x="2076597" y="2076597"/>
                  </a:lnTo>
                  <a:lnTo>
                    <a:pt x="0" y="20765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1750" h="3175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6021" tIns="786021" rIns="177800" bIns="17780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dirty="0"/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4572000" y="1340768"/>
              <a:ext cx="2076597" cy="2076597"/>
            </a:xfrm>
            <a:custGeom>
              <a:avLst/>
              <a:gdLst>
                <a:gd name="connsiteX0" fmla="*/ 0 w 2076597"/>
                <a:gd name="connsiteY0" fmla="*/ 2076597 h 2076597"/>
                <a:gd name="connsiteX1" fmla="*/ 2076597 w 2076597"/>
                <a:gd name="connsiteY1" fmla="*/ 0 h 2076597"/>
                <a:gd name="connsiteX2" fmla="*/ 2076597 w 2076597"/>
                <a:gd name="connsiteY2" fmla="*/ 2076597 h 2076597"/>
                <a:gd name="connsiteX3" fmla="*/ 0 w 2076597"/>
                <a:gd name="connsiteY3" fmla="*/ 2076597 h 20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6597" h="2076597">
                  <a:moveTo>
                    <a:pt x="0" y="0"/>
                  </a:moveTo>
                  <a:cubicBezTo>
                    <a:pt x="1146873" y="0"/>
                    <a:pt x="2076597" y="929724"/>
                    <a:pt x="2076597" y="2076597"/>
                  </a:cubicBezTo>
                  <a:lnTo>
                    <a:pt x="0" y="20765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1750" h="3175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7800" tIns="786021" rIns="786021" bIns="17780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dirty="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4572000" y="3414996"/>
              <a:ext cx="2076598" cy="2076598"/>
            </a:xfrm>
            <a:custGeom>
              <a:avLst/>
              <a:gdLst>
                <a:gd name="connsiteX0" fmla="*/ 0 w 2076597"/>
                <a:gd name="connsiteY0" fmla="*/ 2076597 h 2076597"/>
                <a:gd name="connsiteX1" fmla="*/ 2076597 w 2076597"/>
                <a:gd name="connsiteY1" fmla="*/ 0 h 2076597"/>
                <a:gd name="connsiteX2" fmla="*/ 2076597 w 2076597"/>
                <a:gd name="connsiteY2" fmla="*/ 2076597 h 2076597"/>
                <a:gd name="connsiteX3" fmla="*/ 0 w 2076597"/>
                <a:gd name="connsiteY3" fmla="*/ 2076597 h 20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6597" h="2076597">
                  <a:moveTo>
                    <a:pt x="2076597" y="0"/>
                  </a:moveTo>
                  <a:cubicBezTo>
                    <a:pt x="2076597" y="1146873"/>
                    <a:pt x="1146873" y="2076597"/>
                    <a:pt x="0" y="2076597"/>
                  </a:cubicBezTo>
                  <a:lnTo>
                    <a:pt x="0" y="0"/>
                  </a:lnTo>
                  <a:lnTo>
                    <a:pt x="2076597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1750" h="3175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7800" tIns="177801" rIns="786022" bIns="786021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dirty="0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495077" y="3414997"/>
              <a:ext cx="2076597" cy="2076597"/>
            </a:xfrm>
            <a:custGeom>
              <a:avLst/>
              <a:gdLst>
                <a:gd name="connsiteX0" fmla="*/ 0 w 2076597"/>
                <a:gd name="connsiteY0" fmla="*/ 2076597 h 2076597"/>
                <a:gd name="connsiteX1" fmla="*/ 2076597 w 2076597"/>
                <a:gd name="connsiteY1" fmla="*/ 0 h 2076597"/>
                <a:gd name="connsiteX2" fmla="*/ 2076597 w 2076597"/>
                <a:gd name="connsiteY2" fmla="*/ 2076597 h 2076597"/>
                <a:gd name="connsiteX3" fmla="*/ 0 w 2076597"/>
                <a:gd name="connsiteY3" fmla="*/ 2076597 h 20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6597" h="2076597">
                  <a:moveTo>
                    <a:pt x="2076597" y="2076597"/>
                  </a:moveTo>
                  <a:cubicBezTo>
                    <a:pt x="929724" y="2076597"/>
                    <a:pt x="0" y="1146873"/>
                    <a:pt x="0" y="0"/>
                  </a:cubicBezTo>
                  <a:lnTo>
                    <a:pt x="2076597" y="0"/>
                  </a:lnTo>
                  <a:lnTo>
                    <a:pt x="2076597" y="207659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1750" h="3175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6021" tIns="177800" rIns="177800" bIns="786021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dirty="0"/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252000" y="2172340"/>
            <a:ext cx="8640000" cy="3200876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>
                <a:latin typeface="Comic Sans MS" pitchFamily="66" charset="0"/>
              </a:rPr>
              <a:t>В лагерь приглашены дети с Арабского Востока, из Южной и Восточной Азии. В первый же вечер знакомства дети из каждой страны должны подготовить приветствие всем остальным. В своём выступлении нужно показать, какими достижениями культуры других стран пользуются в повседневной жизни у вас в стране.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52000" y="5445224"/>
            <a:ext cx="8640000" cy="1328023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Роль.</a:t>
            </a:r>
            <a:r>
              <a:rPr lang="ru-RU" sz="2400" dirty="0">
                <a:latin typeface="+mn-lt"/>
              </a:rPr>
              <a:t> Участник команды России.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Задача. </a:t>
            </a:r>
            <a:r>
              <a:rPr lang="ru-RU" sz="2400" dirty="0">
                <a:latin typeface="+mn-lt"/>
              </a:rPr>
              <a:t>Предложить то, что можно отразить в приветствии.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52413" y="979488"/>
            <a:ext cx="3598862" cy="3962400"/>
          </a:xfrm>
          <a:prstGeom prst="roundRect">
            <a:avLst>
              <a:gd name="adj" fmla="val 10315"/>
            </a:avLst>
          </a:prstGeom>
          <a:ln>
            <a:round/>
          </a:ln>
        </p:spPr>
        <p:txBody>
          <a:bodyPr/>
          <a:lstStyle/>
          <a:p>
            <a:pPr marL="88900" indent="358775">
              <a:spcBef>
                <a:spcPct val="0"/>
              </a:spcBef>
            </a:pPr>
            <a:r>
              <a:rPr lang="ru-RU" sz="2700" smtClean="0"/>
              <a:t>Сколько разных цивилизаций возникло в древности! В них очень легко было запутаться!.. И как их можно ставить рядышком?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sz="half" idx="2"/>
          </p:nvPr>
        </p:nvSpPr>
        <p:spPr>
          <a:xfrm>
            <a:off x="5292725" y="979488"/>
            <a:ext cx="3598863" cy="3962400"/>
          </a:xfrm>
          <a:ln>
            <a:round/>
          </a:ln>
        </p:spPr>
        <p:txBody>
          <a:bodyPr/>
          <a:lstStyle/>
          <a:p>
            <a:pPr marL="88900" indent="358775">
              <a:spcBef>
                <a:spcPct val="0"/>
              </a:spcBef>
            </a:pPr>
            <a:r>
              <a:rPr lang="ru-RU" sz="2700" smtClean="0"/>
              <a:t>И тем не менее все эти цивилизации мы объединяем под одним названием «Древний Восток».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0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3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Стрелка вправо 15"/>
          <p:cNvSpPr/>
          <p:nvPr/>
        </p:nvSpPr>
        <p:spPr>
          <a:xfrm>
            <a:off x="3806716" y="1916832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3707904" y="3861048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525303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Прямоугольник 18"/>
          <p:cNvSpPr>
            <a:spLocks noChangeArrowheads="1"/>
          </p:cNvSpPr>
          <p:nvPr/>
        </p:nvSpPr>
        <p:spPr bwMode="auto">
          <a:xfrm>
            <a:off x="392113" y="5084763"/>
            <a:ext cx="86201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Сравни мнения Антошки и учёных. Какое наблюдается противоречие?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Какой возникает вопрос? Сравни его с авторским.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БЫЛО ОБЩЕГО В ЦИВИЛИЗАЦИЯХ ДРЕВНЕГО ВОСТОКА, ЕСЛИ КАЖДАЯ ИЗ НИХ ОТЛИЧАЛАСЬ СВОЕОБРАЗИЕМ?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</a:p>
        </p:txBody>
      </p:sp>
      <p:grpSp>
        <p:nvGrpSpPr>
          <p:cNvPr id="1741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21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17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</a:t>
            </a:r>
            <a:r>
              <a:rPr lang="ru-RU" dirty="0" smtClean="0"/>
              <a:t>ПРОБЛЕМУ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23155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Запиши признаки цивилизации в значении «общность». Опираясь на схему в учебнике (с. 280–281), укажи названия изученных тобой цивилизаций Древнего Востока.</a:t>
            </a:r>
          </a:p>
        </p:txBody>
      </p:sp>
      <p:grpSp>
        <p:nvGrpSpPr>
          <p:cNvPr id="1946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88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6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84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65113" y="3554413"/>
          <a:ext cx="8640000" cy="311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7331"/>
                <a:gridCol w="4332669"/>
              </a:tblGrid>
              <a:tr h="6755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Признаки цивилизации («общности»)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Изученные цивилизации Древнего Востока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381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381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381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381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9534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400" dirty="0">
                <a:solidFill>
                  <a:schemeClr val="lt1"/>
                </a:solidFill>
                <a:latin typeface="+mn-lt"/>
              </a:rPr>
              <a:t>Распредели понятия и термины по цивилизациям Древнего Востока:</a:t>
            </a:r>
          </a:p>
        </p:txBody>
      </p:sp>
      <p:grpSp>
        <p:nvGrpSpPr>
          <p:cNvPr id="2150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48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0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44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2000" y="2060848"/>
            <a:ext cx="8640000" cy="19750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200">
                <a:solidFill>
                  <a:srgbClr val="800000"/>
                </a:solidFill>
                <a:latin typeface="Comic Sans MS" pitchFamily="66" charset="0"/>
              </a:rPr>
              <a:t>города-государства, деспотия, сатрап, раджа, варны, наука астрономия, брахманы, Яхве-Господь, клинопись, Завет, иероглифы, алфавит, пророки, буддизм, конфуцианство, цифры с использованием нуля, мумия, шестидесятиричная система счёта, шахматы, нирвана.</a:t>
            </a:r>
          </a:p>
        </p:txBody>
      </p:sp>
      <p:graphicFrame>
        <p:nvGraphicFramePr>
          <p:cNvPr id="21550" name="Group 46"/>
          <p:cNvGraphicFramePr>
            <a:graphicFrameLocks noGrp="1"/>
          </p:cNvGraphicFramePr>
          <p:nvPr/>
        </p:nvGraphicFramePr>
        <p:xfrm>
          <a:off x="250825" y="4149725"/>
          <a:ext cx="8640763" cy="1188720"/>
        </p:xfrm>
        <a:graphic>
          <a:graphicData uri="http://schemas.openxmlformats.org/drawingml/2006/table">
            <a:tbl>
              <a:tblPr/>
              <a:tblGrid>
                <a:gridCol w="1235075"/>
                <a:gridCol w="1233488"/>
                <a:gridCol w="1235075"/>
                <a:gridCol w="1233487"/>
                <a:gridCol w="1235075"/>
                <a:gridCol w="1233488"/>
                <a:gridCol w="12350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Египет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Между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речье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Фини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кия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Евреи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Персы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Индия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Китай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21" name="Скругленный прямоугольник 20"/>
          <p:cNvSpPr/>
          <p:nvPr/>
        </p:nvSpPr>
        <p:spPr>
          <a:xfrm>
            <a:off x="251520" y="5445224"/>
            <a:ext cx="8640000" cy="13620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Впиши в нижнюю строку ещё по одному термину, соответствующему данным цивилизациям.</a:t>
            </a:r>
            <a:endParaRPr lang="ru-RU" sz="2400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252000" y="980728"/>
            <a:ext cx="8640000" cy="2758202"/>
          </a:xfrm>
          <a:prstGeom prst="roundRect">
            <a:avLst/>
          </a:prstGeom>
          <a:blipFill>
            <a:blip r:embed="rId3" cstate="email"/>
            <a:tile tx="0" ty="0" sx="100000" sy="100000" flip="none" algn="tl"/>
          </a:blip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600">
                <a:latin typeface="Comic Sans MS" pitchFamily="66" charset="0"/>
              </a:rPr>
              <a:t> Отметь соответствующими цифрами на ленте времени следующие события: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1 </a:t>
            </a:r>
            <a:r>
              <a:rPr lang="ru-RU" sz="2600">
                <a:latin typeface="Comic Sans MS" pitchFamily="66" charset="0"/>
              </a:rPr>
              <a:t>– время создания объединённого египетского царства,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ru-RU" sz="2600">
                <a:latin typeface="Comic Sans MS" pitchFamily="66" charset="0"/>
              </a:rPr>
              <a:t> – распространение железных орудий в Западной Азии, 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ru-RU" sz="2600">
                <a:latin typeface="Comic Sans MS" pitchFamily="66" charset="0"/>
              </a:rPr>
              <a:t> – переселение ариев в Индию.</a:t>
            </a:r>
          </a:p>
        </p:txBody>
      </p:sp>
      <p:grpSp>
        <p:nvGrpSpPr>
          <p:cNvPr id="2355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626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5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622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23628" name="Group 76"/>
          <p:cNvGraphicFramePr>
            <a:graphicFrameLocks noGrp="1"/>
          </p:cNvGraphicFramePr>
          <p:nvPr/>
        </p:nvGraphicFramePr>
        <p:xfrm>
          <a:off x="252413" y="5400675"/>
          <a:ext cx="8640762" cy="1383030"/>
        </p:xfrm>
        <a:graphic>
          <a:graphicData uri="http://schemas.openxmlformats.org/drawingml/2006/table">
            <a:tbl>
              <a:tblPr/>
              <a:tblGrid>
                <a:gridCol w="574675"/>
                <a:gridCol w="860425"/>
                <a:gridCol w="719137"/>
                <a:gridCol w="717550"/>
                <a:gridCol w="717550"/>
                <a:gridCol w="719138"/>
                <a:gridCol w="717550"/>
                <a:gridCol w="717550"/>
                <a:gridCol w="717550"/>
                <a:gridCol w="719137"/>
                <a:gridCol w="717550"/>
                <a:gridCol w="742950"/>
              </a:tblGrid>
              <a:tr h="3714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sp>
        <p:nvSpPr>
          <p:cNvPr id="19" name="Стрелка влево 4"/>
          <p:cNvSpPr/>
          <p:nvPr/>
        </p:nvSpPr>
        <p:spPr>
          <a:xfrm>
            <a:off x="265113" y="4824413"/>
            <a:ext cx="8632825" cy="684212"/>
          </a:xfrm>
          <a:custGeom>
            <a:avLst/>
            <a:gdLst>
              <a:gd name="connsiteX0" fmla="*/ 0 w 8455109"/>
              <a:gd name="connsiteY0" fmla="*/ 144016 h 288032"/>
              <a:gd name="connsiteX1" fmla="*/ 144016 w 8455109"/>
              <a:gd name="connsiteY1" fmla="*/ 0 h 288032"/>
              <a:gd name="connsiteX2" fmla="*/ 144016 w 8455109"/>
              <a:gd name="connsiteY2" fmla="*/ 72008 h 288032"/>
              <a:gd name="connsiteX3" fmla="*/ 8455109 w 8455109"/>
              <a:gd name="connsiteY3" fmla="*/ 72008 h 288032"/>
              <a:gd name="connsiteX4" fmla="*/ 8455109 w 8455109"/>
              <a:gd name="connsiteY4" fmla="*/ 216024 h 288032"/>
              <a:gd name="connsiteX5" fmla="*/ 144016 w 8455109"/>
              <a:gd name="connsiteY5" fmla="*/ 216024 h 288032"/>
              <a:gd name="connsiteX6" fmla="*/ 144016 w 8455109"/>
              <a:gd name="connsiteY6" fmla="*/ 288032 h 288032"/>
              <a:gd name="connsiteX7" fmla="*/ 0 w 8455109"/>
              <a:gd name="connsiteY7" fmla="*/ 144016 h 288032"/>
              <a:gd name="connsiteX0" fmla="*/ 0 w 8614135"/>
              <a:gd name="connsiteY0" fmla="*/ 449695 h 593711"/>
              <a:gd name="connsiteX1" fmla="*/ 144016 w 8614135"/>
              <a:gd name="connsiteY1" fmla="*/ 305679 h 593711"/>
              <a:gd name="connsiteX2" fmla="*/ 144016 w 8614135"/>
              <a:gd name="connsiteY2" fmla="*/ 377687 h 593711"/>
              <a:gd name="connsiteX3" fmla="*/ 8614135 w 8614135"/>
              <a:gd name="connsiteY3" fmla="*/ 0 h 593711"/>
              <a:gd name="connsiteX4" fmla="*/ 8455109 w 8614135"/>
              <a:gd name="connsiteY4" fmla="*/ 521703 h 593711"/>
              <a:gd name="connsiteX5" fmla="*/ 144016 w 8614135"/>
              <a:gd name="connsiteY5" fmla="*/ 521703 h 593711"/>
              <a:gd name="connsiteX6" fmla="*/ 144016 w 8614135"/>
              <a:gd name="connsiteY6" fmla="*/ 593711 h 593711"/>
              <a:gd name="connsiteX7" fmla="*/ 0 w 8614135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144016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4014" h="706870">
                <a:moveTo>
                  <a:pt x="0" y="706870"/>
                </a:moveTo>
                <a:lnTo>
                  <a:pt x="144016" y="305679"/>
                </a:lnTo>
                <a:lnTo>
                  <a:pt x="248791" y="453887"/>
                </a:lnTo>
                <a:cubicBezTo>
                  <a:pt x="1424339" y="-63807"/>
                  <a:pt x="6769352" y="464400"/>
                  <a:pt x="8614135" y="0"/>
                </a:cubicBezTo>
                <a:lnTo>
                  <a:pt x="8634014" y="124138"/>
                </a:lnTo>
                <a:cubicBezTo>
                  <a:pt x="6382969" y="604816"/>
                  <a:pt x="2288215" y="53576"/>
                  <a:pt x="315466" y="559803"/>
                </a:cubicBezTo>
                <a:lnTo>
                  <a:pt x="401191" y="660386"/>
                </a:lnTo>
                <a:lnTo>
                  <a:pt x="0" y="70687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3629" name="Group 77"/>
          <p:cNvGraphicFramePr>
            <a:graphicFrameLocks noGrp="1"/>
          </p:cNvGraphicFramePr>
          <p:nvPr/>
        </p:nvGraphicFramePr>
        <p:xfrm>
          <a:off x="250825" y="4176713"/>
          <a:ext cx="8640763" cy="742950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160588"/>
                <a:gridCol w="2159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252000" y="980728"/>
            <a:ext cx="8640000" cy="1872853"/>
          </a:xfrm>
          <a:prstGeom prst="roundRect">
            <a:avLst/>
          </a:prstGeom>
          <a:blipFill>
            <a:blip r:embed="rId3" cstate="email"/>
            <a:tile tx="0" ty="0" sx="100000" sy="100000" flip="none" algn="tl"/>
          </a:blip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600">
                <a:latin typeface="Comic Sans MS" pitchFamily="66" charset="0"/>
              </a:rPr>
              <a:t> Время правления и законов вавилонского царя Хаммурапи – </a:t>
            </a:r>
            <a:r>
              <a:rPr lang="ru-RU" sz="2600"/>
              <a:t>         </a:t>
            </a:r>
            <a:r>
              <a:rPr lang="ru-RU" sz="2600">
                <a:latin typeface="Comic Sans MS" pitchFamily="66" charset="0"/>
              </a:rPr>
              <a:t>1792–1750 гг. до н.э. Сделай соответствующую  отметку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4</a:t>
            </a:r>
            <a:r>
              <a:rPr lang="ru-RU" sz="2600">
                <a:latin typeface="Comic Sans MS" pitchFamily="66" charset="0"/>
              </a:rPr>
              <a:t> на ленте времени.</a:t>
            </a:r>
          </a:p>
        </p:txBody>
      </p:sp>
      <p:grpSp>
        <p:nvGrpSpPr>
          <p:cNvPr id="2560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567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0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567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25677" name="Group 77"/>
          <p:cNvGraphicFramePr>
            <a:graphicFrameLocks noGrp="1"/>
          </p:cNvGraphicFramePr>
          <p:nvPr/>
        </p:nvGraphicFramePr>
        <p:xfrm>
          <a:off x="252413" y="4652963"/>
          <a:ext cx="8640762" cy="1382712"/>
        </p:xfrm>
        <a:graphic>
          <a:graphicData uri="http://schemas.openxmlformats.org/drawingml/2006/table">
            <a:tbl>
              <a:tblPr/>
              <a:tblGrid>
                <a:gridCol w="574675"/>
                <a:gridCol w="860425"/>
                <a:gridCol w="719137"/>
                <a:gridCol w="717550"/>
                <a:gridCol w="717550"/>
                <a:gridCol w="719138"/>
                <a:gridCol w="717550"/>
                <a:gridCol w="717550"/>
                <a:gridCol w="717550"/>
                <a:gridCol w="719137"/>
                <a:gridCol w="717550"/>
                <a:gridCol w="742950"/>
              </a:tblGrid>
              <a:tr h="3714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sp>
        <p:nvSpPr>
          <p:cNvPr id="19" name="Стрелка влево 4"/>
          <p:cNvSpPr/>
          <p:nvPr/>
        </p:nvSpPr>
        <p:spPr>
          <a:xfrm>
            <a:off x="265113" y="4076700"/>
            <a:ext cx="8632825" cy="684213"/>
          </a:xfrm>
          <a:custGeom>
            <a:avLst/>
            <a:gdLst>
              <a:gd name="connsiteX0" fmla="*/ 0 w 8455109"/>
              <a:gd name="connsiteY0" fmla="*/ 144016 h 288032"/>
              <a:gd name="connsiteX1" fmla="*/ 144016 w 8455109"/>
              <a:gd name="connsiteY1" fmla="*/ 0 h 288032"/>
              <a:gd name="connsiteX2" fmla="*/ 144016 w 8455109"/>
              <a:gd name="connsiteY2" fmla="*/ 72008 h 288032"/>
              <a:gd name="connsiteX3" fmla="*/ 8455109 w 8455109"/>
              <a:gd name="connsiteY3" fmla="*/ 72008 h 288032"/>
              <a:gd name="connsiteX4" fmla="*/ 8455109 w 8455109"/>
              <a:gd name="connsiteY4" fmla="*/ 216024 h 288032"/>
              <a:gd name="connsiteX5" fmla="*/ 144016 w 8455109"/>
              <a:gd name="connsiteY5" fmla="*/ 216024 h 288032"/>
              <a:gd name="connsiteX6" fmla="*/ 144016 w 8455109"/>
              <a:gd name="connsiteY6" fmla="*/ 288032 h 288032"/>
              <a:gd name="connsiteX7" fmla="*/ 0 w 8455109"/>
              <a:gd name="connsiteY7" fmla="*/ 144016 h 288032"/>
              <a:gd name="connsiteX0" fmla="*/ 0 w 8614135"/>
              <a:gd name="connsiteY0" fmla="*/ 449695 h 593711"/>
              <a:gd name="connsiteX1" fmla="*/ 144016 w 8614135"/>
              <a:gd name="connsiteY1" fmla="*/ 305679 h 593711"/>
              <a:gd name="connsiteX2" fmla="*/ 144016 w 8614135"/>
              <a:gd name="connsiteY2" fmla="*/ 377687 h 593711"/>
              <a:gd name="connsiteX3" fmla="*/ 8614135 w 8614135"/>
              <a:gd name="connsiteY3" fmla="*/ 0 h 593711"/>
              <a:gd name="connsiteX4" fmla="*/ 8455109 w 8614135"/>
              <a:gd name="connsiteY4" fmla="*/ 521703 h 593711"/>
              <a:gd name="connsiteX5" fmla="*/ 144016 w 8614135"/>
              <a:gd name="connsiteY5" fmla="*/ 521703 h 593711"/>
              <a:gd name="connsiteX6" fmla="*/ 144016 w 8614135"/>
              <a:gd name="connsiteY6" fmla="*/ 593711 h 593711"/>
              <a:gd name="connsiteX7" fmla="*/ 0 w 8614135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144016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4014" h="706870">
                <a:moveTo>
                  <a:pt x="0" y="706870"/>
                </a:moveTo>
                <a:lnTo>
                  <a:pt x="144016" y="305679"/>
                </a:lnTo>
                <a:lnTo>
                  <a:pt x="248791" y="453887"/>
                </a:lnTo>
                <a:cubicBezTo>
                  <a:pt x="1424339" y="-63807"/>
                  <a:pt x="6769352" y="464400"/>
                  <a:pt x="8614135" y="0"/>
                </a:cubicBezTo>
                <a:lnTo>
                  <a:pt x="8634014" y="124138"/>
                </a:lnTo>
                <a:cubicBezTo>
                  <a:pt x="6382969" y="604816"/>
                  <a:pt x="2288215" y="53576"/>
                  <a:pt x="315466" y="559803"/>
                </a:cubicBezTo>
                <a:lnTo>
                  <a:pt x="401191" y="660386"/>
                </a:lnTo>
                <a:lnTo>
                  <a:pt x="0" y="70687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5676" name="Group 76"/>
          <p:cNvGraphicFramePr>
            <a:graphicFrameLocks noGrp="1"/>
          </p:cNvGraphicFramePr>
          <p:nvPr/>
        </p:nvGraphicFramePr>
        <p:xfrm>
          <a:off x="250825" y="3429000"/>
          <a:ext cx="8640763" cy="742950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160588"/>
                <a:gridCol w="2159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5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92163"/>
            <a:ext cx="9144000" cy="606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766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5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765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 smtClean="0"/>
              <a:t>ОТКРЫВАЕМ НОВЫЕ ЗНАНИЯ</a:t>
            </a:r>
            <a:endParaRPr lang="ru-RU" sz="3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2000" y="5825872"/>
            <a:ext cx="8640000" cy="987504"/>
          </a:xfrm>
          <a:prstGeom prst="roundRect">
            <a:avLst/>
          </a:prstGeom>
          <a:blipFill>
            <a:blip r:embed="rId6" cstate="email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Рассмотри внимательно карту и проверь домашнее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Group 34"/>
          <p:cNvGraphicFramePr>
            <a:graphicFrameLocks noGrp="1"/>
          </p:cNvGraphicFramePr>
          <p:nvPr/>
        </p:nvGraphicFramePr>
        <p:xfrm>
          <a:off x="252413" y="1125538"/>
          <a:ext cx="8639175" cy="5305425"/>
        </p:xfrm>
        <a:graphic>
          <a:graphicData uri="http://schemas.openxmlformats.org/drawingml/2006/table">
            <a:tbl>
              <a:tblPr/>
              <a:tblGrid>
                <a:gridCol w="5759450"/>
                <a:gridCol w="28797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Особенности цивилизаций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Древний Восток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 В каких природных условиях они возникли?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2. Главным занятием было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3. Большинство земель и имущество было собственностью …, которое могло …, и было, и должно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4. Кто считался обладателем власти?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5. Большинство должностных лиц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назначалось или выбиралось?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grpSp>
        <p:nvGrpSpPr>
          <p:cNvPr id="2972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9728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72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9724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 smtClean="0"/>
              <a:t>ОТКРЫВАЕМ НОВЫЕ ЗНАНИЯ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3125</TotalTime>
  <Words>736</Words>
  <Application>Microsoft Office PowerPoint</Application>
  <PresentationFormat>Экран (4:3)</PresentationFormat>
  <Paragraphs>108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ОБЩИЙ ВЗГЛЯД НА ДРЕВНИЙ ВОСТОК</vt:lpstr>
      <vt:lpstr>ОПРЕДЕЛЯЕМ ПРОБЛЕМУ</vt:lpstr>
      <vt:lpstr>ОПРЕДЕЛЯЕМ ПРОБЛЕМУ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ОТКРЫВАЕМ НОВЫЕ ЗНАНИЯ</vt:lpstr>
      <vt:lpstr>ОТКРЫВАЕМ НОВЫЕ ЗНАНИЯ</vt:lpstr>
      <vt:lpstr>ОТКРЫВАЕМ НОВЫЕ ЗНАНИЯ</vt:lpstr>
      <vt:lpstr>ПРОВЕРЯЕМ НОВЫЕ ЗНАНИЯ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ВЗГЛЯД НА ДРЕВНИЙ ВОСТОК</dc:title>
  <dc:creator>Telli</dc:creator>
  <cp:lastModifiedBy>Светлана</cp:lastModifiedBy>
  <cp:revision>195</cp:revision>
  <dcterms:created xsi:type="dcterms:W3CDTF">2012-04-06T18:00:09Z</dcterms:created>
  <dcterms:modified xsi:type="dcterms:W3CDTF">2013-05-20T17:38:27Z</dcterms:modified>
</cp:coreProperties>
</file>