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3" r:id="rId3"/>
    <p:sldId id="265" r:id="rId4"/>
    <p:sldId id="274" r:id="rId5"/>
    <p:sldId id="275" r:id="rId6"/>
    <p:sldId id="276" r:id="rId7"/>
    <p:sldId id="271" r:id="rId8"/>
    <p:sldId id="268" r:id="rId9"/>
    <p:sldId id="277" r:id="rId10"/>
    <p:sldId id="273" r:id="rId11"/>
    <p:sldId id="280" r:id="rId12"/>
    <p:sldId id="281" r:id="rId13"/>
    <p:sldId id="282" r:id="rId14"/>
    <p:sldId id="269" r:id="rId15"/>
    <p:sldId id="266" r:id="rId16"/>
    <p:sldId id="270" r:id="rId17"/>
    <p:sldId id="28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50403"/>
    <a:srgbClr val="CCECFF"/>
    <a:srgbClr val="990000"/>
    <a:srgbClr val="0000CC"/>
    <a:srgbClr val="FFDDBF"/>
    <a:srgbClr val="EBBB8A"/>
    <a:srgbClr val="E7B9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9" autoAdjust="0"/>
    <p:restoredTop sz="77184" autoAdjust="0"/>
  </p:normalViewPr>
  <p:slideViewPr>
    <p:cSldViewPr>
      <p:cViewPr varScale="1">
        <p:scale>
          <a:sx n="106" d="100"/>
          <a:sy n="106" d="100"/>
        </p:scale>
        <p:origin x="-8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F0401E-8924-434D-A20C-69B62616DE42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A667D1-C486-41AF-B6D0-B1B634457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u:%D0%9E%D0%B1%D1%89%D0%B5%D1%81%D1%82%D0%B2%D0%B5%D0%BD%D0%BD%D0%BE%D0%B5_%D0%B4%D0%BE%D1%81%D1%82%D0%BE%D1%8F%D0%BD%D0%B8%D0%B5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Рисунок – журнал «Новый солдат» № 71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C19744-FCD3-473D-8CA3-30C31F39F23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BFF1F-18B9-42BE-8521-37FE1FC5F5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вопроса и появление схемы со стр. 137.  Схема не анимирована. Полностью дублирует рисунок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9F7ECE-9C88-4172-9462-9A5273C074B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вопроса и появление схемы со стр. 137.  Схема не анимирована. Полностью дублирует рисунок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ADE2A2-CCE2-4ED3-B882-09E98F6FAA8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карты.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E2BF94-B294-49D9-94C5-652C419FE6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989FCC-437E-4870-A3DC-0116C17D7D2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Изображение Пирра </a:t>
            </a:r>
            <a:r>
              <a:rPr lang="en-US" smtClean="0"/>
              <a:t>http://upload.wikimedia.org/wikipedia/commons/9/96/Pyrrhus.JPG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 Свободная лицензия: Я, владелец авторских прав на это произведение, передаю его в </a:t>
            </a:r>
            <a:r>
              <a:rPr lang="ru-RU" b="1" smtClean="0">
                <a:hlinkClick r:id="rId3" tooltip="w:ru:Общественное достояние"/>
              </a:rPr>
              <a:t>общественное достояние</a:t>
            </a:r>
            <a:r>
              <a:rPr lang="ru-RU" smtClean="0"/>
              <a:t>. Это разрешение действует по всему миру.</a:t>
            </a:r>
            <a:br>
              <a:rPr lang="ru-RU" smtClean="0"/>
            </a:br>
            <a:r>
              <a:rPr lang="ru-RU" smtClean="0"/>
              <a:t>В некоторых странах это не может быть возможно юридически, в таком случае:</a:t>
            </a:r>
            <a:br>
              <a:rPr lang="ru-RU" smtClean="0"/>
            </a:br>
            <a:r>
              <a:rPr lang="ru-RU" i="1" smtClean="0"/>
              <a:t>Я даю право кому угодно использовать данное произведение </a:t>
            </a:r>
            <a:r>
              <a:rPr lang="ru-RU" b="1" i="1" smtClean="0"/>
              <a:t>в любых целях</a:t>
            </a:r>
            <a:r>
              <a:rPr lang="ru-RU" i="1" smtClean="0"/>
              <a:t> без каких-либо условий, за исключением таких условий, которые требуются по закону.</a:t>
            </a: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44D45-85D8-4784-A316-4CE7F064969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Рисунок- журнал «Новый солдат» №138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E9E3BF-6DFE-4CA3-B157-68ED3B6F73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072B4-6EB4-4846-8129-0B0DC676DB16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67E0-2254-4297-A5B3-F711E3882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A67BE-E41C-458B-B1F8-2E470884D7A9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98F57-BD9D-4EB2-8071-445549CBC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712D-0351-416B-8F58-896D614AF3E6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05908-D05C-4F51-9CD2-81E5E0FAD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0A56C-24F6-428B-82B4-F86D2B981C75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B4698-D050-4D7B-AF36-23359C821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04F6-757D-458D-B30F-784F6D35B47B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67A4-88BC-4C7E-ADF0-F665B3057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127B-51B1-4128-9F48-0B6A735C2B0C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D2FA9-E173-4EE8-AD9E-022E5B4BE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4476E-B837-4171-A9DA-E4EE126B554E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7305-25D3-44FA-A5B1-0B8913850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573C6-5B82-4521-91CB-C9FA6EE6A869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D4313-32FE-4FC8-B014-0DCE56D92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51613"/>
            <a:ext cx="9144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15B84-9D94-49B2-BC8A-355227B61F4F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FAE2-4DE3-4796-BC8D-AC2D3F3AF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CAFB-4326-44BE-ADFF-AA89D0CCB858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61BB7-EA2A-41C3-BB0E-914247ABA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6ADB-06F7-440D-A1EF-E6A17CF0E8AE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AC5D6-620A-466F-9612-C41C7629D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00D332-5E68-4D30-B9DD-D2C8E0814D98}" type="datetimeFigureOut">
              <a:rPr lang="ru-RU"/>
              <a:pPr>
                <a:defRPr/>
              </a:pPr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20C00C-5ECB-4287-8653-6DAE31101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28.pn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5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6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5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6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ОБЪЕДИНИТЕЛЬ ИТАЛИИ</a:t>
            </a:r>
            <a:endParaRPr lang="ru-RU" dirty="0"/>
          </a:p>
        </p:txBody>
      </p:sp>
      <p:pic>
        <p:nvPicPr>
          <p:cNvPr id="14338" name="Рисунок 5" descr="лента времени_3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1663" y="2479675"/>
            <a:ext cx="42608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одзаголовок 2"/>
          <p:cNvSpPr txBox="1">
            <a:spLocks/>
          </p:cNvSpPr>
          <p:nvPr/>
        </p:nvSpPr>
        <p:spPr bwMode="auto">
          <a:xfrm>
            <a:off x="0" y="6240463"/>
            <a:ext cx="62277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34.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14341" name="Прямоугольник 11"/>
          <p:cNvSpPr>
            <a:spLocks noChangeArrowheads="1"/>
          </p:cNvSpPr>
          <p:nvPr/>
        </p:nvSpPr>
        <p:spPr bwMode="auto">
          <a:xfrm>
            <a:off x="6156325" y="6488113"/>
            <a:ext cx="2987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485787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С помощью текста и иллюстрации учебника (§ 34) запиши, какие особенности организации и вооружения римского легиона выгодно отличали его от греческой и македонской фаланги.</a:t>
            </a:r>
          </a:p>
        </p:txBody>
      </p:sp>
      <p:grpSp>
        <p:nvGrpSpPr>
          <p:cNvPr id="2867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9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8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ПОСТУПЬ ЛЕГИОНОВ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3724275"/>
          <a:ext cx="8640762" cy="30178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760"/>
                <a:gridCol w="648024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4005064"/>
            <a:ext cx="2160000" cy="2488710"/>
          </a:xfrm>
          <a:prstGeom prst="roundRect">
            <a:avLst>
              <a:gd name="adj" fmla="val 13064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994" y="980728"/>
            <a:ext cx="5308791" cy="3240000"/>
          </a:xfrm>
          <a:prstGeom prst="roundRect">
            <a:avLst>
              <a:gd name="adj" fmla="val 9766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grpSp>
        <p:nvGrpSpPr>
          <p:cNvPr id="2969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15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69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11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ПОСТУПЬ ЛЕГИОНОВ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23639" y="1268760"/>
            <a:ext cx="2931424" cy="3240000"/>
          </a:xfrm>
          <a:prstGeom prst="roundRect">
            <a:avLst>
              <a:gd name="adj" fmla="val 12828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65200" y="4437063"/>
            <a:ext cx="3751263" cy="782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Боевой порядок легиона. Реконструкция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32513" y="4724400"/>
            <a:ext cx="2513012" cy="7842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Атака. Соврем. рисунок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993" y="5661248"/>
            <a:ext cx="8640000" cy="1055608"/>
          </a:xfrm>
          <a:prstGeom prst="roundRect">
            <a:avLst/>
          </a:prstGeom>
          <a:blipFill>
            <a:blip r:embed="rId6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	Сделай вывод: почему римляне смогли объединить всю Италию?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28000" y="5850000"/>
            <a:ext cx="252000" cy="252000"/>
          </a:xfrm>
          <a:prstGeom prst="ellipse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1" tIns="562479" rIns="15240" bIns="562477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Группа 3"/>
          <p:cNvGrpSpPr>
            <a:grpSpLocks/>
          </p:cNvGrpSpPr>
          <p:nvPr/>
        </p:nvGrpSpPr>
        <p:grpSpPr bwMode="auto">
          <a:xfrm>
            <a:off x="206375" y="981075"/>
            <a:ext cx="8686800" cy="1055688"/>
            <a:chOff x="206239" y="980728"/>
            <a:chExt cx="8686241" cy="105560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06239" y="980728"/>
              <a:ext cx="8686241" cy="1055608"/>
            </a:xfrm>
            <a:prstGeom prst="roundRect">
              <a:avLst/>
            </a:prstGeom>
            <a:blipFill>
              <a:blip r:embed="rId3" cstate="print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+mn-lt"/>
                </a:rPr>
                <a:t>	Благодаря чему римлянам удалось объединить Италию и удерживать власть в ней?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28000" y="117000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3072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1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27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СОЮЗ </a:t>
            </a:r>
            <a:r>
              <a:rPr lang="ru-RU" dirty="0" smtClean="0"/>
              <a:t>ГОРОДОВ</a:t>
            </a:r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90000" y="2421328"/>
            <a:ext cx="5349983" cy="3960000"/>
          </a:xfrm>
          <a:prstGeom prst="roundRect">
            <a:avLst>
              <a:gd name="adj" fmla="val 7269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6239" y="980728"/>
            <a:ext cx="8686241" cy="153233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Объясни, как правило римлян «разделяй и властвуй» помогло им овладеть Италией.</a:t>
            </a:r>
          </a:p>
        </p:txBody>
      </p:sp>
      <p:grpSp>
        <p:nvGrpSpPr>
          <p:cNvPr id="3277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92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88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СОЮЗ </a:t>
            </a:r>
            <a:r>
              <a:rPr lang="ru-RU" dirty="0" smtClean="0"/>
              <a:t>ГОРОДОВ</a:t>
            </a:r>
            <a:endParaRPr lang="ru-RU" dirty="0"/>
          </a:p>
        </p:txBody>
      </p:sp>
      <p:graphicFrame>
        <p:nvGraphicFramePr>
          <p:cNvPr id="32794" name="Group 26"/>
          <p:cNvGraphicFramePr>
            <a:graphicFrameLocks noGrp="1"/>
          </p:cNvGraphicFramePr>
          <p:nvPr/>
        </p:nvGraphicFramePr>
        <p:xfrm>
          <a:off x="252413" y="2757488"/>
          <a:ext cx="8639175" cy="3840162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pic>
        <p:nvPicPr>
          <p:cNvPr id="3278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3CB"/>
              </a:clrFrom>
              <a:clrTo>
                <a:srgbClr val="FAF3C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675" y="4284663"/>
            <a:ext cx="13096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6239" y="980728"/>
            <a:ext cx="8686241" cy="231552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>
              <a:defRPr/>
            </a:pP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Узнай с помощью текста учебника (§ 34), откуда возникло выражение «пиррова победа»? Сделай вывод о том, какие гражданские качества римлян обеспечивали им победу над врагами.</a:t>
            </a:r>
          </a:p>
        </p:txBody>
      </p:sp>
      <p:grpSp>
        <p:nvGrpSpPr>
          <p:cNvPr id="3379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16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12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СОЮЗ </a:t>
            </a:r>
            <a:r>
              <a:rPr lang="ru-RU" dirty="0" smtClean="0"/>
              <a:t>ГОРОДОВ</a:t>
            </a:r>
            <a:endParaRPr lang="ru-RU" dirty="0"/>
          </a:p>
        </p:txBody>
      </p:sp>
      <p:graphicFrame>
        <p:nvGraphicFramePr>
          <p:cNvPr id="33818" name="Group 26"/>
          <p:cNvGraphicFramePr>
            <a:graphicFrameLocks noGrp="1"/>
          </p:cNvGraphicFramePr>
          <p:nvPr/>
        </p:nvGraphicFramePr>
        <p:xfrm>
          <a:off x="252413" y="3500438"/>
          <a:ext cx="8639175" cy="3227387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238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0633" y="4509120"/>
            <a:ext cx="1764000" cy="2153978"/>
          </a:xfrm>
          <a:prstGeom prst="roundRect">
            <a:avLst>
              <a:gd name="adj" fmla="val 7741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V–III ВЕКАХ ДО Н.Э. ВСЯ ИТАЛИЯ ОТ ГАЛЛЬСКИХ ОБЩИН НА СЕВЕРЕ ДО ГРЕЧЕСКИХ ГОРОДОВ НА ЮГЕ БЫЛА ОБЪЕДИНЕНА В СОЮЗ ВО ГЛАВЕ С РИМОМ</a:t>
            </a:r>
          </a:p>
        </p:txBody>
      </p:sp>
      <p:grpSp>
        <p:nvGrpSpPr>
          <p:cNvPr id="3584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50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46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231552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>
              <a:defRPr/>
            </a:pP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600">
                <a:latin typeface="Comic Sans MS" pitchFamily="66" charset="0"/>
              </a:rPr>
              <a:t>Отметь соответствующими цифрами на ленте времени следующие события: </a:t>
            </a: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ru-RU" sz="2600">
                <a:latin typeface="Comic Sans MS" pitchFamily="66" charset="0"/>
              </a:rPr>
              <a:t> — установление Римской республики, </a:t>
            </a: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ru-RU" sz="2600">
                <a:latin typeface="Comic Sans MS" pitchFamily="66" charset="0"/>
              </a:rPr>
              <a:t> — подчинение Риму его     союзников — латинов. </a:t>
            </a:r>
          </a:p>
        </p:txBody>
      </p:sp>
      <p:grpSp>
        <p:nvGrpSpPr>
          <p:cNvPr id="3686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92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91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36925" name="Group 61"/>
          <p:cNvGraphicFramePr>
            <a:graphicFrameLocks noGrp="1"/>
          </p:cNvGraphicFramePr>
          <p:nvPr/>
        </p:nvGraphicFramePr>
        <p:xfrm>
          <a:off x="252413" y="3429000"/>
          <a:ext cx="8640762" cy="1382713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429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252000" y="4940523"/>
            <a:ext cx="8640000" cy="1872853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>
              <a:defRPr/>
            </a:pPr>
            <a:r>
              <a:rPr lang="ru-RU" sz="2600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В 290 г. до н.э. римляне объединили все покорённые народы Италии в Римско-Италийский союз. Сделай соответствующую отметку </a:t>
            </a: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3</a:t>
            </a:r>
            <a:r>
              <a:rPr lang="ru-RU" sz="2600">
                <a:latin typeface="Comic Sans MS" pitchFamily="66" charset="0"/>
              </a:rPr>
              <a:t> на ленте времени.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87285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>
              <a:defRPr/>
            </a:pP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600">
                <a:latin typeface="Comic Sans MS" pitchFamily="66" charset="0"/>
              </a:rPr>
              <a:t>Отметь на ленте времени ещё какое–нибудь событие — </a:t>
            </a: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4</a:t>
            </a:r>
            <a:r>
              <a:rPr lang="ru-RU" sz="2600">
                <a:latin typeface="Comic Sans MS" pitchFamily="66" charset="0"/>
              </a:rPr>
              <a:t>, происходившее в этом же столетии в Восточном Средиземноморье и на Востоке — </a:t>
            </a: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5</a:t>
            </a:r>
            <a:r>
              <a:rPr lang="ru-RU" sz="2600">
                <a:latin typeface="Comic Sans MS" pitchFamily="66" charset="0"/>
              </a:rPr>
              <a:t>.</a:t>
            </a:r>
          </a:p>
        </p:txBody>
      </p:sp>
      <p:grpSp>
        <p:nvGrpSpPr>
          <p:cNvPr id="3789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4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4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3068638"/>
          <a:ext cx="8640762" cy="1382712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429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pic>
        <p:nvPicPr>
          <p:cNvPr id="37939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2263" y="4411663"/>
            <a:ext cx="342106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3889375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 eaLnBrk="1" hangingPunct="1">
              <a:spcBef>
                <a:spcPct val="0"/>
              </a:spcBef>
            </a:pPr>
            <a:r>
              <a:rPr lang="ru-RU" sz="2600" smtClean="0"/>
              <a:t>Повезло римлянам, жили в центре Италии, добраться до любого конца страны было легко, вот и объединили всю страну!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3889375"/>
          </a:xfrm>
          <a:ln>
            <a:round/>
          </a:ln>
        </p:spPr>
        <p:txBody>
          <a:bodyPr/>
          <a:lstStyle/>
          <a:p>
            <a:pPr marL="88900" indent="358775" eaLnBrk="1" hangingPunct="1">
              <a:spcBef>
                <a:spcPct val="0"/>
              </a:spcBef>
            </a:pPr>
            <a:r>
              <a:rPr lang="ru-RU" sz="2600" smtClean="0"/>
              <a:t>А ты знаешь, что у римлян было много соперников, и они не только проигрывали войны, но и однажды чуть было не потеряли свой город?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9750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229225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мнения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РИМЛЯНЕ СМОГЛИ ОБЪЕДИНИТЬ ВСЮ ИТАЛИЮ?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77" name="Group 45"/>
          <p:cNvGraphicFramePr>
            <a:graphicFrameLocks noGrp="1"/>
          </p:cNvGraphicFramePr>
          <p:nvPr/>
        </p:nvGraphicFramePr>
        <p:xfrm>
          <a:off x="252413" y="1104900"/>
          <a:ext cx="8640762" cy="5564188"/>
        </p:xfrm>
        <a:graphic>
          <a:graphicData uri="http://schemas.openxmlformats.org/drawingml/2006/table">
            <a:tbl>
              <a:tblPr/>
              <a:tblGrid>
                <a:gridCol w="1798637"/>
                <a:gridCol w="1081088"/>
                <a:gridCol w="5761037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Республика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Свободные переселенцы, не включённые в общину граждан царского Рима.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Способ правления государством, при котором все основные вопросы власти решаются большинством голосов граждан.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Патриции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Коренные полноправные граждане Римского государства.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Плебеи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Форма правления государством, при которой высшие органы власти избираются гражданами.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226569" y="2113279"/>
            <a:ext cx="8640000" cy="2009061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8775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С помощью стрелок соедини понятия с их определениями.</a:t>
            </a:r>
          </a:p>
          <a:p>
            <a:pPr indent="358775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Впиши в первую колонку недостающее понятие.</a:t>
            </a:r>
          </a:p>
        </p:txBody>
      </p:sp>
      <p:grpSp>
        <p:nvGrpSpPr>
          <p:cNvPr id="1846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7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6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7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124075" y="1341438"/>
            <a:ext cx="863600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>
            <a:grpSpLocks/>
          </p:cNvGrpSpPr>
          <p:nvPr/>
        </p:nvGrpSpPr>
        <p:grpSpPr bwMode="auto">
          <a:xfrm>
            <a:off x="66675" y="801688"/>
            <a:ext cx="8931275" cy="6007100"/>
            <a:chOff x="66257" y="801266"/>
            <a:chExt cx="8931175" cy="600796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583890" y="4907130"/>
              <a:ext cx="5976871" cy="190209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57230" y="6134858"/>
              <a:ext cx="708660" cy="640080"/>
            </a:xfrm>
            <a:prstGeom prst="roundRect">
              <a:avLst>
                <a:gd name="adj" fmla="val 9524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084168" y="5946861"/>
              <a:ext cx="1440000" cy="742950"/>
            </a:xfrm>
            <a:prstGeom prst="roundRect">
              <a:avLst>
                <a:gd name="adj" fmla="val 9744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377217" y="5601824"/>
              <a:ext cx="628650" cy="880110"/>
            </a:xfrm>
            <a:prstGeom prst="roundRect">
              <a:avLst>
                <a:gd name="adj" fmla="val 10303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730088" y="5700518"/>
              <a:ext cx="514350" cy="868680"/>
            </a:xfrm>
            <a:prstGeom prst="roundRect">
              <a:avLst>
                <a:gd name="adj" fmla="val 11112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324023" y="4959315"/>
              <a:ext cx="411480" cy="9144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292070" y="4962872"/>
              <a:ext cx="411480" cy="914400"/>
            </a:xfrm>
            <a:prstGeom prst="roundRect">
              <a:avLst>
                <a:gd name="adj" fmla="val 9723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69110" y="1530610"/>
              <a:ext cx="1645920" cy="811530"/>
            </a:xfrm>
            <a:prstGeom prst="roundRect">
              <a:avLst>
                <a:gd name="adj" fmla="val 11033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971810" y="1215790"/>
              <a:ext cx="880110" cy="902970"/>
            </a:xfrm>
            <a:prstGeom prst="roundRect">
              <a:avLst>
                <a:gd name="adj" fmla="val 4979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086225" y="801266"/>
              <a:ext cx="971550" cy="971550"/>
            </a:xfrm>
            <a:prstGeom prst="roundRect">
              <a:avLst>
                <a:gd name="adj" fmla="val 6079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8030078" y="6100568"/>
              <a:ext cx="811530" cy="708660"/>
            </a:xfrm>
            <a:prstGeom prst="roundRect">
              <a:avLst>
                <a:gd name="adj" fmla="val 9409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349947" y="2920212"/>
              <a:ext cx="1245870" cy="1040130"/>
            </a:xfrm>
            <a:prstGeom prst="roundRect">
              <a:avLst>
                <a:gd name="adj" fmla="val 7326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984193" y="3107398"/>
              <a:ext cx="1177290" cy="1062990"/>
            </a:xfrm>
            <a:prstGeom prst="roundRect">
              <a:avLst>
                <a:gd name="adj" fmla="val 8602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560664" y="1325797"/>
              <a:ext cx="571500" cy="971550"/>
            </a:xfrm>
            <a:prstGeom prst="roundRect">
              <a:avLst>
                <a:gd name="adj" fmla="val 10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302354" y="1123480"/>
              <a:ext cx="411480" cy="106299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66257" y="5656538"/>
              <a:ext cx="1296973" cy="365177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7700460" y="5689879"/>
              <a:ext cx="1296972" cy="365177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923839" y="1850754"/>
              <a:ext cx="1296973" cy="358826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4714405" y="2214344"/>
              <a:ext cx="1296973" cy="360414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3131686" y="2214344"/>
              <a:ext cx="1296972" cy="360414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3276146" y="2574757"/>
              <a:ext cx="2627284" cy="36359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7163891" y="2341362"/>
              <a:ext cx="1514458" cy="414396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7008317" y="4010063"/>
              <a:ext cx="1806555" cy="587459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323429" y="2523950"/>
              <a:ext cx="1871642" cy="760522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044374" y="4300618"/>
              <a:ext cx="3040029" cy="498547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476169" y="5943916"/>
              <a:ext cx="2247875" cy="365177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131686" y="6309093"/>
              <a:ext cx="2809844" cy="374704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206239" y="2420888"/>
            <a:ext cx="8564600" cy="2009061"/>
          </a:xfrm>
          <a:prstGeom prst="roundRect">
            <a:avLst/>
          </a:prstGeom>
          <a:blipFill>
            <a:blip r:embed="rId17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Сделай подписи, дорисуй стрелки и условные обозначения так, чтобы схема соответствовала структуре Римской республики V–III в. до н.э.</a:t>
            </a:r>
          </a:p>
        </p:txBody>
      </p:sp>
      <p:grpSp>
        <p:nvGrpSpPr>
          <p:cNvPr id="2048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493" name="Рисунок 14" descr="_1_~1.JPG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489" name="Рисунок 17" descr="Cartoon-Clipart-Free-18.gif"/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>
            <a:grpSpLocks/>
          </p:cNvGrpSpPr>
          <p:nvPr/>
        </p:nvGrpSpPr>
        <p:grpSpPr bwMode="auto">
          <a:xfrm>
            <a:off x="66675" y="801688"/>
            <a:ext cx="8931275" cy="6007100"/>
            <a:chOff x="66257" y="801266"/>
            <a:chExt cx="8931175" cy="600796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583890" y="4907130"/>
              <a:ext cx="5976871" cy="190209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57230" y="6134858"/>
              <a:ext cx="708660" cy="640080"/>
            </a:xfrm>
            <a:prstGeom prst="roundRect">
              <a:avLst>
                <a:gd name="adj" fmla="val 9524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084168" y="5946861"/>
              <a:ext cx="1440000" cy="742950"/>
            </a:xfrm>
            <a:prstGeom prst="roundRect">
              <a:avLst>
                <a:gd name="adj" fmla="val 9744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377217" y="5601824"/>
              <a:ext cx="628650" cy="880110"/>
            </a:xfrm>
            <a:prstGeom prst="roundRect">
              <a:avLst>
                <a:gd name="adj" fmla="val 10303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730088" y="5700518"/>
              <a:ext cx="514350" cy="868680"/>
            </a:xfrm>
            <a:prstGeom prst="roundRect">
              <a:avLst>
                <a:gd name="adj" fmla="val 11112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324023" y="4959315"/>
              <a:ext cx="411480" cy="9144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292070" y="4962872"/>
              <a:ext cx="411480" cy="914400"/>
            </a:xfrm>
            <a:prstGeom prst="roundRect">
              <a:avLst>
                <a:gd name="adj" fmla="val 9723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69110" y="1530610"/>
              <a:ext cx="1645920" cy="811530"/>
            </a:xfrm>
            <a:prstGeom prst="roundRect">
              <a:avLst>
                <a:gd name="adj" fmla="val 11033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2971810" y="1215790"/>
              <a:ext cx="880110" cy="902970"/>
            </a:xfrm>
            <a:prstGeom prst="roundRect">
              <a:avLst>
                <a:gd name="adj" fmla="val 4979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4086225" y="801266"/>
              <a:ext cx="971550" cy="971550"/>
            </a:xfrm>
            <a:prstGeom prst="roundRect">
              <a:avLst>
                <a:gd name="adj" fmla="val 6079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8030078" y="6100568"/>
              <a:ext cx="811530" cy="708660"/>
            </a:xfrm>
            <a:prstGeom prst="roundRect">
              <a:avLst>
                <a:gd name="adj" fmla="val 9409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349947" y="2920212"/>
              <a:ext cx="1245870" cy="1040130"/>
            </a:xfrm>
            <a:prstGeom prst="roundRect">
              <a:avLst>
                <a:gd name="adj" fmla="val 7326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984193" y="3107398"/>
              <a:ext cx="1177290" cy="1062990"/>
            </a:xfrm>
            <a:prstGeom prst="roundRect">
              <a:avLst>
                <a:gd name="adj" fmla="val 8602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560664" y="1325797"/>
              <a:ext cx="571500" cy="971550"/>
            </a:xfrm>
            <a:prstGeom prst="roundRect">
              <a:avLst>
                <a:gd name="adj" fmla="val 10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5302354" y="1123480"/>
              <a:ext cx="411480" cy="106299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/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66257" y="5656538"/>
              <a:ext cx="1296973" cy="365177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7700460" y="5689879"/>
              <a:ext cx="1296972" cy="365177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923839" y="1850754"/>
              <a:ext cx="1296973" cy="358826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4714405" y="2214344"/>
              <a:ext cx="1296973" cy="360414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3131686" y="2214344"/>
              <a:ext cx="1296972" cy="360414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3276146" y="2574757"/>
              <a:ext cx="2627284" cy="363590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7163891" y="2341362"/>
              <a:ext cx="1514458" cy="414396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7008317" y="4010063"/>
              <a:ext cx="1806555" cy="587459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323429" y="2523950"/>
              <a:ext cx="1871642" cy="760522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044374" y="4300618"/>
              <a:ext cx="3040029" cy="498547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476169" y="5943916"/>
              <a:ext cx="2247875" cy="365177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131686" y="6309093"/>
              <a:ext cx="2809844" cy="374704"/>
            </a:xfrm>
            <a:prstGeom prst="rect">
              <a:avLst/>
            </a:prstGeom>
            <a:solidFill>
              <a:srgbClr val="DDDDDD"/>
            </a:solidFill>
            <a:ln>
              <a:solidFill>
                <a:srgbClr val="0504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206239" y="2420888"/>
            <a:ext cx="8564600" cy="2009061"/>
          </a:xfrm>
          <a:prstGeom prst="roundRect">
            <a:avLst/>
          </a:prstGeom>
          <a:blipFill>
            <a:blip r:embed="rId17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0838">
              <a:defRPr/>
            </a:pP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Обведи на схеме два-три условных обозначения, с помощью которых докажи, что плебеи были наделены гражданскими правами.</a:t>
            </a:r>
          </a:p>
        </p:txBody>
      </p:sp>
      <p:grpSp>
        <p:nvGrpSpPr>
          <p:cNvPr id="2253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41" name="Рисунок 14" descr="_1_~1.JPG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37" name="Рисунок 17" descr="Cartoon-Clipart-Free-18.gif"/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88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7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84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216920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ПЕРВЫЕ ЗАВОЕВАНИЯ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65001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ПОСТУПЬ ЛЕГИОНОВ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999" y="5112000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СОЮЗ ГОРОДОВ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80728"/>
            <a:ext cx="8640000" cy="105560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	Какие внутренние перемены позволяли римлянам одерживать внешние победы? </a:t>
            </a:r>
          </a:p>
        </p:txBody>
      </p:sp>
      <p:grpSp>
        <p:nvGrpSpPr>
          <p:cNvPr id="2560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7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3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ПЕРВЫЕ ЗАВОЕВАНИЯ</a:t>
            </a:r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828000" y="1170000"/>
            <a:ext cx="252000" cy="252000"/>
          </a:xfrm>
          <a:prstGeom prst="ellipse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1" tIns="562479" rIns="15240" bIns="562477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/>
          </a:p>
        </p:txBody>
      </p:sp>
      <p:pic>
        <p:nvPicPr>
          <p:cNvPr id="2561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101850"/>
            <a:ext cx="2735262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2513" y="1962150"/>
            <a:ext cx="2249487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8" y="773113"/>
            <a:ext cx="5940425" cy="606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52413" y="981075"/>
            <a:ext cx="8639175" cy="1531938"/>
            <a:chOff x="252000" y="980728"/>
            <a:chExt cx="8640000" cy="1532334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52000" y="980728"/>
              <a:ext cx="8640000" cy="1532334"/>
            </a:xfrm>
            <a:prstGeom prst="roundRect">
              <a:avLst/>
            </a:prstGeom>
            <a:blipFill>
              <a:blip r:embed="rId4" cstate="print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+mn-lt"/>
                </a:rPr>
                <a:t>	По карте раздели завоевание Римом Италии на этапы и дай название каждому этапу.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28000" y="117000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2662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7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3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ПЕРВЫЕ ЗАВОЕВАНИЯ</a:t>
            </a:r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163" y="2012950"/>
            <a:ext cx="2225676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9550" y="2349500"/>
            <a:ext cx="2584450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3671</TotalTime>
  <Words>589</Words>
  <Application>Microsoft Office PowerPoint</Application>
  <PresentationFormat>Экран (4:3)</PresentationFormat>
  <Paragraphs>106</Paragraphs>
  <Slides>17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Comic Sans MS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ОБЪЕДИНИТЕЛЬ ИТАЛИИ</dc:title>
  <dc:creator>Telli</dc:creator>
  <cp:lastModifiedBy>Admin</cp:lastModifiedBy>
  <cp:revision>226</cp:revision>
  <dcterms:created xsi:type="dcterms:W3CDTF">2012-04-06T18:00:09Z</dcterms:created>
  <dcterms:modified xsi:type="dcterms:W3CDTF">2012-12-26T14:23:04Z</dcterms:modified>
</cp:coreProperties>
</file>