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5" r:id="rId2"/>
    <p:sldId id="307" r:id="rId3"/>
    <p:sldId id="267" r:id="rId4"/>
    <p:sldId id="316" r:id="rId5"/>
    <p:sldId id="315" r:id="rId6"/>
    <p:sldId id="309" r:id="rId7"/>
    <p:sldId id="290" r:id="rId8"/>
    <p:sldId id="320" r:id="rId9"/>
    <p:sldId id="318" r:id="rId10"/>
    <p:sldId id="306" r:id="rId11"/>
    <p:sldId id="321" r:id="rId12"/>
    <p:sldId id="322" r:id="rId13"/>
    <p:sldId id="308" r:id="rId14"/>
    <p:sldId id="313" r:id="rId15"/>
    <p:sldId id="31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BF"/>
    <a:srgbClr val="FFF1BF"/>
    <a:srgbClr val="050403"/>
    <a:srgbClr val="B2B2B2"/>
    <a:srgbClr val="990000"/>
    <a:srgbClr val="0000CC"/>
    <a:srgbClr val="EBBB8A"/>
    <a:srgbClr val="E7B98A"/>
    <a:srgbClr val="FFFF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86220" autoAdjust="0"/>
  </p:normalViewPr>
  <p:slideViewPr>
    <p:cSldViewPr>
      <p:cViewPr>
        <p:scale>
          <a:sx n="49" d="100"/>
          <a:sy n="49" d="100"/>
        </p:scale>
        <p:origin x="-11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ж. Новый солдат № 097 </a:t>
            </a:r>
            <a:r>
              <a:rPr lang="ru-RU" smtClean="0"/>
              <a:t>Норманнские</a:t>
            </a:r>
            <a:r>
              <a:rPr lang="ru-RU" baseline="0" smtClean="0"/>
              <a:t> рыцари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1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карты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карты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карты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Адрес</a:t>
            </a:r>
            <a:r>
              <a:rPr lang="ru-RU" baseline="0" dirty="0" smtClean="0"/>
              <a:t> карты </a:t>
            </a:r>
            <a:r>
              <a:rPr lang="sq-AL" baseline="0" dirty="0" smtClean="0"/>
              <a:t>http://upload.wikimedia.org/wikipedia/commons/thumb/f/f4/Holy_Roman_Empire_1000_map-ru.svg/488px-Holy_Roman_Empire_1000_map-ru.svg.png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9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Адрес карты </a:t>
            </a:r>
            <a:r>
              <a:rPr lang="sq-AL" dirty="0" smtClean="0"/>
              <a:t>http://history10.ru/953812_BIG_0_0.jpg</a:t>
            </a:r>
            <a:r>
              <a:rPr lang="ru-RU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Адрес рисунка </a:t>
            </a:r>
            <a:r>
              <a:rPr lang="sq-AL" dirty="0" smtClean="0"/>
              <a:t>http://upload.wikimedia.org/wikipedia/ru/d/d2/Karolus_i_money.jpg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8000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20.09.2013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356993"/>
            <a:ext cx="4320000" cy="31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</a:t>
            </a:r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Средних веков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§ 3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ФЕОДАЛЬНАЯ РАЗДРОБЛЕННОСТЬ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628000" y="5085475"/>
            <a:ext cx="3887999" cy="1109630"/>
          </a:xfrm>
          <a:custGeom>
            <a:avLst/>
            <a:gdLst>
              <a:gd name="connsiteX0" fmla="*/ 0 w 3887999"/>
              <a:gd name="connsiteY0" fmla="*/ 184942 h 1109630"/>
              <a:gd name="connsiteX1" fmla="*/ 184942 w 3887999"/>
              <a:gd name="connsiteY1" fmla="*/ 0 h 1109630"/>
              <a:gd name="connsiteX2" fmla="*/ 3703057 w 3887999"/>
              <a:gd name="connsiteY2" fmla="*/ 0 h 1109630"/>
              <a:gd name="connsiteX3" fmla="*/ 3887999 w 3887999"/>
              <a:gd name="connsiteY3" fmla="*/ 184942 h 1109630"/>
              <a:gd name="connsiteX4" fmla="*/ 3887999 w 3887999"/>
              <a:gd name="connsiteY4" fmla="*/ 924688 h 1109630"/>
              <a:gd name="connsiteX5" fmla="*/ 3703057 w 3887999"/>
              <a:gd name="connsiteY5" fmla="*/ 1109630 h 1109630"/>
              <a:gd name="connsiteX6" fmla="*/ 184942 w 3887999"/>
              <a:gd name="connsiteY6" fmla="*/ 1109630 h 1109630"/>
              <a:gd name="connsiteX7" fmla="*/ 0 w 3887999"/>
              <a:gd name="connsiteY7" fmla="*/ 924688 h 1109630"/>
              <a:gd name="connsiteX8" fmla="*/ 0 w 3887999"/>
              <a:gd name="connsiteY8" fmla="*/ 184942 h 110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7999" h="1109630">
                <a:moveTo>
                  <a:pt x="0" y="184942"/>
                </a:moveTo>
                <a:cubicBezTo>
                  <a:pt x="0" y="82801"/>
                  <a:pt x="82801" y="0"/>
                  <a:pt x="184942" y="0"/>
                </a:cubicBezTo>
                <a:lnTo>
                  <a:pt x="3703057" y="0"/>
                </a:lnTo>
                <a:cubicBezTo>
                  <a:pt x="3805198" y="0"/>
                  <a:pt x="3887999" y="82801"/>
                  <a:pt x="3887999" y="184942"/>
                </a:cubicBezTo>
                <a:lnTo>
                  <a:pt x="3887999" y="924688"/>
                </a:lnTo>
                <a:cubicBezTo>
                  <a:pt x="3887999" y="1026829"/>
                  <a:pt x="3805198" y="1109630"/>
                  <a:pt x="3703057" y="1109630"/>
                </a:cubicBezTo>
                <a:lnTo>
                  <a:pt x="184942" y="1109630"/>
                </a:lnTo>
                <a:cubicBezTo>
                  <a:pt x="82801" y="1109630"/>
                  <a:pt x="0" y="1026829"/>
                  <a:pt x="0" y="924688"/>
                </a:cubicBezTo>
                <a:lnTo>
                  <a:pt x="0" y="18494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218" tIns="73218" rIns="73218" bIns="73218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kern="1200" smtClean="0"/>
              <a:t>Феодальная раздробленность </a:t>
            </a:r>
            <a:endParaRPr lang="ru-RU" sz="3000" kern="1200"/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1295762" y="5370291"/>
            <a:ext cx="1258964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251762" y="5280288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9" name="Стрелка влево 8"/>
          <p:cNvSpPr/>
          <p:nvPr/>
        </p:nvSpPr>
        <p:spPr>
          <a:xfrm rot="12553866">
            <a:off x="1598275" y="4298762"/>
            <a:ext cx="2117781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77880"/>
              <a:satOff val="0"/>
              <a:lumOff val="-4000"/>
              <a:alphaOff val="0"/>
            </a:schemeClr>
          </a:fillRef>
          <a:effectRef idx="0">
            <a:schemeClr val="accent4">
              <a:hueOff val="-177880"/>
              <a:satOff val="0"/>
              <a:lumOff val="-4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689115" y="3691667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77880"/>
              <a:satOff val="0"/>
              <a:lumOff val="-4000"/>
              <a:alphaOff val="0"/>
            </a:schemeClr>
          </a:fillRef>
          <a:effectRef idx="2">
            <a:schemeClr val="accent4">
              <a:hueOff val="-177880"/>
              <a:satOff val="0"/>
              <a:lumOff val="-4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11" name="Стрелка влево 10"/>
          <p:cNvSpPr/>
          <p:nvPr/>
        </p:nvSpPr>
        <p:spPr>
          <a:xfrm rot="14711868">
            <a:off x="2773036" y="3754039"/>
            <a:ext cx="2104148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5760"/>
              <a:satOff val="0"/>
              <a:lumOff val="-8000"/>
              <a:alphaOff val="0"/>
            </a:schemeClr>
          </a:fillRef>
          <a:effectRef idx="0">
            <a:schemeClr val="accent4">
              <a:hueOff val="-355760"/>
              <a:satOff val="0"/>
              <a:lumOff val="-8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2339778" y="2709003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5760"/>
              <a:satOff val="0"/>
              <a:lumOff val="-8000"/>
              <a:alphaOff val="0"/>
            </a:schemeClr>
          </a:fillRef>
          <a:effectRef idx="2">
            <a:schemeClr val="accent4">
              <a:hueOff val="-355760"/>
              <a:satOff val="0"/>
              <a:lumOff val="-8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13" name="Стрелка влево 12"/>
          <p:cNvSpPr/>
          <p:nvPr/>
        </p:nvSpPr>
        <p:spPr>
          <a:xfrm rot="17688132">
            <a:off x="4266814" y="3754039"/>
            <a:ext cx="2104148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33641"/>
              <a:satOff val="0"/>
              <a:lumOff val="-12000"/>
              <a:alphaOff val="0"/>
            </a:schemeClr>
          </a:fillRef>
          <a:effectRef idx="0">
            <a:schemeClr val="accent4">
              <a:hueOff val="-533641"/>
              <a:satOff val="0"/>
              <a:lumOff val="-12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4716218" y="2709003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33641"/>
              <a:satOff val="0"/>
              <a:lumOff val="-12000"/>
              <a:alphaOff val="0"/>
            </a:schemeClr>
          </a:fillRef>
          <a:effectRef idx="2">
            <a:schemeClr val="accent4">
              <a:hueOff val="-533641"/>
              <a:satOff val="0"/>
              <a:lumOff val="-12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 dirty="0"/>
          </a:p>
        </p:txBody>
      </p:sp>
      <p:sp>
        <p:nvSpPr>
          <p:cNvPr id="15" name="Стрелка влево 14"/>
          <p:cNvSpPr/>
          <p:nvPr/>
        </p:nvSpPr>
        <p:spPr>
          <a:xfrm rot="19846134">
            <a:off x="5427943" y="4298762"/>
            <a:ext cx="2117781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711521"/>
              <a:satOff val="0"/>
              <a:lumOff val="-16000"/>
              <a:alphaOff val="0"/>
            </a:schemeClr>
          </a:fillRef>
          <a:effectRef idx="0">
            <a:schemeClr val="accent4">
              <a:hueOff val="-711521"/>
              <a:satOff val="0"/>
              <a:lumOff val="-16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6366880" y="3691667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711521"/>
              <a:satOff val="0"/>
              <a:lumOff val="-16000"/>
              <a:alphaOff val="0"/>
            </a:schemeClr>
          </a:fillRef>
          <a:effectRef idx="2">
            <a:schemeClr val="accent4">
              <a:hueOff val="-711521"/>
              <a:satOff val="0"/>
              <a:lumOff val="-16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/>
          </a:p>
        </p:txBody>
      </p:sp>
      <p:sp>
        <p:nvSpPr>
          <p:cNvPr id="17" name="Стрелка влево 16"/>
          <p:cNvSpPr/>
          <p:nvPr/>
        </p:nvSpPr>
        <p:spPr>
          <a:xfrm>
            <a:off x="6589273" y="5370291"/>
            <a:ext cx="1258964" cy="53999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9401"/>
              <a:satOff val="0"/>
              <a:lumOff val="-20000"/>
              <a:alphaOff val="0"/>
            </a:schemeClr>
          </a:fillRef>
          <a:effectRef idx="0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6804235" y="5280288"/>
            <a:ext cx="2088003" cy="720005"/>
          </a:xfrm>
          <a:custGeom>
            <a:avLst/>
            <a:gdLst>
              <a:gd name="connsiteX0" fmla="*/ 0 w 2088003"/>
              <a:gd name="connsiteY0" fmla="*/ 72001 h 720005"/>
              <a:gd name="connsiteX1" fmla="*/ 72001 w 2088003"/>
              <a:gd name="connsiteY1" fmla="*/ 0 h 720005"/>
              <a:gd name="connsiteX2" fmla="*/ 2016003 w 2088003"/>
              <a:gd name="connsiteY2" fmla="*/ 0 h 720005"/>
              <a:gd name="connsiteX3" fmla="*/ 2088004 w 2088003"/>
              <a:gd name="connsiteY3" fmla="*/ 72001 h 720005"/>
              <a:gd name="connsiteX4" fmla="*/ 2088003 w 2088003"/>
              <a:gd name="connsiteY4" fmla="*/ 648005 h 720005"/>
              <a:gd name="connsiteX5" fmla="*/ 2016002 w 2088003"/>
              <a:gd name="connsiteY5" fmla="*/ 720006 h 720005"/>
              <a:gd name="connsiteX6" fmla="*/ 72001 w 2088003"/>
              <a:gd name="connsiteY6" fmla="*/ 720005 h 720005"/>
              <a:gd name="connsiteX7" fmla="*/ 0 w 2088003"/>
              <a:gd name="connsiteY7" fmla="*/ 648004 h 720005"/>
              <a:gd name="connsiteX8" fmla="*/ 0 w 2088003"/>
              <a:gd name="connsiteY8" fmla="*/ 72001 h 7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8003" h="720005">
                <a:moveTo>
                  <a:pt x="0" y="72001"/>
                </a:moveTo>
                <a:cubicBezTo>
                  <a:pt x="0" y="32236"/>
                  <a:pt x="32236" y="0"/>
                  <a:pt x="72001" y="0"/>
                </a:cubicBezTo>
                <a:lnTo>
                  <a:pt x="2016003" y="0"/>
                </a:lnTo>
                <a:cubicBezTo>
                  <a:pt x="2055768" y="0"/>
                  <a:pt x="2088004" y="32236"/>
                  <a:pt x="2088004" y="72001"/>
                </a:cubicBezTo>
                <a:cubicBezTo>
                  <a:pt x="2088004" y="264002"/>
                  <a:pt x="2088003" y="456004"/>
                  <a:pt x="2088003" y="648005"/>
                </a:cubicBezTo>
                <a:cubicBezTo>
                  <a:pt x="2088003" y="687770"/>
                  <a:pt x="2055767" y="720006"/>
                  <a:pt x="2016002" y="720006"/>
                </a:cubicBezTo>
                <a:lnTo>
                  <a:pt x="72001" y="720005"/>
                </a:lnTo>
                <a:cubicBezTo>
                  <a:pt x="32236" y="720005"/>
                  <a:pt x="0" y="687769"/>
                  <a:pt x="0" y="648004"/>
                </a:cubicBezTo>
                <a:lnTo>
                  <a:pt x="0" y="7200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 prst="angle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9401"/>
              <a:satOff val="0"/>
              <a:lumOff val="-20000"/>
              <a:alphaOff val="0"/>
            </a:schemeClr>
          </a:fillRef>
          <a:effectRef idx="2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8" tIns="85858" rIns="85858" bIns="8585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400" kern="12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8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dirty="0" smtClean="0"/>
              <a:t>На основе п.2 выдели и запиши признаки феодальной раздробленности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РАЗДРОБЛЕННОСТЬ КОРОЛЕВСТВ</a:t>
            </a:r>
            <a:endParaRPr lang="ru-RU" sz="3600" dirty="0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999" y="980728"/>
            <a:ext cx="8640000" cy="57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3078941"/>
            <a:ext cx="8640000" cy="1430179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600" b="1" dirty="0" smtClean="0">
                <a:solidFill>
                  <a:srgbClr val="0070C0"/>
                </a:solidFill>
              </a:rPr>
              <a:t>Необходимый уровень</a:t>
            </a:r>
            <a:r>
              <a:rPr lang="ru-RU" sz="2600" b="1" dirty="0">
                <a:solidFill>
                  <a:srgbClr val="0070C0"/>
                </a:solidFill>
              </a:rPr>
              <a:t>. </a:t>
            </a:r>
            <a:r>
              <a:rPr lang="ru-RU" sz="2600" dirty="0"/>
              <a:t>Докажи, что в Западной Европе наступил период феодальной </a:t>
            </a:r>
            <a:r>
              <a:rPr lang="ru-RU" sz="2600" dirty="0" smtClean="0"/>
              <a:t>раздробленности.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РАЗДРОБЛЕННОСТЬ КОРОЛЕВСТВ</a:t>
            </a:r>
            <a:endParaRPr lang="ru-RU" sz="3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999" y="980728"/>
            <a:ext cx="8640000" cy="57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РАЗДРОБЛЕННОСТЬ КОРОЛЕВСТВ</a:t>
            </a:r>
            <a:endParaRPr lang="ru-RU" sz="36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2000" y="2708920"/>
            <a:ext cx="8640000" cy="1532334"/>
            <a:chOff x="252000" y="980083"/>
            <a:chExt cx="8640000" cy="153233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980083"/>
              <a:ext cx="8640000" cy="1532334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	Попробуй </a:t>
              </a:r>
              <a:r>
                <a:rPr lang="ru-RU" sz="2800" dirty="0"/>
                <a:t>найти европейскую страну, где можно было жить в </a:t>
              </a:r>
              <a:r>
                <a:rPr lang="ru-RU" sz="2800" dirty="0" smtClean="0"/>
                <a:t>безопасности </a:t>
              </a:r>
              <a:r>
                <a:rPr lang="ru-RU" sz="2800" dirty="0"/>
                <a:t>от набегов варварских </a:t>
              </a:r>
              <a:r>
                <a:rPr lang="ru-RU" sz="2800" dirty="0" smtClean="0"/>
                <a:t>племён.</a:t>
              </a:r>
              <a:endParaRPr lang="ru-RU" sz="2800" dirty="0"/>
            </a:p>
          </p:txBody>
        </p:sp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864000" y="1196107"/>
              <a:ext cx="252000" cy="252000"/>
            </a:xfrm>
            <a:prstGeom prst="ellipse">
              <a:avLst/>
            </a:prstGeom>
            <a:solidFill>
              <a:srgbClr val="99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6" tIns="564384" rIns="17145" bIns="56438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 dirty="0"/>
            </a:p>
          </p:txBody>
        </p:sp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980728"/>
            <a:ext cx="8639999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«СВЯЩЕННАЯ ИМПЕРИЯ»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2000" y="2708920"/>
            <a:ext cx="8640000" cy="1430179"/>
            <a:chOff x="252000" y="980083"/>
            <a:chExt cx="8640000" cy="143017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980083"/>
              <a:ext cx="8640000" cy="1430179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r>
                <a:rPr lang="ru-RU" sz="2600" dirty="0" smtClean="0"/>
                <a:t>	Можно </a:t>
              </a:r>
              <a:r>
                <a:rPr lang="ru-RU" sz="2600" dirty="0"/>
                <a:t>ли образование Священной Римской империи считать </a:t>
              </a:r>
              <a:r>
                <a:rPr lang="ru-RU" sz="2600" dirty="0" smtClean="0"/>
                <a:t>воссозданием </a:t>
              </a:r>
              <a:r>
                <a:rPr lang="ru-RU" sz="2600" dirty="0"/>
                <a:t>единого имперского государства Запада?</a:t>
              </a:r>
            </a:p>
          </p:txBody>
        </p:sp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863616" y="112474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IX–X ВЕКАХ ЗАПАДНАЯ ЕВРОПА ПОГРУЗИЛАСЬ В СОСТОЯНИЕ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ГОСУДАРСТВЕННОЙ И ФЕОДАЛЬНОЙ РАЗДРОБЛЕННОСТИ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2000" y="980083"/>
            <a:ext cx="8640000" cy="1532334"/>
            <a:chOff x="252000" y="980083"/>
            <a:chExt cx="8640000" cy="153233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980083"/>
              <a:ext cx="8640000" cy="1532334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	Попробуй </a:t>
              </a:r>
              <a:r>
                <a:rPr lang="ru-RU" sz="2800" dirty="0"/>
                <a:t>объяснить разницу в понятиях государственная и </a:t>
              </a:r>
              <a:r>
                <a:rPr lang="ru-RU" sz="2800" dirty="0" smtClean="0"/>
                <a:t>феодальная </a:t>
              </a:r>
              <a:r>
                <a:rPr lang="ru-RU" sz="2800" dirty="0"/>
                <a:t>раздробленность. Проверь себя по словарю.</a:t>
              </a:r>
            </a:p>
          </p:txBody>
        </p:sp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827584" y="112474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3044" y="0"/>
            <a:ext cx="77095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56120"/>
              </p:ext>
            </p:extLst>
          </p:nvPr>
        </p:nvGraphicFramePr>
        <p:xfrm>
          <a:off x="252480" y="3128352"/>
          <a:ext cx="8640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Государственная раздробленность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Феодальная раздробленность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2000" y="979198"/>
            <a:ext cx="3600000" cy="4464000"/>
          </a:xfrm>
        </p:spPr>
        <p:txBody>
          <a:bodyPr lIns="72000" rIns="72000" anchor="ctr" anchorCtr="0">
            <a:noAutofit/>
          </a:bodyPr>
          <a:lstStyle/>
          <a:p>
            <a:pPr indent="0">
              <a:buNone/>
            </a:pPr>
            <a:r>
              <a:rPr lang="ru-RU" dirty="0" smtClean="0"/>
              <a:t>Период </a:t>
            </a:r>
            <a:r>
              <a:rPr lang="ru-RU" dirty="0"/>
              <a:t>с IX по XIV век называют периодом феодальной</a:t>
            </a:r>
          </a:p>
          <a:p>
            <a:pPr indent="0">
              <a:buNone/>
            </a:pPr>
            <a:r>
              <a:rPr lang="ru-RU" dirty="0"/>
              <a:t>раздробленности в Западной Европе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92000" y="979199"/>
            <a:ext cx="3600000" cy="4464000"/>
          </a:xfrm>
        </p:spPr>
        <p:txBody>
          <a:bodyPr lIns="36000" rIns="36000" anchor="t" anchorCtr="0">
            <a:noAutofit/>
          </a:bodyPr>
          <a:lstStyle/>
          <a:p>
            <a:pPr indent="0" algn="ctr">
              <a:buNone/>
            </a:pPr>
            <a:r>
              <a:rPr lang="ru-RU" i="1" dirty="0"/>
              <a:t>Справочные </a:t>
            </a:r>
            <a:r>
              <a:rPr lang="ru-RU" i="1" dirty="0" smtClean="0"/>
              <a:t>сведения</a:t>
            </a:r>
          </a:p>
          <a:p>
            <a:pPr indent="0">
              <a:buNone/>
            </a:pPr>
            <a:r>
              <a:rPr lang="ru-RU" dirty="0" smtClean="0"/>
              <a:t>В </a:t>
            </a:r>
            <a:r>
              <a:rPr lang="ru-RU" dirty="0"/>
              <a:t>962 году была создана Священная Римская империя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749959"/>
            <a:ext cx="8640000" cy="987504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600" dirty="0" smtClean="0"/>
              <a:t>	Сравни исторические факты. Какой </a:t>
            </a:r>
            <a:r>
              <a:rPr lang="ru-RU" sz="2600" dirty="0"/>
              <a:t>у тебя возникает вопрос?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893975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6" tIns="409271" rIns="10794" bIns="40926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170080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35703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0" y="2376000"/>
            <a:ext cx="265605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Relaxed">
              <a:rot lat="1830000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  <a:ex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ВРЕМЯ С IX ВЕКА НАЗЫВАЮТ ПЕРИОДОМ РАЗДРОБЛЕННОСТИ, ЕСЛИ В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 ВЕКЕ БЫЛА ВОССТАНОВЛЕНА ИМПЕРИЯ?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4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08720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Выбери признаки </a:t>
            </a:r>
            <a:r>
              <a:rPr lang="ru-RU" sz="2800" dirty="0" smtClean="0"/>
              <a:t>данного понятия </a:t>
            </a:r>
            <a:r>
              <a:rPr lang="ru-RU" sz="2800" dirty="0"/>
              <a:t>и соедини их стрелками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099" y="3789040"/>
            <a:ext cx="3457801" cy="987504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600" dirty="0" smtClean="0"/>
              <a:t>ФЕОДАЛЬНЫЕ</a:t>
            </a:r>
          </a:p>
          <a:p>
            <a:pPr algn="ctr"/>
            <a:r>
              <a:rPr lang="ru-RU" sz="2600" dirty="0" smtClean="0"/>
              <a:t> ОТНОШЕНИЯ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808" y="5436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ФЕОД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432" y="5436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РЫНОК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000" y="4428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ОБРОК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000" y="4428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БАРЩИНА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2000" y="5652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НАРОДНОЕ СОБРАНИЕ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2120" y="2196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РАВЕНСТВО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808" y="2412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ЗАВИСИМЫЕ КРЕСТЬЯНЕ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32240" y="3420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СЕНЬОР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880" y="3420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ВАССАЛ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432" y="2412000"/>
            <a:ext cx="216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СВОБОДНЫЕ КРЕСТЬЯНЕ</a:t>
            </a:r>
            <a:endParaRPr lang="ru-RU" sz="2000" b="1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15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000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2000" y="2572067"/>
            <a:ext cx="8640000" cy="1532334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8775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/>
              <a:t>Укажи границы империи Карла Великого (придумай условный знак). Когда и как она </a:t>
            </a:r>
            <a:r>
              <a:rPr lang="ru-RU" sz="2800" smtClean="0"/>
              <a:t>была </a:t>
            </a:r>
            <a:r>
              <a:rPr lang="ru-RU" sz="2800" smtClean="0"/>
              <a:t>создана?</a:t>
            </a:r>
            <a:endParaRPr lang="ru-RU" sz="2800" dirty="0" smtClean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15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77807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Раздробленность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7" y="3073951"/>
            <a:ext cx="8639521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Раздробленность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королевств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298087"/>
            <a:ext cx="864048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«Священная империя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540488" y="3262162"/>
            <a:ext cx="6696000" cy="740683"/>
          </a:xfrm>
          <a:custGeom>
            <a:avLst/>
            <a:gdLst>
              <a:gd name="connsiteX0" fmla="*/ 0 w 6912000"/>
              <a:gd name="connsiteY0" fmla="*/ 74068 h 740683"/>
              <a:gd name="connsiteX1" fmla="*/ 74068 w 6912000"/>
              <a:gd name="connsiteY1" fmla="*/ 0 h 740683"/>
              <a:gd name="connsiteX2" fmla="*/ 6837932 w 6912000"/>
              <a:gd name="connsiteY2" fmla="*/ 0 h 740683"/>
              <a:gd name="connsiteX3" fmla="*/ 6912000 w 6912000"/>
              <a:gd name="connsiteY3" fmla="*/ 74068 h 740683"/>
              <a:gd name="connsiteX4" fmla="*/ 6912000 w 6912000"/>
              <a:gd name="connsiteY4" fmla="*/ 666615 h 740683"/>
              <a:gd name="connsiteX5" fmla="*/ 6837932 w 6912000"/>
              <a:gd name="connsiteY5" fmla="*/ 740683 h 740683"/>
              <a:gd name="connsiteX6" fmla="*/ 74068 w 6912000"/>
              <a:gd name="connsiteY6" fmla="*/ 740683 h 740683"/>
              <a:gd name="connsiteX7" fmla="*/ 0 w 6912000"/>
              <a:gd name="connsiteY7" fmla="*/ 666615 h 740683"/>
              <a:gd name="connsiteX8" fmla="*/ 0 w 6912000"/>
              <a:gd name="connsiteY8" fmla="*/ 74068 h 7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000" h="740683">
                <a:moveTo>
                  <a:pt x="0" y="74068"/>
                </a:moveTo>
                <a:cubicBezTo>
                  <a:pt x="0" y="33161"/>
                  <a:pt x="33161" y="0"/>
                  <a:pt x="74068" y="0"/>
                </a:cubicBezTo>
                <a:lnTo>
                  <a:pt x="6837932" y="0"/>
                </a:lnTo>
                <a:cubicBezTo>
                  <a:pt x="6878839" y="0"/>
                  <a:pt x="6912000" y="33161"/>
                  <a:pt x="6912000" y="74068"/>
                </a:cubicBezTo>
                <a:lnTo>
                  <a:pt x="6912000" y="666615"/>
                </a:lnTo>
                <a:cubicBezTo>
                  <a:pt x="6912000" y="707522"/>
                  <a:pt x="6878839" y="740683"/>
                  <a:pt x="6837932" y="740683"/>
                </a:cubicBezTo>
                <a:lnTo>
                  <a:pt x="74068" y="740683"/>
                </a:lnTo>
                <a:cubicBezTo>
                  <a:pt x="33161" y="740683"/>
                  <a:pt x="0" y="707522"/>
                  <a:pt x="0" y="666615"/>
                </a:cubicBezTo>
                <a:lnTo>
                  <a:pt x="0" y="7406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694" tIns="132184" rIns="950639" bIns="132184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/>
          </a:p>
        </p:txBody>
      </p:sp>
      <p:sp>
        <p:nvSpPr>
          <p:cNvPr id="16" name="Полилиния 15"/>
          <p:cNvSpPr/>
          <p:nvPr/>
        </p:nvSpPr>
        <p:spPr>
          <a:xfrm>
            <a:off x="1119368" y="4137514"/>
            <a:ext cx="6696000" cy="740683"/>
          </a:xfrm>
          <a:custGeom>
            <a:avLst/>
            <a:gdLst>
              <a:gd name="connsiteX0" fmla="*/ 0 w 6912000"/>
              <a:gd name="connsiteY0" fmla="*/ 74068 h 740683"/>
              <a:gd name="connsiteX1" fmla="*/ 74068 w 6912000"/>
              <a:gd name="connsiteY1" fmla="*/ 0 h 740683"/>
              <a:gd name="connsiteX2" fmla="*/ 6837932 w 6912000"/>
              <a:gd name="connsiteY2" fmla="*/ 0 h 740683"/>
              <a:gd name="connsiteX3" fmla="*/ 6912000 w 6912000"/>
              <a:gd name="connsiteY3" fmla="*/ 74068 h 740683"/>
              <a:gd name="connsiteX4" fmla="*/ 6912000 w 6912000"/>
              <a:gd name="connsiteY4" fmla="*/ 666615 h 740683"/>
              <a:gd name="connsiteX5" fmla="*/ 6837932 w 6912000"/>
              <a:gd name="connsiteY5" fmla="*/ 740683 h 740683"/>
              <a:gd name="connsiteX6" fmla="*/ 74068 w 6912000"/>
              <a:gd name="connsiteY6" fmla="*/ 740683 h 740683"/>
              <a:gd name="connsiteX7" fmla="*/ 0 w 6912000"/>
              <a:gd name="connsiteY7" fmla="*/ 666615 h 740683"/>
              <a:gd name="connsiteX8" fmla="*/ 0 w 6912000"/>
              <a:gd name="connsiteY8" fmla="*/ 74068 h 7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000" h="740683">
                <a:moveTo>
                  <a:pt x="0" y="74068"/>
                </a:moveTo>
                <a:cubicBezTo>
                  <a:pt x="0" y="33161"/>
                  <a:pt x="33161" y="0"/>
                  <a:pt x="74068" y="0"/>
                </a:cubicBezTo>
                <a:lnTo>
                  <a:pt x="6837932" y="0"/>
                </a:lnTo>
                <a:cubicBezTo>
                  <a:pt x="6878839" y="0"/>
                  <a:pt x="6912000" y="33161"/>
                  <a:pt x="6912000" y="74068"/>
                </a:cubicBezTo>
                <a:lnTo>
                  <a:pt x="6912000" y="666615"/>
                </a:lnTo>
                <a:cubicBezTo>
                  <a:pt x="6912000" y="707522"/>
                  <a:pt x="6878839" y="740683"/>
                  <a:pt x="6837932" y="740683"/>
                </a:cubicBezTo>
                <a:lnTo>
                  <a:pt x="74068" y="740683"/>
                </a:lnTo>
                <a:cubicBezTo>
                  <a:pt x="33161" y="740683"/>
                  <a:pt x="0" y="707522"/>
                  <a:pt x="0" y="666615"/>
                </a:cubicBezTo>
                <a:lnTo>
                  <a:pt x="0" y="7406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4">
              <a:hueOff val="-296467"/>
              <a:satOff val="0"/>
              <a:lumOff val="-6667"/>
              <a:alphaOff val="0"/>
            </a:schemeClr>
          </a:fillRef>
          <a:effectRef idx="2">
            <a:schemeClr val="accent4">
              <a:hueOff val="-296467"/>
              <a:satOff val="0"/>
              <a:lumOff val="-66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694" tIns="132184" rIns="1192509" bIns="132184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/>
          </a:p>
        </p:txBody>
      </p:sp>
      <p:sp>
        <p:nvSpPr>
          <p:cNvPr id="17" name="Полилиния 16"/>
          <p:cNvSpPr/>
          <p:nvPr/>
        </p:nvSpPr>
        <p:spPr>
          <a:xfrm>
            <a:off x="1689608" y="5012867"/>
            <a:ext cx="6696000" cy="740683"/>
          </a:xfrm>
          <a:custGeom>
            <a:avLst/>
            <a:gdLst>
              <a:gd name="connsiteX0" fmla="*/ 0 w 6912000"/>
              <a:gd name="connsiteY0" fmla="*/ 74068 h 740683"/>
              <a:gd name="connsiteX1" fmla="*/ 74068 w 6912000"/>
              <a:gd name="connsiteY1" fmla="*/ 0 h 740683"/>
              <a:gd name="connsiteX2" fmla="*/ 6837932 w 6912000"/>
              <a:gd name="connsiteY2" fmla="*/ 0 h 740683"/>
              <a:gd name="connsiteX3" fmla="*/ 6912000 w 6912000"/>
              <a:gd name="connsiteY3" fmla="*/ 74068 h 740683"/>
              <a:gd name="connsiteX4" fmla="*/ 6912000 w 6912000"/>
              <a:gd name="connsiteY4" fmla="*/ 666615 h 740683"/>
              <a:gd name="connsiteX5" fmla="*/ 6837932 w 6912000"/>
              <a:gd name="connsiteY5" fmla="*/ 740683 h 740683"/>
              <a:gd name="connsiteX6" fmla="*/ 74068 w 6912000"/>
              <a:gd name="connsiteY6" fmla="*/ 740683 h 740683"/>
              <a:gd name="connsiteX7" fmla="*/ 0 w 6912000"/>
              <a:gd name="connsiteY7" fmla="*/ 666615 h 740683"/>
              <a:gd name="connsiteX8" fmla="*/ 0 w 6912000"/>
              <a:gd name="connsiteY8" fmla="*/ 74068 h 7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000" h="740683">
                <a:moveTo>
                  <a:pt x="0" y="74068"/>
                </a:moveTo>
                <a:cubicBezTo>
                  <a:pt x="0" y="33161"/>
                  <a:pt x="33161" y="0"/>
                  <a:pt x="74068" y="0"/>
                </a:cubicBezTo>
                <a:lnTo>
                  <a:pt x="6837932" y="0"/>
                </a:lnTo>
                <a:cubicBezTo>
                  <a:pt x="6878839" y="0"/>
                  <a:pt x="6912000" y="33161"/>
                  <a:pt x="6912000" y="74068"/>
                </a:cubicBezTo>
                <a:lnTo>
                  <a:pt x="6912000" y="666615"/>
                </a:lnTo>
                <a:cubicBezTo>
                  <a:pt x="6912000" y="707522"/>
                  <a:pt x="6878839" y="740683"/>
                  <a:pt x="6837932" y="740683"/>
                </a:cubicBezTo>
                <a:lnTo>
                  <a:pt x="74068" y="740683"/>
                </a:lnTo>
                <a:cubicBezTo>
                  <a:pt x="33161" y="740683"/>
                  <a:pt x="0" y="707522"/>
                  <a:pt x="0" y="666615"/>
                </a:cubicBezTo>
                <a:lnTo>
                  <a:pt x="0" y="740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4">
              <a:hueOff val="-592934"/>
              <a:satOff val="0"/>
              <a:lumOff val="-13333"/>
              <a:alphaOff val="0"/>
            </a:schemeClr>
          </a:fillRef>
          <a:effectRef idx="2">
            <a:schemeClr val="accent4">
              <a:hueOff val="-592934"/>
              <a:satOff val="0"/>
              <a:lumOff val="-1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694" tIns="132184" rIns="1183869" bIns="132184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2268488" y="5888220"/>
            <a:ext cx="6696000" cy="740683"/>
          </a:xfrm>
          <a:custGeom>
            <a:avLst/>
            <a:gdLst>
              <a:gd name="connsiteX0" fmla="*/ 0 w 6912000"/>
              <a:gd name="connsiteY0" fmla="*/ 74068 h 740683"/>
              <a:gd name="connsiteX1" fmla="*/ 74068 w 6912000"/>
              <a:gd name="connsiteY1" fmla="*/ 0 h 740683"/>
              <a:gd name="connsiteX2" fmla="*/ 6837932 w 6912000"/>
              <a:gd name="connsiteY2" fmla="*/ 0 h 740683"/>
              <a:gd name="connsiteX3" fmla="*/ 6912000 w 6912000"/>
              <a:gd name="connsiteY3" fmla="*/ 74068 h 740683"/>
              <a:gd name="connsiteX4" fmla="*/ 6912000 w 6912000"/>
              <a:gd name="connsiteY4" fmla="*/ 666615 h 740683"/>
              <a:gd name="connsiteX5" fmla="*/ 6837932 w 6912000"/>
              <a:gd name="connsiteY5" fmla="*/ 740683 h 740683"/>
              <a:gd name="connsiteX6" fmla="*/ 74068 w 6912000"/>
              <a:gd name="connsiteY6" fmla="*/ 740683 h 740683"/>
              <a:gd name="connsiteX7" fmla="*/ 0 w 6912000"/>
              <a:gd name="connsiteY7" fmla="*/ 666615 h 740683"/>
              <a:gd name="connsiteX8" fmla="*/ 0 w 6912000"/>
              <a:gd name="connsiteY8" fmla="*/ 74068 h 74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000" h="740683">
                <a:moveTo>
                  <a:pt x="0" y="74068"/>
                </a:moveTo>
                <a:cubicBezTo>
                  <a:pt x="0" y="33161"/>
                  <a:pt x="33161" y="0"/>
                  <a:pt x="74068" y="0"/>
                </a:cubicBezTo>
                <a:lnTo>
                  <a:pt x="6837932" y="0"/>
                </a:lnTo>
                <a:cubicBezTo>
                  <a:pt x="6878839" y="0"/>
                  <a:pt x="6912000" y="33161"/>
                  <a:pt x="6912000" y="74068"/>
                </a:cubicBezTo>
                <a:lnTo>
                  <a:pt x="6912000" y="666615"/>
                </a:lnTo>
                <a:cubicBezTo>
                  <a:pt x="6912000" y="707522"/>
                  <a:pt x="6878839" y="740683"/>
                  <a:pt x="6837932" y="740683"/>
                </a:cubicBezTo>
                <a:lnTo>
                  <a:pt x="74068" y="740683"/>
                </a:lnTo>
                <a:cubicBezTo>
                  <a:pt x="33161" y="740683"/>
                  <a:pt x="0" y="707522"/>
                  <a:pt x="0" y="666615"/>
                </a:cubicBezTo>
                <a:lnTo>
                  <a:pt x="0" y="74068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4">
              <a:hueOff val="-889401"/>
              <a:satOff val="0"/>
              <a:lumOff val="-20000"/>
              <a:alphaOff val="0"/>
            </a:schemeClr>
          </a:fillRef>
          <a:effectRef idx="2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694" tIns="132184" rIns="1192509" bIns="132184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kern="1200" dirty="0" smtClean="0"/>
              <a:t>Феодальная раздробленность </a:t>
            </a:r>
            <a:endParaRPr lang="ru-RU" sz="29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6682555" y="3829458"/>
            <a:ext cx="481444" cy="481444"/>
          </a:xfrm>
          <a:custGeom>
            <a:avLst/>
            <a:gdLst>
              <a:gd name="connsiteX0" fmla="*/ 0 w 481444"/>
              <a:gd name="connsiteY0" fmla="*/ 264794 h 481444"/>
              <a:gd name="connsiteX1" fmla="*/ 108325 w 481444"/>
              <a:gd name="connsiteY1" fmla="*/ 264794 h 481444"/>
              <a:gd name="connsiteX2" fmla="*/ 108325 w 481444"/>
              <a:gd name="connsiteY2" fmla="*/ 0 h 481444"/>
              <a:gd name="connsiteX3" fmla="*/ 373119 w 481444"/>
              <a:gd name="connsiteY3" fmla="*/ 0 h 481444"/>
              <a:gd name="connsiteX4" fmla="*/ 373119 w 481444"/>
              <a:gd name="connsiteY4" fmla="*/ 264794 h 481444"/>
              <a:gd name="connsiteX5" fmla="*/ 481444 w 481444"/>
              <a:gd name="connsiteY5" fmla="*/ 264794 h 481444"/>
              <a:gd name="connsiteX6" fmla="*/ 240722 w 481444"/>
              <a:gd name="connsiteY6" fmla="*/ 481444 h 481444"/>
              <a:gd name="connsiteX7" fmla="*/ 0 w 481444"/>
              <a:gd name="connsiteY7" fmla="*/ 264794 h 4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4" h="481444">
                <a:moveTo>
                  <a:pt x="0" y="264794"/>
                </a:moveTo>
                <a:lnTo>
                  <a:pt x="108325" y="264794"/>
                </a:lnTo>
                <a:lnTo>
                  <a:pt x="108325" y="0"/>
                </a:lnTo>
                <a:lnTo>
                  <a:pt x="373119" y="0"/>
                </a:lnTo>
                <a:lnTo>
                  <a:pt x="373119" y="264794"/>
                </a:lnTo>
                <a:lnTo>
                  <a:pt x="481444" y="264794"/>
                </a:lnTo>
                <a:lnTo>
                  <a:pt x="240722" y="481444"/>
                </a:lnTo>
                <a:lnTo>
                  <a:pt x="0" y="264794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455" tIns="24130" rIns="132455" bIns="1432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/>
          </a:p>
        </p:txBody>
      </p:sp>
      <p:sp>
        <p:nvSpPr>
          <p:cNvPr id="20" name="Полилиния 19"/>
          <p:cNvSpPr/>
          <p:nvPr/>
        </p:nvSpPr>
        <p:spPr>
          <a:xfrm>
            <a:off x="7261435" y="4704810"/>
            <a:ext cx="481444" cy="481444"/>
          </a:xfrm>
          <a:custGeom>
            <a:avLst/>
            <a:gdLst>
              <a:gd name="connsiteX0" fmla="*/ 0 w 481444"/>
              <a:gd name="connsiteY0" fmla="*/ 264794 h 481444"/>
              <a:gd name="connsiteX1" fmla="*/ 108325 w 481444"/>
              <a:gd name="connsiteY1" fmla="*/ 264794 h 481444"/>
              <a:gd name="connsiteX2" fmla="*/ 108325 w 481444"/>
              <a:gd name="connsiteY2" fmla="*/ 0 h 481444"/>
              <a:gd name="connsiteX3" fmla="*/ 373119 w 481444"/>
              <a:gd name="connsiteY3" fmla="*/ 0 h 481444"/>
              <a:gd name="connsiteX4" fmla="*/ 373119 w 481444"/>
              <a:gd name="connsiteY4" fmla="*/ 264794 h 481444"/>
              <a:gd name="connsiteX5" fmla="*/ 481444 w 481444"/>
              <a:gd name="connsiteY5" fmla="*/ 264794 h 481444"/>
              <a:gd name="connsiteX6" fmla="*/ 240722 w 481444"/>
              <a:gd name="connsiteY6" fmla="*/ 481444 h 481444"/>
              <a:gd name="connsiteX7" fmla="*/ 0 w 481444"/>
              <a:gd name="connsiteY7" fmla="*/ 264794 h 4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4" h="481444">
                <a:moveTo>
                  <a:pt x="0" y="264794"/>
                </a:moveTo>
                <a:lnTo>
                  <a:pt x="108325" y="264794"/>
                </a:lnTo>
                <a:lnTo>
                  <a:pt x="108325" y="0"/>
                </a:lnTo>
                <a:lnTo>
                  <a:pt x="373119" y="0"/>
                </a:lnTo>
                <a:lnTo>
                  <a:pt x="373119" y="264794"/>
                </a:lnTo>
                <a:lnTo>
                  <a:pt x="481444" y="264794"/>
                </a:lnTo>
                <a:lnTo>
                  <a:pt x="240722" y="481444"/>
                </a:lnTo>
                <a:lnTo>
                  <a:pt x="0" y="264794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accent4">
              <a:tint val="40000"/>
              <a:alpha val="90000"/>
              <a:hueOff val="-785430"/>
              <a:satOff val="0"/>
              <a:lumOff val="-767"/>
              <a:alphaOff val="0"/>
            </a:schemeClr>
          </a:fillRef>
          <a:effectRef idx="0">
            <a:schemeClr val="accent4">
              <a:tint val="40000"/>
              <a:alpha val="90000"/>
              <a:hueOff val="-785430"/>
              <a:satOff val="0"/>
              <a:lumOff val="-76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455" tIns="24130" rIns="132455" bIns="1432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/>
          </a:p>
        </p:txBody>
      </p:sp>
      <p:sp>
        <p:nvSpPr>
          <p:cNvPr id="21" name="Полилиния 20"/>
          <p:cNvSpPr/>
          <p:nvPr/>
        </p:nvSpPr>
        <p:spPr>
          <a:xfrm>
            <a:off x="7831675" y="5580163"/>
            <a:ext cx="481444" cy="481444"/>
          </a:xfrm>
          <a:custGeom>
            <a:avLst/>
            <a:gdLst>
              <a:gd name="connsiteX0" fmla="*/ 0 w 481444"/>
              <a:gd name="connsiteY0" fmla="*/ 264794 h 481444"/>
              <a:gd name="connsiteX1" fmla="*/ 108325 w 481444"/>
              <a:gd name="connsiteY1" fmla="*/ 264794 h 481444"/>
              <a:gd name="connsiteX2" fmla="*/ 108325 w 481444"/>
              <a:gd name="connsiteY2" fmla="*/ 0 h 481444"/>
              <a:gd name="connsiteX3" fmla="*/ 373119 w 481444"/>
              <a:gd name="connsiteY3" fmla="*/ 0 h 481444"/>
              <a:gd name="connsiteX4" fmla="*/ 373119 w 481444"/>
              <a:gd name="connsiteY4" fmla="*/ 264794 h 481444"/>
              <a:gd name="connsiteX5" fmla="*/ 481444 w 481444"/>
              <a:gd name="connsiteY5" fmla="*/ 264794 h 481444"/>
              <a:gd name="connsiteX6" fmla="*/ 240722 w 481444"/>
              <a:gd name="connsiteY6" fmla="*/ 481444 h 481444"/>
              <a:gd name="connsiteX7" fmla="*/ 0 w 481444"/>
              <a:gd name="connsiteY7" fmla="*/ 264794 h 4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444" h="481444">
                <a:moveTo>
                  <a:pt x="0" y="264794"/>
                </a:moveTo>
                <a:lnTo>
                  <a:pt x="108325" y="264794"/>
                </a:lnTo>
                <a:lnTo>
                  <a:pt x="108325" y="0"/>
                </a:lnTo>
                <a:lnTo>
                  <a:pt x="373119" y="0"/>
                </a:lnTo>
                <a:lnTo>
                  <a:pt x="373119" y="264794"/>
                </a:lnTo>
                <a:lnTo>
                  <a:pt x="481444" y="264794"/>
                </a:lnTo>
                <a:lnTo>
                  <a:pt x="240722" y="481444"/>
                </a:lnTo>
                <a:lnTo>
                  <a:pt x="0" y="264794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accent4">
              <a:tint val="40000"/>
              <a:alpha val="90000"/>
              <a:hueOff val="-1570859"/>
              <a:satOff val="0"/>
              <a:lumOff val="-1535"/>
              <a:alphaOff val="0"/>
            </a:schemeClr>
          </a:fillRef>
          <a:effectRef idx="0">
            <a:schemeClr val="accent4">
              <a:tint val="40000"/>
              <a:alpha val="90000"/>
              <a:hueOff val="-1570859"/>
              <a:satOff val="0"/>
              <a:lumOff val="-153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455" tIns="24130" rIns="132455" bIns="1432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РАЗДРОБЛЕННОСТЬ ИМПЕРИИ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973619"/>
            <a:ext cx="8640000" cy="1872853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6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600" b="1" dirty="0">
                <a:solidFill>
                  <a:srgbClr val="0070C0"/>
                </a:solidFill>
              </a:rPr>
              <a:t>. </a:t>
            </a:r>
            <a:r>
              <a:rPr lang="ru-RU" sz="2600" dirty="0" smtClean="0"/>
              <a:t>Используя пункт 1 определи и впиши в схему причины, которые привели к раздробленности империи Карла Великого</a:t>
            </a:r>
            <a:endParaRPr lang="ru-RU" sz="2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961160"/>
            <a:ext cx="1089337" cy="1908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76" y="5085184"/>
            <a:ext cx="1714500" cy="1776222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2000" y="980728"/>
            <a:ext cx="8640000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РАЗДРОБЛЕННОСТЬ ИМПЕРИИ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2000" y="2852936"/>
            <a:ext cx="8640000" cy="1430179"/>
            <a:chOff x="252000" y="973619"/>
            <a:chExt cx="8640000" cy="14301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973619"/>
              <a:ext cx="8640000" cy="1430179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r>
                <a:rPr lang="ru-RU" sz="2600" dirty="0" smtClean="0"/>
                <a:t>	На </a:t>
              </a:r>
              <a:r>
                <a:rPr lang="ru-RU" sz="2600" dirty="0"/>
                <a:t>какие части распалась империя Карла Великого? Сравни с </a:t>
              </a:r>
              <a:r>
                <a:rPr lang="ru-RU" sz="2600" dirty="0" smtClean="0"/>
                <a:t>картой </a:t>
              </a:r>
              <a:r>
                <a:rPr lang="ru-RU" sz="2600" dirty="0"/>
                <a:t>на с. 37, какие государства образовались на месте империи</a:t>
              </a:r>
              <a:r>
                <a:rPr lang="ru-RU" sz="2600" dirty="0" smtClean="0"/>
                <a:t>?</a:t>
              </a:r>
              <a:endParaRPr lang="ru-RU" sz="2600" dirty="0"/>
            </a:p>
          </p:txBody>
        </p:sp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863616" y="112474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2000" y="980728"/>
            <a:ext cx="8676000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РАЗДРОБЛЕННОСТЬ ИМПЕРИИ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636912"/>
            <a:ext cx="8640000" cy="1872853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354013"/>
            <a:r>
              <a:rPr lang="ru-RU" sz="26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600" b="1" dirty="0">
                <a:solidFill>
                  <a:srgbClr val="0070C0"/>
                </a:solidFill>
              </a:rPr>
              <a:t>. </a:t>
            </a:r>
            <a:r>
              <a:rPr lang="ru-RU" sz="2600" dirty="0"/>
              <a:t>Докажи, что в Западной Европе наступил период государственной раздробленности, но остальные сферы жизни общества раздробленность не затронула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0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12500</TotalTime>
  <Words>429</Words>
  <Application>Microsoft Office PowerPoint</Application>
  <PresentationFormat>Экран (4:3)</PresentationFormat>
  <Paragraphs>94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ФЕОДАЛЬНАЯ РАЗДРОБЛЕННОСТЬ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РАЗДРОБЛЕННОСТЬ ИМПЕРИИ</vt:lpstr>
      <vt:lpstr>РАЗДРОБЛЕННОСТЬ ИМПЕРИИ</vt:lpstr>
      <vt:lpstr>РАЗДРОБЛЕННОСТЬ ИМПЕРИИ</vt:lpstr>
      <vt:lpstr>РАЗДРОБЛЕННОСТЬ КОРОЛЕВСТВ</vt:lpstr>
      <vt:lpstr>РАЗДРОБЛЕННОСТЬ КОРОЛЕВСТВ</vt:lpstr>
      <vt:lpstr>РАЗДРОБЛЕННОСТЬ КОРОЛЕВСТВ</vt:lpstr>
      <vt:lpstr>«СВЯЩЕННАЯ ИМПЕРИЯ»</vt:lpstr>
      <vt:lpstr>ОТКРЫВАЕМ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ФЕОДАЛЬНАЯ РАЗДРОБЛЕННОСТЬ</dc:title>
  <dc:creator>Telli</dc:creator>
  <cp:lastModifiedBy>Светлана</cp:lastModifiedBy>
  <cp:revision>305</cp:revision>
  <dcterms:created xsi:type="dcterms:W3CDTF">2012-04-06T18:00:09Z</dcterms:created>
  <dcterms:modified xsi:type="dcterms:W3CDTF">2013-09-20T15:04:59Z</dcterms:modified>
</cp:coreProperties>
</file>