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3" r:id="rId3"/>
    <p:sldId id="265" r:id="rId4"/>
    <p:sldId id="266" r:id="rId5"/>
    <p:sldId id="269" r:id="rId6"/>
    <p:sldId id="268" r:id="rId7"/>
    <p:sldId id="274" r:id="rId8"/>
    <p:sldId id="275" r:id="rId9"/>
    <p:sldId id="273" r:id="rId10"/>
    <p:sldId id="272" r:id="rId11"/>
    <p:sldId id="277" r:id="rId12"/>
    <p:sldId id="271" r:id="rId13"/>
    <p:sldId id="276" r:id="rId14"/>
    <p:sldId id="267" r:id="rId15"/>
    <p:sldId id="278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990000"/>
    <a:srgbClr val="0000CC"/>
    <a:srgbClr val="FFDDBF"/>
    <a:srgbClr val="EBBB8A"/>
    <a:srgbClr val="E7B98A"/>
    <a:srgbClr val="050403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49" autoAdjust="0"/>
    <p:restoredTop sz="99522" autoAdjust="0"/>
  </p:normalViewPr>
  <p:slideViewPr>
    <p:cSldViewPr>
      <p:cViewPr varScale="1">
        <p:scale>
          <a:sx n="106" d="100"/>
          <a:sy n="106" d="100"/>
        </p:scale>
        <p:origin x="-8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7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113E0E3-68F7-45A1-9902-5B2CAFF6C01A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1AC803-C4B9-4526-A132-574E7164C6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Рисунок Журнал «Новый солдат» № 200 «Древние армии Ближнего Востока»</a:t>
            </a: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E8E7B8-5A52-4A13-B91B-264AD9AF2FC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В центре рисунок стр. 99. Использованы гравюры Г.Доре.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/>
              <a:t>Анимация построена на триггерах. Щелчок по картине расположенной у края слайда  открывает или убирает ее увеличенную копию в центре. Щелчок за пределами боковых рисунков приводит к переходу на следующий слайд</a:t>
            </a:r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66F928-3DBC-4EF2-95BD-5725BC0D259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CE8245-1A15-467F-8BA8-0F36EBEFBCF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CA3042-7FFE-4709-B372-94EA4F999C4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C46771-7C93-4119-BAC6-E7DFF605FBC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Анимация поставлена на щелчок. Вопрос исчезает, возникает авторская формулировка проблемной ситуации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BFCCB7-37D6-49C7-BA42-4C04EDEABAF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 eaLnBrk="1" hangingPunct="1"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B49377-D244-4115-A853-7856944E7BD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 eaLnBrk="1" hangingPunct="1"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96B4B7-5CF6-4ADB-AA92-2D95298DB41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Адрес карты </a:t>
            </a:r>
            <a:r>
              <a:rPr lang="en-US" smtClean="0"/>
              <a:t>http://www.unseal.narod.ru/map/dvostok.JPG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.  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Анимация поставлена на щелчок. Происходит выцветание одного задания и появление следующего. 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06C0B0-5A9E-4973-B71E-DE35CA923B5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Адрес карты </a:t>
            </a:r>
            <a:r>
              <a:rPr lang="en-US" smtClean="0"/>
              <a:t>http://www.unseal.narod.ru/map/dvostok.JPG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.  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Анимация поставлена на щелчок. Происходит выцветание одного задания и появление другого. 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AAD7D5-A68B-4FF2-8233-9BC398FD3EC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1C836E-6B41-43EC-B7F4-83805293C66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856644-457F-4621-98D8-8753C51D506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0A55AF-B33D-4354-8F26-81D92EDBC74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28C97-8DCF-41BF-87B2-040BFB295B3B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BED6F-2C00-465C-B227-6D0F618820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2AF2C-BCB6-401F-B172-61F1C43CA0EC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15759-5CEF-48E2-B296-EB56AEF223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4CC42-9ACB-4231-A1F8-F9BFC77846A3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F764B-7A17-418D-8964-C551722BD1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grpSp>
        <p:nvGrpSpPr>
          <p:cNvPr id="5" name="Группа 9"/>
          <p:cNvGrpSpPr>
            <a:grpSpLocks/>
          </p:cNvGrpSpPr>
          <p:nvPr userDrawn="1"/>
        </p:nvGrpSpPr>
        <p:grpSpPr bwMode="auto">
          <a:xfrm>
            <a:off x="0" y="6588125"/>
            <a:ext cx="9144000" cy="255588"/>
            <a:chOff x="0" y="6588000"/>
            <a:chExt cx="9144000" cy="256130"/>
          </a:xfrm>
        </p:grpSpPr>
        <p:pic>
          <p:nvPicPr>
            <p:cNvPr id="6" name="Рисунок 10" descr="ornament_4.jpg"/>
            <p:cNvPicPr>
              <a:picLocks noChangeAspect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6588000"/>
              <a:ext cx="4590288" cy="256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Рисунок 11" descr="ornament_4.jpg"/>
            <p:cNvPicPr>
              <a:picLocks noChangeAspect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0800000">
              <a:off x="4553712" y="6588000"/>
              <a:ext cx="4590288" cy="256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FB5BD-BEFD-42B2-98C7-CD97F5A3D208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72E3A-7985-4C84-9890-BE1B7E0488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30D0A-AA60-48A9-B448-1FF8AC742704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F921F-FAC6-435C-9BEB-B46D6EC74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9"/>
          <p:cNvGrpSpPr>
            <a:grpSpLocks/>
          </p:cNvGrpSpPr>
          <p:nvPr userDrawn="1"/>
        </p:nvGrpSpPr>
        <p:grpSpPr bwMode="auto">
          <a:xfrm>
            <a:off x="0" y="6588125"/>
            <a:ext cx="9144000" cy="255588"/>
            <a:chOff x="0" y="6588000"/>
            <a:chExt cx="9144000" cy="256130"/>
          </a:xfrm>
        </p:grpSpPr>
        <p:pic>
          <p:nvPicPr>
            <p:cNvPr id="6" name="Рисунок 10" descr="ornament_4.jpg"/>
            <p:cNvPicPr>
              <a:picLocks noChangeAspect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6588000"/>
              <a:ext cx="4590288" cy="256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Рисунок 11" descr="ornament_4.jpg"/>
            <p:cNvPicPr>
              <a:picLocks noChangeAspect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0800000">
              <a:off x="4553712" y="6588000"/>
              <a:ext cx="4590288" cy="256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2000" y="980727"/>
            <a:ext cx="3600000" cy="5688000"/>
          </a:xfrm>
          <a:prstGeom prst="roundRect">
            <a:avLst>
              <a:gd name="adj" fmla="val 10317"/>
            </a:avLst>
          </a:prstGeom>
          <a:ln w="44450">
            <a:solidFill>
              <a:srgbClr val="FF00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56000" y="980727"/>
            <a:ext cx="3600000" cy="5688000"/>
          </a:xfrm>
          <a:prstGeom prst="roundRect">
            <a:avLst>
              <a:gd name="adj" fmla="val 9259"/>
            </a:avLst>
          </a:prstGeom>
          <a:ln w="44450">
            <a:solidFill>
              <a:srgbClr val="00CC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5514D-AFC1-44CA-9494-ADA30B63B3D4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3EDEA-D878-4800-9FAD-50B834E537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9A83B-52BE-4A32-AAFD-90E737F4ECFC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812E7-DC1A-4EBC-8F6D-D259AE4511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grpSp>
        <p:nvGrpSpPr>
          <p:cNvPr id="4" name="Группа 7"/>
          <p:cNvGrpSpPr>
            <a:grpSpLocks/>
          </p:cNvGrpSpPr>
          <p:nvPr userDrawn="1"/>
        </p:nvGrpSpPr>
        <p:grpSpPr bwMode="auto">
          <a:xfrm>
            <a:off x="0" y="6588125"/>
            <a:ext cx="9144000" cy="255588"/>
            <a:chOff x="0" y="6588000"/>
            <a:chExt cx="9144000" cy="256130"/>
          </a:xfrm>
        </p:grpSpPr>
        <p:pic>
          <p:nvPicPr>
            <p:cNvPr id="5" name="Рисунок 8" descr="ornament_4.jpg"/>
            <p:cNvPicPr>
              <a:picLocks noChangeAspect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6588000"/>
              <a:ext cx="4590288" cy="256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Рисунок 9" descr="ornament_4.jpg"/>
            <p:cNvPicPr>
              <a:picLocks noChangeAspect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0800000">
              <a:off x="4553712" y="6588000"/>
              <a:ext cx="4590288" cy="256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B39B3-034E-48FF-BE0E-9721A9FC1ABB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FEBF8-6435-4826-8733-BF13C30CBF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grpSp>
        <p:nvGrpSpPr>
          <p:cNvPr id="3" name="Группа 6"/>
          <p:cNvGrpSpPr>
            <a:grpSpLocks/>
          </p:cNvGrpSpPr>
          <p:nvPr userDrawn="1"/>
        </p:nvGrpSpPr>
        <p:grpSpPr bwMode="auto">
          <a:xfrm>
            <a:off x="0" y="6588125"/>
            <a:ext cx="9144000" cy="255588"/>
            <a:chOff x="0" y="6588000"/>
            <a:chExt cx="9144000" cy="256130"/>
          </a:xfrm>
        </p:grpSpPr>
        <p:pic>
          <p:nvPicPr>
            <p:cNvPr id="4" name="Рисунок 7" descr="ornament_4.jpg"/>
            <p:cNvPicPr>
              <a:picLocks noChangeAspect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6588000"/>
              <a:ext cx="4590288" cy="256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Рисунок 8" descr="ornament_4.jpg"/>
            <p:cNvPicPr>
              <a:picLocks noChangeAspect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0800000">
              <a:off x="4553712" y="6588000"/>
              <a:ext cx="4590288" cy="256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7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02373-F4C9-4A9B-8841-460D1D23D42C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7FF3D-BDFE-454C-9CA8-9A9155EF9E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8C033-6A76-4EAB-AFA6-3F8727941CBB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332AC-6BC8-4912-ACBD-22D2FADAD9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FF99C-ECF4-4CAA-8497-D37E8CDD4EBB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5EB79-9638-4C29-BD6F-9B9F6C8105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69863"/>
            <a:ext cx="8642350" cy="11969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250825" y="1495425"/>
            <a:ext cx="8642350" cy="474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217A35-FD0E-44DE-9046-60C9B088C99E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2DF680-48B1-47AE-9FEF-36E479482F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2" r:id="rId2"/>
    <p:sldLayoutId id="2147483666" r:id="rId3"/>
    <p:sldLayoutId id="2147483673" r:id="rId4"/>
    <p:sldLayoutId id="2147483667" r:id="rId5"/>
    <p:sldLayoutId id="2147483674" r:id="rId6"/>
    <p:sldLayoutId id="2147483675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 spc="5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jpeg"/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12" Type="http://schemas.openxmlformats.org/officeDocument/2006/relationships/image" Target="../media/image17.jpeg"/><Relationship Id="rId17" Type="http://schemas.openxmlformats.org/officeDocument/2006/relationships/image" Target="../media/image22.jpe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6.png"/><Relationship Id="rId15" Type="http://schemas.openxmlformats.org/officeDocument/2006/relationships/image" Target="../media/image20.jpeg"/><Relationship Id="rId10" Type="http://schemas.openxmlformats.org/officeDocument/2006/relationships/image" Target="../media/image15.jpeg"/><Relationship Id="rId4" Type="http://schemas.openxmlformats.org/officeDocument/2006/relationships/image" Target="../media/image5.jpeg"/><Relationship Id="rId9" Type="http://schemas.openxmlformats.org/officeDocument/2006/relationships/image" Target="../media/image14.jpeg"/><Relationship Id="rId1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33513"/>
            <a:ext cx="7772400" cy="147002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БИБЛИЯ ДРЕВНИХ ЕВРЕЕВ</a:t>
            </a:r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375" y="2924175"/>
            <a:ext cx="1419225" cy="306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Рисунок 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Подзаголовок 2"/>
          <p:cNvSpPr txBox="1">
            <a:spLocks/>
          </p:cNvSpPr>
          <p:nvPr/>
        </p:nvSpPr>
        <p:spPr bwMode="auto">
          <a:xfrm>
            <a:off x="0" y="6240463"/>
            <a:ext cx="63007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Образовательная система «Школа 2100». 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Данилов Д.Д. и др. Всеобщая история. 5</a:t>
            </a:r>
            <a:r>
              <a:rPr lang="en-US" sz="1200">
                <a:solidFill>
                  <a:srgbClr val="400000"/>
                </a:solidFill>
                <a:latin typeface="Comic Sans MS" pitchFamily="66" charset="0"/>
              </a:rPr>
              <a:t>-</a:t>
            </a:r>
            <a:r>
              <a:rPr lang="ru-RU" sz="1200" b="1">
                <a:solidFill>
                  <a:srgbClr val="400000"/>
                </a:solidFill>
              </a:rPr>
              <a:t>й</a:t>
            </a: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 класс. История Древнего мира</a:t>
            </a:r>
            <a:r>
              <a:rPr lang="ru-RU" sz="1200" b="1">
                <a:solidFill>
                  <a:srgbClr val="400000"/>
                </a:solidFill>
              </a:rPr>
              <a:t>.</a:t>
            </a: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 § 15</a:t>
            </a:r>
            <a:r>
              <a:rPr lang="ru-RU" sz="1200" b="1">
                <a:solidFill>
                  <a:srgbClr val="400000"/>
                </a:solidFill>
              </a:rPr>
              <a:t>.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Автор презентации: Казаринова Н.В. (учитель, г. Йошкар-Ола)</a:t>
            </a:r>
          </a:p>
        </p:txBody>
      </p:sp>
      <p:sp>
        <p:nvSpPr>
          <p:cNvPr id="14341" name="Прямоугольник 7"/>
          <p:cNvSpPr>
            <a:spLocks noChangeArrowheads="1"/>
          </p:cNvSpPr>
          <p:nvPr/>
        </p:nvSpPr>
        <p:spPr bwMode="auto">
          <a:xfrm>
            <a:off x="6394450" y="6488113"/>
            <a:ext cx="2749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omic Sans MS" pitchFamily="66" charset="0"/>
              </a:rPr>
              <a:t>© ООО «Баласс»,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0739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0722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0735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/>
              <a:t>В ПОИСКАХ ЗЕМЛИ </a:t>
            </a:r>
            <a:r>
              <a:rPr lang="ru-RU" sz="3200" dirty="0" smtClean="0"/>
              <a:t>ОБЕТОВАННОЙ</a:t>
            </a:r>
            <a:endParaRPr lang="ru-RU" sz="3200" dirty="0"/>
          </a:p>
        </p:txBody>
      </p:sp>
      <p:grpSp>
        <p:nvGrpSpPr>
          <p:cNvPr id="30724" name="Группа 2"/>
          <p:cNvGrpSpPr>
            <a:grpSpLocks/>
          </p:cNvGrpSpPr>
          <p:nvPr/>
        </p:nvGrpSpPr>
        <p:grpSpPr bwMode="auto">
          <a:xfrm>
            <a:off x="252413" y="1273175"/>
            <a:ext cx="8639175" cy="4459288"/>
            <a:chOff x="252000" y="972000"/>
            <a:chExt cx="8640000" cy="4460796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252000" y="972000"/>
              <a:ext cx="8640000" cy="4460796"/>
            </a:xfrm>
            <a:prstGeom prst="roundRect">
              <a:avLst>
                <a:gd name="adj" fmla="val 10611"/>
              </a:avLst>
            </a:prstGeom>
            <a:blipFill>
              <a:blip r:embed="rId5"/>
              <a:tile tx="0" ty="0" sx="100000" sy="100000" flip="none" algn="tl"/>
            </a:blipFill>
            <a:ln w="25400"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dirty="0">
                  <a:latin typeface="+mn-lt"/>
                </a:rPr>
                <a:t>	Сравни восстановленную учёными картину истории древних евреев с историей известных тебе древних народов: какие общие вопросы их волновали?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dirty="0">
                  <a:latin typeface="+mn-lt"/>
                </a:rPr>
                <a:t>	Сделай вывод: что помогло народам выжить в жестоких условиях железного века?</a:t>
              </a:r>
            </a:p>
          </p:txBody>
        </p:sp>
        <p:sp>
          <p:nvSpPr>
            <p:cNvPr id="19" name="Овал 18"/>
            <p:cNvSpPr>
              <a:spLocks noChangeAspect="1"/>
            </p:cNvSpPr>
            <p:nvPr/>
          </p:nvSpPr>
          <p:spPr>
            <a:xfrm>
              <a:off x="827584" y="1268760"/>
              <a:ext cx="252000" cy="252000"/>
            </a:xfrm>
            <a:prstGeom prst="ellipse">
              <a:avLst/>
            </a:prstGeom>
            <a:solidFill>
              <a:srgbClr val="00B0F0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5241" tIns="562479" rIns="15240" bIns="562477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/>
            </a:p>
          </p:txBody>
        </p:sp>
        <p:sp>
          <p:nvSpPr>
            <p:cNvPr id="20" name="Овал 19"/>
            <p:cNvSpPr>
              <a:spLocks noChangeAspect="1"/>
            </p:cNvSpPr>
            <p:nvPr/>
          </p:nvSpPr>
          <p:spPr>
            <a:xfrm>
              <a:off x="828000" y="3717032"/>
              <a:ext cx="252000" cy="252000"/>
            </a:xfrm>
            <a:prstGeom prst="ellipse">
              <a:avLst/>
            </a:prstGeom>
            <a:solidFill>
              <a:srgbClr val="0070C0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5241" tIns="562479" rIns="15240" bIns="562477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64669" y="1008000"/>
            <a:ext cx="8627811" cy="2281476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61950">
              <a:defRPr/>
            </a:pPr>
            <a:r>
              <a:rPr lang="ru-RU" sz="3200" b="1">
                <a:solidFill>
                  <a:srgbClr val="0070C0"/>
                </a:solidFill>
                <a:latin typeface="Comic Sans MS" pitchFamily="66" charset="0"/>
              </a:rPr>
              <a:t>Максимальный уровень. </a:t>
            </a:r>
            <a:r>
              <a:rPr lang="ru-RU" sz="3200">
                <a:latin typeface="Comic Sans MS" pitchFamily="66" charset="0"/>
              </a:rPr>
              <a:t>Как, на твой взгляд, появление библейской религии евреев могло повлиять на историю человечества?</a:t>
            </a:r>
          </a:p>
        </p:txBody>
      </p:sp>
      <p:grpSp>
        <p:nvGrpSpPr>
          <p:cNvPr id="32772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2791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2773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2787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КНИГА О ЕДИНОМ </a:t>
            </a:r>
            <a:r>
              <a:rPr lang="ru-RU" dirty="0" smtClean="0"/>
              <a:t>БОГЕ</a:t>
            </a:r>
            <a:endParaRPr lang="ru-RU" dirty="0"/>
          </a:p>
        </p:txBody>
      </p:sp>
      <p:graphicFrame>
        <p:nvGraphicFramePr>
          <p:cNvPr id="32796" name="Group 28"/>
          <p:cNvGraphicFramePr>
            <a:graphicFrameLocks noGrp="1"/>
          </p:cNvGraphicFramePr>
          <p:nvPr/>
        </p:nvGraphicFramePr>
        <p:xfrm>
          <a:off x="0" y="3500438"/>
          <a:ext cx="9144000" cy="3170237"/>
        </p:xfrm>
        <a:graphic>
          <a:graphicData uri="http://schemas.openxmlformats.org/drawingml/2006/table">
            <a:tbl>
              <a:tblPr/>
              <a:tblGrid>
                <a:gridCol w="2284413"/>
                <a:gridCol w="685958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Позиция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 считаю, что 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Аргумент(ы)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</a:t>
                      </a:r>
                      <a:b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/>
            </a:extLst>
          </a:blip>
          <a:srcRect/>
          <a:stretch/>
        </p:blipFill>
        <p:spPr>
          <a:xfrm>
            <a:off x="7560000" y="1152000"/>
            <a:ext cx="1403999" cy="1800000"/>
          </a:xfrm>
          <a:prstGeom prst="roundRect">
            <a:avLst>
              <a:gd name="adj" fmla="val 10901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3481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4844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481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4840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КНИГА О ЕДИНОМ </a:t>
            </a:r>
            <a:r>
              <a:rPr lang="ru-RU" dirty="0" smtClean="0"/>
              <a:t>БОГЕ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80000" y="4932000"/>
            <a:ext cx="1404000" cy="1811438"/>
          </a:xfrm>
          <a:prstGeom prst="roundRect">
            <a:avLst>
              <a:gd name="adj" fmla="val 10222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/>
            </a:extLst>
          </a:blip>
          <a:srcRect/>
          <a:stretch/>
        </p:blipFill>
        <p:spPr>
          <a:xfrm>
            <a:off x="180000" y="3060000"/>
            <a:ext cx="1403999" cy="1800000"/>
          </a:xfrm>
          <a:prstGeom prst="roundRect">
            <a:avLst>
              <a:gd name="adj" fmla="val 10222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630157" y="792000"/>
            <a:ext cx="5822163" cy="6045479"/>
          </a:xfrm>
          <a:prstGeom prst="roundRect">
            <a:avLst>
              <a:gd name="adj" fmla="val 6851"/>
            </a:avLst>
          </a:prstGeom>
          <a:ln w="9525"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/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/>
            </a:extLst>
          </a:blip>
          <a:srcRect/>
          <a:stretch/>
        </p:blipFill>
        <p:spPr>
          <a:xfrm>
            <a:off x="180000" y="1152000"/>
            <a:ext cx="1403999" cy="1800000"/>
          </a:xfrm>
          <a:prstGeom prst="roundRect">
            <a:avLst>
              <a:gd name="adj" fmla="val 9596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/>
            </a:extLst>
          </a:blip>
          <a:srcRect/>
          <a:stretch/>
        </p:blipFill>
        <p:spPr>
          <a:xfrm>
            <a:off x="7560000" y="3060000"/>
            <a:ext cx="1402816" cy="1800000"/>
          </a:xfrm>
          <a:prstGeom prst="roundRect">
            <a:avLst>
              <a:gd name="adj" fmla="val 9538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/>
            </a:extLst>
          </a:blip>
          <a:srcRect/>
          <a:stretch/>
        </p:blipFill>
        <p:spPr>
          <a:xfrm>
            <a:off x="7560000" y="4932000"/>
            <a:ext cx="1402816" cy="1800000"/>
          </a:xfrm>
          <a:prstGeom prst="roundRect">
            <a:avLst>
              <a:gd name="adj" fmla="val 9198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171700" y="755650"/>
            <a:ext cx="4776788" cy="608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217738" y="755650"/>
            <a:ext cx="4791075" cy="608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255838" y="755650"/>
            <a:ext cx="4714875" cy="608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182813" y="774700"/>
            <a:ext cx="4751387" cy="608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114550" y="755650"/>
            <a:ext cx="4889500" cy="608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2195513" y="773113"/>
            <a:ext cx="4778375" cy="608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3959225" y="6372225"/>
            <a:ext cx="1260475" cy="44291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ТВОРЕЦ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700338" y="6373813"/>
            <a:ext cx="4086225" cy="43973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pPr algn="ctr"/>
            <a:r>
              <a:rPr lang="ru-RU" sz="2000">
                <a:latin typeface="Comic Sans MS" pitchFamily="66" charset="0"/>
              </a:rPr>
              <a:t>УБИЙСТВО АВЕЛЯ КАИНОМ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76600" y="6415088"/>
            <a:ext cx="3022600" cy="4429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ВСЕМИРНЫЙ ПОТОП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68538" y="6415088"/>
            <a:ext cx="4535487" cy="4429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ЖЕРТВОПРИНОШЕНИЕ АВРААМА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32138" y="6415088"/>
            <a:ext cx="2806700" cy="4429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ИЗГНАНИЕ ИЗ РАЯ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03575" y="6415088"/>
            <a:ext cx="2952750" cy="4429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ПРОРОК ИЕЗЕКИИЛЬ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612000" y="2078847"/>
            <a:ext cx="7920000" cy="2826306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8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16200000" scaled="0"/>
          </a:gradFill>
          <a:ln w="1270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БИБЛИЯ ДРЕВНИХ ЕВРЕЕВ СТАЛА ОСНОВОЙ НОВОЙ РЕЛИГИИ ДОГОВОРА-ЗАВЕТА БОГА И ЛЮДЕЙ.</a:t>
            </a:r>
          </a:p>
        </p:txBody>
      </p:sp>
      <p:grpSp>
        <p:nvGrpSpPr>
          <p:cNvPr id="36866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6874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6867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6870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642350" cy="7207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2000" y="1008000"/>
            <a:ext cx="8640000" cy="2009061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61950">
              <a:defRPr/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</a:t>
            </a:r>
            <a:r>
              <a:rPr lang="ru-RU" sz="2800">
                <a:latin typeface="Comic Sans MS" pitchFamily="66" charset="0"/>
              </a:rPr>
              <a:t> Сравни библейскую картину мира с картиной мира древних египтян (учебник, с. 62). Что общего, в чём различия? Заполни таблицу.</a:t>
            </a:r>
          </a:p>
        </p:txBody>
      </p:sp>
      <p:grpSp>
        <p:nvGrpSpPr>
          <p:cNvPr id="38916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8938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8917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8934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2413" y="3622675"/>
          <a:ext cx="8640762" cy="2743200"/>
        </p:xfrm>
        <a:graphic>
          <a:graphicData uri="http://schemas.openxmlformats.org/drawingml/2006/table">
            <a:tbl>
              <a:tblPr/>
              <a:tblGrid>
                <a:gridCol w="2879725"/>
                <a:gridCol w="2879725"/>
                <a:gridCol w="288131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Картина мира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древних египтян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Сходство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Библейская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картина мира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2000" y="1008000"/>
            <a:ext cx="8640000" cy="153233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</a:t>
            </a:r>
            <a:r>
              <a:rPr lang="ru-RU" sz="2800">
                <a:latin typeface="Comic Sans MS" pitchFamily="66" charset="0"/>
              </a:rPr>
              <a:t> Продолжи заполнять таблицу «Религии Древнего мира», строку «Библейская религия евреев».</a:t>
            </a:r>
          </a:p>
        </p:txBody>
      </p:sp>
      <p:grpSp>
        <p:nvGrpSpPr>
          <p:cNvPr id="40964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40992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0965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40988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52413" y="2879725"/>
          <a:ext cx="8640762" cy="2378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/>
                <a:gridCol w="2160000"/>
                <a:gridCol w="2160000"/>
                <a:gridCol w="216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Религии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Различие</a:t>
                      </a:r>
                    </a:p>
                    <a:p>
                      <a:pPr algn="ctr"/>
                      <a:r>
                        <a:rPr lang="ru-RU" sz="2400" dirty="0" smtClean="0"/>
                        <a:t>богов и людей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Судьба после</a:t>
                      </a:r>
                    </a:p>
                    <a:p>
                      <a:pPr algn="ctr"/>
                      <a:r>
                        <a:rPr lang="ru-RU" sz="2400" dirty="0" smtClean="0"/>
                        <a:t>смерти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Зачем обращаются</a:t>
                      </a:r>
                    </a:p>
                    <a:p>
                      <a:pPr algn="ctr"/>
                      <a:r>
                        <a:rPr lang="ru-RU" sz="2400" dirty="0" smtClean="0"/>
                        <a:t>к богам?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Библейская религия евреев</a:t>
                      </a:r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Скругленный прямоугольник 19"/>
          <p:cNvSpPr/>
          <p:nvPr/>
        </p:nvSpPr>
        <p:spPr>
          <a:xfrm>
            <a:off x="251520" y="5469736"/>
            <a:ext cx="8640000" cy="105560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61950">
              <a:defRPr/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</a:t>
            </a:r>
            <a:r>
              <a:rPr lang="ru-RU" sz="2800">
                <a:latin typeface="Comic Sans MS" pitchFamily="66" charset="0"/>
              </a:rPr>
              <a:t> Сделай вывод: чем отличается эта религия от других?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ОПРЕДЕЛЯЕМ ПРОБЛЕМУ</a:t>
            </a:r>
          </a:p>
        </p:txBody>
      </p:sp>
      <p:sp>
        <p:nvSpPr>
          <p:cNvPr id="16386" name="Объект 4"/>
          <p:cNvSpPr>
            <a:spLocks noGrp="1"/>
          </p:cNvSpPr>
          <p:nvPr>
            <p:ph sz="half" idx="1"/>
          </p:nvPr>
        </p:nvSpPr>
        <p:spPr>
          <a:xfrm>
            <a:off x="252413" y="979488"/>
            <a:ext cx="3598862" cy="3962400"/>
          </a:xfrm>
          <a:prstGeom prst="roundRect">
            <a:avLst>
              <a:gd name="adj" fmla="val 10315"/>
            </a:avLst>
          </a:prstGeom>
          <a:ln>
            <a:round/>
          </a:ln>
        </p:spPr>
        <p:txBody>
          <a:bodyPr/>
          <a:lstStyle/>
          <a:p>
            <a:pPr marL="88900" indent="358775" eaLnBrk="1" hangingPunct="1">
              <a:spcBef>
                <a:spcPct val="0"/>
              </a:spcBef>
            </a:pPr>
            <a:r>
              <a:rPr lang="ru-RU" smtClean="0"/>
              <a:t>Сильным быть здорово! Побеждаешь всех и делаешь что хочешь! Сильный всё может, сильному многое простят.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sz="half" idx="2"/>
          </p:nvPr>
        </p:nvSpPr>
        <p:spPr>
          <a:xfrm>
            <a:off x="5292725" y="979488"/>
            <a:ext cx="3598863" cy="3962400"/>
          </a:xfrm>
          <a:ln>
            <a:round/>
          </a:ln>
        </p:spPr>
        <p:txBody>
          <a:bodyPr/>
          <a:lstStyle/>
          <a:p>
            <a:pPr marL="88900" indent="358775" eaLnBrk="1" hangingPunct="1">
              <a:spcBef>
                <a:spcPct val="0"/>
              </a:spcBef>
            </a:pPr>
            <a:r>
              <a:rPr lang="ru-RU" smtClean="0"/>
              <a:t> А как ты думаешь, что будет, если все станут считать себя самыми сильными и делать то</a:t>
            </a:r>
            <a:r>
              <a:rPr lang="ru-RU" smtClean="0">
                <a:latin typeface="Arial" charset="0"/>
              </a:rPr>
              <a:t>,</a:t>
            </a:r>
            <a:r>
              <a:rPr lang="ru-RU" smtClean="0"/>
              <a:t> что хотят?</a:t>
            </a:r>
          </a:p>
        </p:txBody>
      </p:sp>
      <p:grpSp>
        <p:nvGrpSpPr>
          <p:cNvPr id="1638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8" name="Овал 7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6403" name="Рисунок 10" descr="_1_~1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38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3" name="Овал 12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6399" name="Рисунок 13" descr="Cartoon-Clipart-Free-18.gif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Стрелка вправо 15"/>
          <p:cNvSpPr/>
          <p:nvPr/>
        </p:nvSpPr>
        <p:spPr>
          <a:xfrm>
            <a:off x="3806716" y="1916832"/>
            <a:ext cx="1620000" cy="360000"/>
          </a:xfrm>
          <a:prstGeom prst="rightArrow">
            <a:avLst>
              <a:gd name="adj1" fmla="val 50000"/>
              <a:gd name="adj2" fmla="val 87830"/>
            </a:avLst>
          </a:prstGeom>
          <a:solidFill>
            <a:srgbClr val="FF0000"/>
          </a:solidFill>
          <a:ln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лево 16"/>
          <p:cNvSpPr/>
          <p:nvPr/>
        </p:nvSpPr>
        <p:spPr>
          <a:xfrm>
            <a:off x="3707904" y="3861048"/>
            <a:ext cx="1620000" cy="360000"/>
          </a:xfrm>
          <a:prstGeom prst="leftArrow">
            <a:avLst>
              <a:gd name="adj1" fmla="val 50000"/>
              <a:gd name="adj2" fmla="val 90532"/>
            </a:avLst>
          </a:prstGeom>
          <a:solidFill>
            <a:srgbClr val="00B050"/>
          </a:solidFill>
          <a:ln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639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546893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7" name="Прямоугольник 18"/>
          <p:cNvSpPr>
            <a:spLocks noChangeArrowheads="1"/>
          </p:cNvSpPr>
          <p:nvPr/>
        </p:nvSpPr>
        <p:spPr bwMode="auto">
          <a:xfrm>
            <a:off x="392113" y="5013325"/>
            <a:ext cx="8620125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Comic Sans MS" pitchFamily="66" charset="0"/>
              <a:buChar char="—"/>
            </a:pPr>
            <a:r>
              <a:rPr lang="ru-RU" sz="2800">
                <a:latin typeface="Comic Sans MS" pitchFamily="66" charset="0"/>
              </a:rPr>
              <a:t>Ч</a:t>
            </a:r>
            <a:r>
              <a:rPr lang="ru-RU" sz="2600">
                <a:latin typeface="Comic Sans MS" pitchFamily="66" charset="0"/>
              </a:rPr>
              <a:t>то произошло бы с жителями Западной Азии и со всем человечеством ? </a:t>
            </a:r>
          </a:p>
          <a:p>
            <a:pPr marL="457200" indent="-457200">
              <a:buFont typeface="Comic Sans MS" pitchFamily="66" charset="0"/>
              <a:buChar char="—"/>
            </a:pPr>
            <a:r>
              <a:rPr lang="ru-RU" sz="2600">
                <a:latin typeface="Comic Sans MS" pitchFamily="66" charset="0"/>
              </a:rPr>
              <a:t>Какой возникает вопрос? Сравни его с авторским.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ая прямоугольная выноска 18"/>
          <p:cNvSpPr/>
          <p:nvPr/>
        </p:nvSpPr>
        <p:spPr>
          <a:xfrm>
            <a:off x="612000" y="1800000"/>
            <a:ext cx="7920000" cy="3384000"/>
          </a:xfrm>
          <a:prstGeom prst="wedgeRoundRectCallout">
            <a:avLst>
              <a:gd name="adj1" fmla="val -28896"/>
              <a:gd name="adj2" fmla="val -67988"/>
              <a:gd name="adj3" fmla="val 16667"/>
            </a:avLst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8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16200000" scaled="0"/>
          </a:gradFill>
          <a:ln w="1270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БЛАГОДАРЯ ЧЕМУ НАРОДЫ ЗАПАДНОЙ АЗИИ НЕ УНИЧТОЖИЛИ ДРУГ ДРУГА ПОСЛЕ НАЧАЛА «ЖЕЛЕЗНОГО ВЕКА»?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12000" y="1786056"/>
            <a:ext cx="7920000" cy="3384000"/>
          </a:xfrm>
          <a:prstGeom prst="round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5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0"/>
          </a:gradFill>
          <a:ln w="12700">
            <a:solidFill>
              <a:schemeClr val="tx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</a:rPr>
              <a:t>ВАША ФОРМУЛИРОВКА ПРОБЛЕМЫ МОЖЕТ НЕ СОВПАДАТЬ С АВТОРСКОЙ. ПОЖАЛУЙСТА, ВЫБЕРИТЕ В КЛАССЕ ТУ ФОРМУЛИРОВКУ, КОТОРАЯ ВАМ НАИБОЛЕЕ ИНТЕРЕСНА! </a:t>
            </a:r>
          </a:p>
        </p:txBody>
      </p:sp>
      <p:grpSp>
        <p:nvGrpSpPr>
          <p:cNvPr id="17413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7421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4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7417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ОПРЕДЕЛЯЕМ </a:t>
            </a:r>
            <a:r>
              <a:rPr lang="ru-RU" dirty="0" smtClean="0"/>
              <a:t>ПРОБЛЕМУ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9514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9458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9510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grpSp>
        <p:nvGrpSpPr>
          <p:cNvPr id="19460" name="Группа 32"/>
          <p:cNvGrpSpPr>
            <a:grpSpLocks/>
          </p:cNvGrpSpPr>
          <p:nvPr/>
        </p:nvGrpSpPr>
        <p:grpSpPr bwMode="auto">
          <a:xfrm>
            <a:off x="252413" y="3600450"/>
            <a:ext cx="1800225" cy="776288"/>
            <a:chOff x="276723" y="3732757"/>
            <a:chExt cx="1631042" cy="776365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276723" y="3732757"/>
              <a:ext cx="1514558" cy="665705"/>
            </a:xfrm>
            <a:prstGeom prst="roundRect">
              <a:avLst>
                <a:gd name="adj" fmla="val 10000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Полилиния 23"/>
            <p:cNvSpPr/>
            <p:nvPr/>
          </p:nvSpPr>
          <p:spPr>
            <a:xfrm>
              <a:off x="393207" y="3843417"/>
              <a:ext cx="1514558" cy="665705"/>
            </a:xfrm>
            <a:custGeom>
              <a:avLst/>
              <a:gdLst>
                <a:gd name="connsiteX0" fmla="*/ 0 w 1514558"/>
                <a:gd name="connsiteY0" fmla="*/ 66571 h 665705"/>
                <a:gd name="connsiteX1" fmla="*/ 66571 w 1514558"/>
                <a:gd name="connsiteY1" fmla="*/ 0 h 665705"/>
                <a:gd name="connsiteX2" fmla="*/ 1447988 w 1514558"/>
                <a:gd name="connsiteY2" fmla="*/ 0 h 665705"/>
                <a:gd name="connsiteX3" fmla="*/ 1514559 w 1514558"/>
                <a:gd name="connsiteY3" fmla="*/ 66571 h 665705"/>
                <a:gd name="connsiteX4" fmla="*/ 1514558 w 1514558"/>
                <a:gd name="connsiteY4" fmla="*/ 599135 h 665705"/>
                <a:gd name="connsiteX5" fmla="*/ 1447987 w 1514558"/>
                <a:gd name="connsiteY5" fmla="*/ 665706 h 665705"/>
                <a:gd name="connsiteX6" fmla="*/ 66571 w 1514558"/>
                <a:gd name="connsiteY6" fmla="*/ 665705 h 665705"/>
                <a:gd name="connsiteX7" fmla="*/ 0 w 1514558"/>
                <a:gd name="connsiteY7" fmla="*/ 599134 h 665705"/>
                <a:gd name="connsiteX8" fmla="*/ 0 w 1514558"/>
                <a:gd name="connsiteY8" fmla="*/ 66571 h 665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4558" h="665705">
                  <a:moveTo>
                    <a:pt x="0" y="66571"/>
                  </a:moveTo>
                  <a:cubicBezTo>
                    <a:pt x="0" y="29805"/>
                    <a:pt x="29805" y="0"/>
                    <a:pt x="66571" y="0"/>
                  </a:cubicBezTo>
                  <a:lnTo>
                    <a:pt x="1447988" y="0"/>
                  </a:lnTo>
                  <a:cubicBezTo>
                    <a:pt x="1484754" y="0"/>
                    <a:pt x="1514559" y="29805"/>
                    <a:pt x="1514559" y="66571"/>
                  </a:cubicBezTo>
                  <a:cubicBezTo>
                    <a:pt x="1514559" y="244092"/>
                    <a:pt x="1514558" y="421614"/>
                    <a:pt x="1514558" y="599135"/>
                  </a:cubicBezTo>
                  <a:cubicBezTo>
                    <a:pt x="1514558" y="635901"/>
                    <a:pt x="1484753" y="665706"/>
                    <a:pt x="1447987" y="665706"/>
                  </a:cubicBezTo>
                  <a:lnTo>
                    <a:pt x="66571" y="665705"/>
                  </a:lnTo>
                  <a:cubicBezTo>
                    <a:pt x="29805" y="665705"/>
                    <a:pt x="0" y="635900"/>
                    <a:pt x="0" y="599134"/>
                  </a:cubicBezTo>
                  <a:lnTo>
                    <a:pt x="0" y="66571"/>
                  </a:lnTo>
                  <a:close/>
                </a:path>
              </a:pathLst>
            </a:custGeom>
            <a:solidFill>
              <a:srgbClr val="FFFFCC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18558" tIns="118558" rIns="118558" bIns="118558" spcCol="1270" anchor="ctr"/>
            <a:lstStyle/>
            <a:p>
              <a:pPr algn="ctr" defTabSz="1155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/>
            </a:p>
          </p:txBody>
        </p:sp>
      </p:grpSp>
      <p:grpSp>
        <p:nvGrpSpPr>
          <p:cNvPr id="19461" name="Группа 33"/>
          <p:cNvGrpSpPr>
            <a:grpSpLocks/>
          </p:cNvGrpSpPr>
          <p:nvPr/>
        </p:nvGrpSpPr>
        <p:grpSpPr bwMode="auto">
          <a:xfrm>
            <a:off x="1550988" y="4751388"/>
            <a:ext cx="1800225" cy="776287"/>
            <a:chOff x="1551577" y="4777722"/>
            <a:chExt cx="1631042" cy="776364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1551577" y="4777722"/>
              <a:ext cx="1514558" cy="665705"/>
            </a:xfrm>
            <a:prstGeom prst="roundRect">
              <a:avLst>
                <a:gd name="adj" fmla="val 10000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Полилиния 25"/>
            <p:cNvSpPr/>
            <p:nvPr/>
          </p:nvSpPr>
          <p:spPr>
            <a:xfrm>
              <a:off x="1668061" y="4888381"/>
              <a:ext cx="1514558" cy="665705"/>
            </a:xfrm>
            <a:custGeom>
              <a:avLst/>
              <a:gdLst>
                <a:gd name="connsiteX0" fmla="*/ 0 w 1514558"/>
                <a:gd name="connsiteY0" fmla="*/ 66571 h 665705"/>
                <a:gd name="connsiteX1" fmla="*/ 66571 w 1514558"/>
                <a:gd name="connsiteY1" fmla="*/ 0 h 665705"/>
                <a:gd name="connsiteX2" fmla="*/ 1447988 w 1514558"/>
                <a:gd name="connsiteY2" fmla="*/ 0 h 665705"/>
                <a:gd name="connsiteX3" fmla="*/ 1514559 w 1514558"/>
                <a:gd name="connsiteY3" fmla="*/ 66571 h 665705"/>
                <a:gd name="connsiteX4" fmla="*/ 1514558 w 1514558"/>
                <a:gd name="connsiteY4" fmla="*/ 599135 h 665705"/>
                <a:gd name="connsiteX5" fmla="*/ 1447987 w 1514558"/>
                <a:gd name="connsiteY5" fmla="*/ 665706 h 665705"/>
                <a:gd name="connsiteX6" fmla="*/ 66571 w 1514558"/>
                <a:gd name="connsiteY6" fmla="*/ 665705 h 665705"/>
                <a:gd name="connsiteX7" fmla="*/ 0 w 1514558"/>
                <a:gd name="connsiteY7" fmla="*/ 599134 h 665705"/>
                <a:gd name="connsiteX8" fmla="*/ 0 w 1514558"/>
                <a:gd name="connsiteY8" fmla="*/ 66571 h 665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4558" h="665705">
                  <a:moveTo>
                    <a:pt x="0" y="66571"/>
                  </a:moveTo>
                  <a:cubicBezTo>
                    <a:pt x="0" y="29805"/>
                    <a:pt x="29805" y="0"/>
                    <a:pt x="66571" y="0"/>
                  </a:cubicBezTo>
                  <a:lnTo>
                    <a:pt x="1447988" y="0"/>
                  </a:lnTo>
                  <a:cubicBezTo>
                    <a:pt x="1484754" y="0"/>
                    <a:pt x="1514559" y="29805"/>
                    <a:pt x="1514559" y="66571"/>
                  </a:cubicBezTo>
                  <a:cubicBezTo>
                    <a:pt x="1514559" y="244092"/>
                    <a:pt x="1514558" y="421614"/>
                    <a:pt x="1514558" y="599135"/>
                  </a:cubicBezTo>
                  <a:cubicBezTo>
                    <a:pt x="1514558" y="635901"/>
                    <a:pt x="1484753" y="665706"/>
                    <a:pt x="1447987" y="665706"/>
                  </a:cubicBezTo>
                  <a:lnTo>
                    <a:pt x="66571" y="665705"/>
                  </a:lnTo>
                  <a:cubicBezTo>
                    <a:pt x="29805" y="665705"/>
                    <a:pt x="0" y="635900"/>
                    <a:pt x="0" y="599134"/>
                  </a:cubicBezTo>
                  <a:lnTo>
                    <a:pt x="0" y="66571"/>
                  </a:lnTo>
                  <a:close/>
                </a:path>
              </a:pathLst>
            </a:custGeom>
            <a:solidFill>
              <a:srgbClr val="FFFFCC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18558" tIns="118558" rIns="118558" bIns="118558" spcCol="1270" anchor="ctr"/>
            <a:lstStyle/>
            <a:p>
              <a:pPr algn="ctr" defTabSz="1155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/>
            </a:p>
          </p:txBody>
        </p:sp>
      </p:grpSp>
      <p:grpSp>
        <p:nvGrpSpPr>
          <p:cNvPr id="19462" name="Группа 34"/>
          <p:cNvGrpSpPr>
            <a:grpSpLocks/>
          </p:cNvGrpSpPr>
          <p:nvPr/>
        </p:nvGrpSpPr>
        <p:grpSpPr bwMode="auto">
          <a:xfrm>
            <a:off x="3671888" y="5532438"/>
            <a:ext cx="1800225" cy="776287"/>
            <a:chOff x="3763053" y="5250526"/>
            <a:chExt cx="1631042" cy="776364"/>
          </a:xfrm>
        </p:grpSpPr>
        <p:sp>
          <p:nvSpPr>
            <p:cNvPr id="27" name="Скругленный прямоугольник 26"/>
            <p:cNvSpPr/>
            <p:nvPr/>
          </p:nvSpPr>
          <p:spPr>
            <a:xfrm>
              <a:off x="3763053" y="5250526"/>
              <a:ext cx="1514558" cy="665705"/>
            </a:xfrm>
            <a:prstGeom prst="roundRect">
              <a:avLst>
                <a:gd name="adj" fmla="val 10000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Полилиния 27"/>
            <p:cNvSpPr/>
            <p:nvPr/>
          </p:nvSpPr>
          <p:spPr>
            <a:xfrm>
              <a:off x="3879537" y="5361185"/>
              <a:ext cx="1514558" cy="665705"/>
            </a:xfrm>
            <a:custGeom>
              <a:avLst/>
              <a:gdLst>
                <a:gd name="connsiteX0" fmla="*/ 0 w 1514558"/>
                <a:gd name="connsiteY0" fmla="*/ 66571 h 665705"/>
                <a:gd name="connsiteX1" fmla="*/ 66571 w 1514558"/>
                <a:gd name="connsiteY1" fmla="*/ 0 h 665705"/>
                <a:gd name="connsiteX2" fmla="*/ 1447988 w 1514558"/>
                <a:gd name="connsiteY2" fmla="*/ 0 h 665705"/>
                <a:gd name="connsiteX3" fmla="*/ 1514559 w 1514558"/>
                <a:gd name="connsiteY3" fmla="*/ 66571 h 665705"/>
                <a:gd name="connsiteX4" fmla="*/ 1514558 w 1514558"/>
                <a:gd name="connsiteY4" fmla="*/ 599135 h 665705"/>
                <a:gd name="connsiteX5" fmla="*/ 1447987 w 1514558"/>
                <a:gd name="connsiteY5" fmla="*/ 665706 h 665705"/>
                <a:gd name="connsiteX6" fmla="*/ 66571 w 1514558"/>
                <a:gd name="connsiteY6" fmla="*/ 665705 h 665705"/>
                <a:gd name="connsiteX7" fmla="*/ 0 w 1514558"/>
                <a:gd name="connsiteY7" fmla="*/ 599134 h 665705"/>
                <a:gd name="connsiteX8" fmla="*/ 0 w 1514558"/>
                <a:gd name="connsiteY8" fmla="*/ 66571 h 665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4558" h="665705">
                  <a:moveTo>
                    <a:pt x="0" y="66571"/>
                  </a:moveTo>
                  <a:cubicBezTo>
                    <a:pt x="0" y="29805"/>
                    <a:pt x="29805" y="0"/>
                    <a:pt x="66571" y="0"/>
                  </a:cubicBezTo>
                  <a:lnTo>
                    <a:pt x="1447988" y="0"/>
                  </a:lnTo>
                  <a:cubicBezTo>
                    <a:pt x="1484754" y="0"/>
                    <a:pt x="1514559" y="29805"/>
                    <a:pt x="1514559" y="66571"/>
                  </a:cubicBezTo>
                  <a:cubicBezTo>
                    <a:pt x="1514559" y="244092"/>
                    <a:pt x="1514558" y="421614"/>
                    <a:pt x="1514558" y="599135"/>
                  </a:cubicBezTo>
                  <a:cubicBezTo>
                    <a:pt x="1514558" y="635901"/>
                    <a:pt x="1484753" y="665706"/>
                    <a:pt x="1447987" y="665706"/>
                  </a:cubicBezTo>
                  <a:lnTo>
                    <a:pt x="66571" y="665705"/>
                  </a:lnTo>
                  <a:cubicBezTo>
                    <a:pt x="29805" y="665705"/>
                    <a:pt x="0" y="635900"/>
                    <a:pt x="0" y="599134"/>
                  </a:cubicBezTo>
                  <a:lnTo>
                    <a:pt x="0" y="66571"/>
                  </a:lnTo>
                  <a:close/>
                </a:path>
              </a:pathLst>
            </a:custGeom>
            <a:solidFill>
              <a:srgbClr val="FFFFCC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18558" tIns="118558" rIns="118558" bIns="118558" spcCol="1270" anchor="ctr"/>
            <a:lstStyle/>
            <a:p>
              <a:pPr algn="ctr" defTabSz="1155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/>
            </a:p>
          </p:txBody>
        </p:sp>
      </p:grpSp>
      <p:grpSp>
        <p:nvGrpSpPr>
          <p:cNvPr id="19463" name="Группа 35"/>
          <p:cNvGrpSpPr>
            <a:grpSpLocks/>
          </p:cNvGrpSpPr>
          <p:nvPr/>
        </p:nvGrpSpPr>
        <p:grpSpPr bwMode="auto">
          <a:xfrm>
            <a:off x="5832475" y="4751388"/>
            <a:ext cx="1800225" cy="776287"/>
            <a:chOff x="6213868" y="4725191"/>
            <a:chExt cx="1631042" cy="776364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6213868" y="4725191"/>
              <a:ext cx="1514558" cy="665705"/>
            </a:xfrm>
            <a:prstGeom prst="roundRect">
              <a:avLst>
                <a:gd name="adj" fmla="val 10000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Полилиния 29"/>
            <p:cNvSpPr/>
            <p:nvPr/>
          </p:nvSpPr>
          <p:spPr>
            <a:xfrm>
              <a:off x="6330352" y="4835850"/>
              <a:ext cx="1514558" cy="665705"/>
            </a:xfrm>
            <a:custGeom>
              <a:avLst/>
              <a:gdLst>
                <a:gd name="connsiteX0" fmla="*/ 0 w 1514558"/>
                <a:gd name="connsiteY0" fmla="*/ 66571 h 665705"/>
                <a:gd name="connsiteX1" fmla="*/ 66571 w 1514558"/>
                <a:gd name="connsiteY1" fmla="*/ 0 h 665705"/>
                <a:gd name="connsiteX2" fmla="*/ 1447988 w 1514558"/>
                <a:gd name="connsiteY2" fmla="*/ 0 h 665705"/>
                <a:gd name="connsiteX3" fmla="*/ 1514559 w 1514558"/>
                <a:gd name="connsiteY3" fmla="*/ 66571 h 665705"/>
                <a:gd name="connsiteX4" fmla="*/ 1514558 w 1514558"/>
                <a:gd name="connsiteY4" fmla="*/ 599135 h 665705"/>
                <a:gd name="connsiteX5" fmla="*/ 1447987 w 1514558"/>
                <a:gd name="connsiteY5" fmla="*/ 665706 h 665705"/>
                <a:gd name="connsiteX6" fmla="*/ 66571 w 1514558"/>
                <a:gd name="connsiteY6" fmla="*/ 665705 h 665705"/>
                <a:gd name="connsiteX7" fmla="*/ 0 w 1514558"/>
                <a:gd name="connsiteY7" fmla="*/ 599134 h 665705"/>
                <a:gd name="connsiteX8" fmla="*/ 0 w 1514558"/>
                <a:gd name="connsiteY8" fmla="*/ 66571 h 665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4558" h="665705">
                  <a:moveTo>
                    <a:pt x="0" y="66571"/>
                  </a:moveTo>
                  <a:cubicBezTo>
                    <a:pt x="0" y="29805"/>
                    <a:pt x="29805" y="0"/>
                    <a:pt x="66571" y="0"/>
                  </a:cubicBezTo>
                  <a:lnTo>
                    <a:pt x="1447988" y="0"/>
                  </a:lnTo>
                  <a:cubicBezTo>
                    <a:pt x="1484754" y="0"/>
                    <a:pt x="1514559" y="29805"/>
                    <a:pt x="1514559" y="66571"/>
                  </a:cubicBezTo>
                  <a:cubicBezTo>
                    <a:pt x="1514559" y="244092"/>
                    <a:pt x="1514558" y="421614"/>
                    <a:pt x="1514558" y="599135"/>
                  </a:cubicBezTo>
                  <a:cubicBezTo>
                    <a:pt x="1514558" y="635901"/>
                    <a:pt x="1484753" y="665706"/>
                    <a:pt x="1447987" y="665706"/>
                  </a:cubicBezTo>
                  <a:lnTo>
                    <a:pt x="66571" y="665705"/>
                  </a:lnTo>
                  <a:cubicBezTo>
                    <a:pt x="29805" y="665705"/>
                    <a:pt x="0" y="635900"/>
                    <a:pt x="0" y="599134"/>
                  </a:cubicBezTo>
                  <a:lnTo>
                    <a:pt x="0" y="66571"/>
                  </a:lnTo>
                  <a:close/>
                </a:path>
              </a:pathLst>
            </a:custGeom>
            <a:solidFill>
              <a:srgbClr val="FFFFCC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18558" tIns="118558" rIns="118558" bIns="118558" spcCol="1270" anchor="ctr"/>
            <a:lstStyle/>
            <a:p>
              <a:pPr algn="ctr" defTabSz="1155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/>
            </a:p>
          </p:txBody>
        </p:sp>
      </p:grpSp>
      <p:grpSp>
        <p:nvGrpSpPr>
          <p:cNvPr id="19464" name="Группа 36"/>
          <p:cNvGrpSpPr>
            <a:grpSpLocks/>
          </p:cNvGrpSpPr>
          <p:nvPr/>
        </p:nvGrpSpPr>
        <p:grpSpPr bwMode="auto">
          <a:xfrm>
            <a:off x="7056438" y="3600450"/>
            <a:ext cx="1800225" cy="776288"/>
            <a:chOff x="7133686" y="3905162"/>
            <a:chExt cx="1631042" cy="776364"/>
          </a:xfrm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7133686" y="3905162"/>
              <a:ext cx="1514558" cy="665705"/>
            </a:xfrm>
            <a:prstGeom prst="roundRect">
              <a:avLst>
                <a:gd name="adj" fmla="val 10000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Полилиния 31"/>
            <p:cNvSpPr/>
            <p:nvPr/>
          </p:nvSpPr>
          <p:spPr>
            <a:xfrm>
              <a:off x="7250170" y="4015821"/>
              <a:ext cx="1514558" cy="665705"/>
            </a:xfrm>
            <a:custGeom>
              <a:avLst/>
              <a:gdLst>
                <a:gd name="connsiteX0" fmla="*/ 0 w 1514558"/>
                <a:gd name="connsiteY0" fmla="*/ 66571 h 665705"/>
                <a:gd name="connsiteX1" fmla="*/ 66571 w 1514558"/>
                <a:gd name="connsiteY1" fmla="*/ 0 h 665705"/>
                <a:gd name="connsiteX2" fmla="*/ 1447988 w 1514558"/>
                <a:gd name="connsiteY2" fmla="*/ 0 h 665705"/>
                <a:gd name="connsiteX3" fmla="*/ 1514559 w 1514558"/>
                <a:gd name="connsiteY3" fmla="*/ 66571 h 665705"/>
                <a:gd name="connsiteX4" fmla="*/ 1514558 w 1514558"/>
                <a:gd name="connsiteY4" fmla="*/ 599135 h 665705"/>
                <a:gd name="connsiteX5" fmla="*/ 1447987 w 1514558"/>
                <a:gd name="connsiteY5" fmla="*/ 665706 h 665705"/>
                <a:gd name="connsiteX6" fmla="*/ 66571 w 1514558"/>
                <a:gd name="connsiteY6" fmla="*/ 665705 h 665705"/>
                <a:gd name="connsiteX7" fmla="*/ 0 w 1514558"/>
                <a:gd name="connsiteY7" fmla="*/ 599134 h 665705"/>
                <a:gd name="connsiteX8" fmla="*/ 0 w 1514558"/>
                <a:gd name="connsiteY8" fmla="*/ 66571 h 665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4558" h="665705">
                  <a:moveTo>
                    <a:pt x="0" y="66571"/>
                  </a:moveTo>
                  <a:cubicBezTo>
                    <a:pt x="0" y="29805"/>
                    <a:pt x="29805" y="0"/>
                    <a:pt x="66571" y="0"/>
                  </a:cubicBezTo>
                  <a:lnTo>
                    <a:pt x="1447988" y="0"/>
                  </a:lnTo>
                  <a:cubicBezTo>
                    <a:pt x="1484754" y="0"/>
                    <a:pt x="1514559" y="29805"/>
                    <a:pt x="1514559" y="66571"/>
                  </a:cubicBezTo>
                  <a:cubicBezTo>
                    <a:pt x="1514559" y="244092"/>
                    <a:pt x="1514558" y="421614"/>
                    <a:pt x="1514558" y="599135"/>
                  </a:cubicBezTo>
                  <a:cubicBezTo>
                    <a:pt x="1514558" y="635901"/>
                    <a:pt x="1484753" y="665706"/>
                    <a:pt x="1447987" y="665706"/>
                  </a:cubicBezTo>
                  <a:lnTo>
                    <a:pt x="66571" y="665705"/>
                  </a:lnTo>
                  <a:cubicBezTo>
                    <a:pt x="29805" y="665705"/>
                    <a:pt x="0" y="635900"/>
                    <a:pt x="0" y="599134"/>
                  </a:cubicBezTo>
                  <a:lnTo>
                    <a:pt x="0" y="66571"/>
                  </a:lnTo>
                  <a:close/>
                </a:path>
              </a:pathLst>
            </a:custGeom>
            <a:solidFill>
              <a:srgbClr val="FFFFCC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18558" tIns="118558" rIns="118558" bIns="118558" spcCol="1270" anchor="ctr"/>
            <a:lstStyle/>
            <a:p>
              <a:pPr algn="ctr" defTabSz="1155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/>
            </a:p>
          </p:txBody>
        </p:sp>
      </p:grpSp>
      <p:sp>
        <p:nvSpPr>
          <p:cNvPr id="4" name="Скругленный прямоугольник 3"/>
          <p:cNvSpPr/>
          <p:nvPr/>
        </p:nvSpPr>
        <p:spPr>
          <a:xfrm>
            <a:off x="252000" y="1008000"/>
            <a:ext cx="8640000" cy="1532334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70C0"/>
                </a:solidFill>
                <a:latin typeface="+mn-lt"/>
              </a:rPr>
              <a:t>Необходимый уровень. </a:t>
            </a:r>
            <a:r>
              <a:rPr lang="ru-RU" sz="2800" dirty="0">
                <a:latin typeface="+mn-lt"/>
              </a:rPr>
              <a:t>Используя словарь, выдели характерные признаки государства и впиши их в схему.</a:t>
            </a: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6024563" y="3429000"/>
            <a:ext cx="1044575" cy="539750"/>
          </a:xfrm>
          <a:prstGeom prst="straightConnector1">
            <a:avLst/>
          </a:prstGeom>
          <a:ln w="63500">
            <a:solidFill>
              <a:schemeClr val="bg1">
                <a:lumMod val="5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4572000" y="3933825"/>
            <a:ext cx="0" cy="1582738"/>
          </a:xfrm>
          <a:prstGeom prst="straightConnector1">
            <a:avLst/>
          </a:prstGeom>
          <a:ln w="63500">
            <a:solidFill>
              <a:schemeClr val="bg1">
                <a:lumMod val="5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2052638" y="3429000"/>
            <a:ext cx="1042987" cy="539750"/>
          </a:xfrm>
          <a:prstGeom prst="straightConnector1">
            <a:avLst/>
          </a:prstGeom>
          <a:ln w="63500">
            <a:solidFill>
              <a:schemeClr val="bg1">
                <a:lumMod val="5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H="1">
            <a:off x="2308225" y="3933825"/>
            <a:ext cx="823913" cy="817563"/>
          </a:xfrm>
          <a:prstGeom prst="straightConnector1">
            <a:avLst/>
          </a:prstGeom>
          <a:ln w="63500">
            <a:solidFill>
              <a:schemeClr val="bg1">
                <a:lumMod val="5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6142038" y="3933825"/>
            <a:ext cx="635000" cy="817563"/>
          </a:xfrm>
          <a:prstGeom prst="straightConnector1">
            <a:avLst/>
          </a:prstGeom>
          <a:ln w="63500">
            <a:solidFill>
              <a:schemeClr val="bg1">
                <a:lumMod val="5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3015356" y="3034462"/>
            <a:ext cx="3009952" cy="787935"/>
          </a:xfrm>
          <a:prstGeom prst="roundRect">
            <a:avLst>
              <a:gd name="adj" fmla="val 10000"/>
            </a:avLst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Полилиния 21"/>
          <p:cNvSpPr/>
          <p:nvPr/>
        </p:nvSpPr>
        <p:spPr>
          <a:xfrm>
            <a:off x="3131840" y="3145122"/>
            <a:ext cx="3009952" cy="787935"/>
          </a:xfrm>
          <a:custGeom>
            <a:avLst/>
            <a:gdLst>
              <a:gd name="connsiteX0" fmla="*/ 0 w 3009952"/>
              <a:gd name="connsiteY0" fmla="*/ 78794 h 787935"/>
              <a:gd name="connsiteX1" fmla="*/ 78794 w 3009952"/>
              <a:gd name="connsiteY1" fmla="*/ 0 h 787935"/>
              <a:gd name="connsiteX2" fmla="*/ 2931159 w 3009952"/>
              <a:gd name="connsiteY2" fmla="*/ 0 h 787935"/>
              <a:gd name="connsiteX3" fmla="*/ 3009953 w 3009952"/>
              <a:gd name="connsiteY3" fmla="*/ 78794 h 787935"/>
              <a:gd name="connsiteX4" fmla="*/ 3009952 w 3009952"/>
              <a:gd name="connsiteY4" fmla="*/ 709142 h 787935"/>
              <a:gd name="connsiteX5" fmla="*/ 2931158 w 3009952"/>
              <a:gd name="connsiteY5" fmla="*/ 787936 h 787935"/>
              <a:gd name="connsiteX6" fmla="*/ 78794 w 3009952"/>
              <a:gd name="connsiteY6" fmla="*/ 787935 h 787935"/>
              <a:gd name="connsiteX7" fmla="*/ 0 w 3009952"/>
              <a:gd name="connsiteY7" fmla="*/ 709141 h 787935"/>
              <a:gd name="connsiteX8" fmla="*/ 0 w 3009952"/>
              <a:gd name="connsiteY8" fmla="*/ 78794 h 787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09952" h="787935">
                <a:moveTo>
                  <a:pt x="0" y="78794"/>
                </a:moveTo>
                <a:cubicBezTo>
                  <a:pt x="0" y="35277"/>
                  <a:pt x="35277" y="0"/>
                  <a:pt x="78794" y="0"/>
                </a:cubicBezTo>
                <a:lnTo>
                  <a:pt x="2931159" y="0"/>
                </a:lnTo>
                <a:cubicBezTo>
                  <a:pt x="2974676" y="0"/>
                  <a:pt x="3009953" y="35277"/>
                  <a:pt x="3009953" y="78794"/>
                </a:cubicBezTo>
                <a:cubicBezTo>
                  <a:pt x="3009953" y="288910"/>
                  <a:pt x="3009952" y="499026"/>
                  <a:pt x="3009952" y="709142"/>
                </a:cubicBezTo>
                <a:cubicBezTo>
                  <a:pt x="3009952" y="752659"/>
                  <a:pt x="2974675" y="787936"/>
                  <a:pt x="2931158" y="787936"/>
                </a:cubicBezTo>
                <a:lnTo>
                  <a:pt x="78794" y="787935"/>
                </a:lnTo>
                <a:cubicBezTo>
                  <a:pt x="35277" y="787935"/>
                  <a:pt x="0" y="752658"/>
                  <a:pt x="0" y="709141"/>
                </a:cubicBezTo>
                <a:lnTo>
                  <a:pt x="0" y="78794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9050" prstMaterial="metal">
            <a:bevelT w="88900" h="203200"/>
            <a:bevelB w="165100" h="254000"/>
          </a:sp3d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33568" tIns="133568" rIns="133568" bIns="133568" spcCol="1270" anchor="ctr"/>
          <a:lstStyle/>
          <a:p>
            <a:pPr algn="ctr" defTabSz="12890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900" dirty="0"/>
              <a:t>ГОСУДАРСТВО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2000" y="908720"/>
            <a:ext cx="8640000" cy="2485787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>
              <a:defRPr/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800">
                <a:latin typeface="Comic Sans MS" pitchFamily="66" charset="0"/>
              </a:rPr>
              <a:t>Выбери признаки религии и соедини их стрелками.</a:t>
            </a:r>
          </a:p>
          <a:p>
            <a:pPr indent="357188">
              <a:defRPr/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</a:t>
            </a:r>
            <a:r>
              <a:rPr lang="ru-RU" sz="2800">
                <a:latin typeface="Comic Sans MS" pitchFamily="66" charset="0"/>
              </a:rPr>
              <a:t> Выполни необходимый уровень. Впиши недостающий признак данного понятия в свободную строку.</a:t>
            </a:r>
          </a:p>
        </p:txBody>
      </p:sp>
      <p:grpSp>
        <p:nvGrpSpPr>
          <p:cNvPr id="2150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1537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0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1533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3720301"/>
            <a:ext cx="688621" cy="294905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/>
              <a:t>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/>
              <a:t>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/>
              <a:t>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/>
              <a:t>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/>
              <a:t>Г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/>
              <a:t>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/>
              <a:t>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797175" y="3683000"/>
          <a:ext cx="6096000" cy="2987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200" b="0" dirty="0" smtClean="0"/>
                        <a:t>Творчество людей</a:t>
                      </a:r>
                      <a:endParaRPr lang="ru-RU" sz="22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b="0" dirty="0" smtClean="0"/>
                        <a:t>Вера людей в чудеса </a:t>
                      </a:r>
                      <a:endParaRPr lang="ru-RU" sz="22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b="0" dirty="0" smtClean="0"/>
                        <a:t>Создание художественных образов</a:t>
                      </a:r>
                      <a:endParaRPr lang="ru-RU" sz="22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b="0" dirty="0" smtClean="0"/>
                        <a:t>Вера в сверхъестественные силы</a:t>
                      </a:r>
                      <a:endParaRPr lang="ru-RU" sz="22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b="0" dirty="0" smtClean="0"/>
                        <a:t>Легендарные сказания о героях, богах</a:t>
                      </a:r>
                      <a:endParaRPr lang="ru-RU" sz="22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b="0" dirty="0" smtClean="0"/>
                        <a:t>Вера в существование души</a:t>
                      </a:r>
                      <a:endParaRPr lang="ru-RU" sz="22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2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3563" name="Рисунок 14" descr="_1_~1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54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3559" name="Рисунок 17" descr="Cartoon-Clipart-Free-18.gif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pc="0" dirty="0"/>
              <a:t>ОТКРЫВАЕМ НОВЫЕ ЗНАНИЯ</a:t>
            </a:r>
            <a:endParaRPr lang="ru-RU" sz="36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999" y="2336672"/>
            <a:ext cx="8640000" cy="121735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В ПОИСКАХ ЗЕМЛИ ОБЕТОВАННОЙ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999" y="4226079"/>
            <a:ext cx="8640000" cy="71508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wrap="none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2. КНИГА О ЕДИНОМ БОГЕ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04863"/>
            <a:ext cx="9144000" cy="605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/>
              <a:t>В ПОИСКАХ ЗЕМЛИ </a:t>
            </a:r>
            <a:r>
              <a:rPr lang="ru-RU" sz="3200" dirty="0" smtClean="0"/>
              <a:t>ОБЕТОВАННОЙ</a:t>
            </a:r>
            <a:endParaRPr lang="ru-RU" sz="32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51520" y="1008000"/>
            <a:ext cx="8640000" cy="153233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70C0"/>
                </a:solidFill>
                <a:latin typeface="+mn-lt"/>
              </a:rPr>
              <a:t>Необходимый уровень. </a:t>
            </a:r>
            <a:r>
              <a:rPr lang="ru-RU" sz="2800" dirty="0">
                <a:latin typeface="+mn-lt"/>
              </a:rPr>
              <a:t>Каким был основной тип хозяйства семитских племён?</a:t>
            </a:r>
          </a:p>
          <a:p>
            <a:pPr indent="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Где расселились семитские племена?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2000" y="1008000"/>
            <a:ext cx="8640000" cy="1055608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70C0"/>
                </a:solidFill>
                <a:latin typeface="+mn-lt"/>
              </a:rPr>
              <a:t>Необходимый уровень. </a:t>
            </a:r>
            <a:r>
              <a:rPr lang="ru-RU" sz="2800" dirty="0">
                <a:latin typeface="+mn-lt"/>
              </a:rPr>
              <a:t>Где проживали семитские племена?</a:t>
            </a:r>
          </a:p>
        </p:txBody>
      </p:sp>
      <p:grpSp>
        <p:nvGrpSpPr>
          <p:cNvPr id="24585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4592" name="Рисунок 14" descr="_1_~1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4586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4588" name="Рисунок 17" descr="Cartoon-Clipart-Free-18.gif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04863"/>
            <a:ext cx="9144000" cy="605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кругленный прямоугольник 2"/>
          <p:cNvSpPr/>
          <p:nvPr/>
        </p:nvSpPr>
        <p:spPr>
          <a:xfrm>
            <a:off x="212313" y="1158813"/>
            <a:ext cx="8640000" cy="2009061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>
              <a:defRPr/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800">
                <a:latin typeface="Comic Sans MS" pitchFamily="66" charset="0"/>
              </a:rPr>
              <a:t>С помощью карты на с. 79  и слайда ответь на вопросы.</a:t>
            </a:r>
          </a:p>
          <a:p>
            <a:pPr indent="357188">
              <a:defRPr/>
            </a:pPr>
            <a:r>
              <a:rPr lang="ru-RU" sz="2800">
                <a:latin typeface="Comic Sans MS" pitchFamily="66" charset="0"/>
              </a:rPr>
              <a:t>Какой путь прошли евреи, прежде чем создать своё государство Израиль?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2000" y="1008000"/>
            <a:ext cx="8640000" cy="153233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61950">
              <a:defRPr/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800">
                <a:latin typeface="Comic Sans MS" pitchFamily="66" charset="0"/>
              </a:rPr>
              <a:t>Какое государство было завоевано евреями и где возникло государство Израиль?</a:t>
            </a:r>
          </a:p>
        </p:txBody>
      </p:sp>
      <p:grpSp>
        <p:nvGrpSpPr>
          <p:cNvPr id="26632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6640" name="Рисунок 14" descr="_1_~1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6633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6636" name="Рисунок 17" descr="Cartoon-Clipart-Free-18.gif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/>
              <a:t>В ПОИСКАХ ЗЕМЛИ </a:t>
            </a:r>
            <a:r>
              <a:rPr lang="ru-RU" sz="3200" dirty="0" smtClean="0"/>
              <a:t>ОБЕТОВАННОЙ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1999" y="1008000"/>
            <a:ext cx="8640000" cy="3439239"/>
          </a:xfrm>
          <a:prstGeom prst="roundRect">
            <a:avLst>
              <a:gd name="adj" fmla="val 10574"/>
            </a:avLst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indent="361950">
              <a:defRPr/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800">
                <a:latin typeface="Comic Sans MS" pitchFamily="66" charset="0"/>
              </a:rPr>
              <a:t>Сравни библейские рассказы об истории евреев и описание их истории, составленные учёными по источникам. Выдели общее. Запиши в таблицу. Используй текст учебника, § 15.</a:t>
            </a:r>
          </a:p>
          <a:p>
            <a:pPr indent="361950">
              <a:defRPr/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Максимальный уровень. </a:t>
            </a:r>
            <a:r>
              <a:rPr lang="ru-RU" sz="2800">
                <a:latin typeface="Comic Sans MS" pitchFamily="66" charset="0"/>
              </a:rPr>
              <a:t>Дополни таблицу фактами, не изученными на уроке.</a:t>
            </a:r>
          </a:p>
        </p:txBody>
      </p:sp>
      <p:grpSp>
        <p:nvGrpSpPr>
          <p:cNvPr id="28676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8698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677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8694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КНИГА О ЕДИНОМ </a:t>
            </a:r>
            <a:r>
              <a:rPr lang="ru-RU" dirty="0" smtClean="0"/>
              <a:t>БОГЕ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2413" y="4724400"/>
          <a:ext cx="8640762" cy="1554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240"/>
                <a:gridCol w="43202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Описания учёных</a:t>
                      </a:r>
                      <a:endParaRPr lang="ru-RU" sz="28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Библейские рассказы</a:t>
                      </a:r>
                      <a:endParaRPr lang="ru-RU" sz="28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6">
      <a:dk1>
        <a:srgbClr val="800000"/>
      </a:dk1>
      <a:lt1>
        <a:srgbClr val="800000"/>
      </a:lt1>
      <a:dk2>
        <a:srgbClr val="800000"/>
      </a:dk2>
      <a:lt2>
        <a:srgbClr val="FFFF99"/>
      </a:lt2>
      <a:accent1>
        <a:srgbClr val="FFCC99"/>
      </a:accent1>
      <a:accent2>
        <a:srgbClr val="800000"/>
      </a:accent2>
      <a:accent3>
        <a:srgbClr val="FF9933"/>
      </a:accent3>
      <a:accent4>
        <a:srgbClr val="FFFF66"/>
      </a:accent4>
      <a:accent5>
        <a:srgbClr val="FFC000"/>
      </a:accent5>
      <a:accent6>
        <a:srgbClr val="F79646"/>
      </a:accent6>
      <a:hlink>
        <a:srgbClr val="800000"/>
      </a:hlink>
      <a:folHlink>
        <a:srgbClr val="990000"/>
      </a:folHlink>
    </a:clrScheme>
    <a:fontScheme name="для урока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3789</TotalTime>
  <Words>541</Words>
  <Application>Microsoft Office PowerPoint</Application>
  <PresentationFormat>Экран (4:3)</PresentationFormat>
  <Paragraphs>92</Paragraphs>
  <Slides>15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Comic Sans MS</vt:lpstr>
      <vt:lpstr>Calibri</vt:lpstr>
      <vt:lpstr>Times New Roman</vt:lpstr>
      <vt:lpstr>Тема1</vt:lpstr>
      <vt:lpstr>Тема1</vt:lpstr>
      <vt:lpstr>Тема1</vt:lpstr>
      <vt:lpstr>Тема1</vt:lpstr>
      <vt:lpstr>Тема1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БИБЛИЯ ДРЕВНИХ ЕВРЕЕВ</dc:title>
  <dc:creator>Telli</dc:creator>
  <cp:lastModifiedBy>Admin</cp:lastModifiedBy>
  <cp:revision>175</cp:revision>
  <dcterms:created xsi:type="dcterms:W3CDTF">2012-04-06T18:00:09Z</dcterms:created>
  <dcterms:modified xsi:type="dcterms:W3CDTF">2012-11-01T12:26:45Z</dcterms:modified>
</cp:coreProperties>
</file>