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65" r:id="rId4"/>
    <p:sldId id="266" r:id="rId5"/>
    <p:sldId id="270" r:id="rId6"/>
    <p:sldId id="274" r:id="rId7"/>
    <p:sldId id="269" r:id="rId8"/>
    <p:sldId id="271" r:id="rId9"/>
    <p:sldId id="275" r:id="rId10"/>
    <p:sldId id="272" r:id="rId11"/>
    <p:sldId id="278" r:id="rId12"/>
    <p:sldId id="279" r:id="rId13"/>
    <p:sldId id="283" r:id="rId14"/>
    <p:sldId id="287" r:id="rId15"/>
    <p:sldId id="286" r:id="rId16"/>
    <p:sldId id="285" r:id="rId17"/>
    <p:sldId id="268" r:id="rId18"/>
    <p:sldId id="284" r:id="rId19"/>
    <p:sldId id="282" r:id="rId20"/>
    <p:sldId id="280" r:id="rId21"/>
    <p:sldId id="267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00"/>
    <a:srgbClr val="0000CC"/>
    <a:srgbClr val="FFDDBF"/>
    <a:srgbClr val="EBBB8A"/>
    <a:srgbClr val="E7B98A"/>
    <a:srgbClr val="050403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2014" autoAdjust="0"/>
  </p:normalViewPr>
  <p:slideViewPr>
    <p:cSldViewPr>
      <p:cViewPr varScale="1">
        <p:scale>
          <a:sx n="106" d="100"/>
          <a:sy n="106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B00487-7031-4965-A9AB-1A00597CE765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16D2D7-D3F1-402D-A40E-D89D25F2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http://egypt.bn.by/images/pharaoh.gif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Рисунок фона(скарабеев) - </a:t>
            </a:r>
            <a:r>
              <a:rPr lang="en-US" smtClean="0"/>
              <a:t>http://egypt.bn.by/images/logo_1.gif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B82D57-D919-430F-AF7D-B70BFB692C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</a:t>
            </a:r>
            <a:r>
              <a:rPr lang="en-US" smtClean="0"/>
              <a:t>http://img1.nnm.ru/imagez/gallery/d/c/d/6/6/dcd66f022785cf3cb069b6f2bb59226f_full.jpg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23F00-2E09-45D2-B9DF-72F1539A05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гиперссылка на скрытый слайд с изображениями Эхнатона и его жены – Нефертити. Информация о религиозной реформе – стр. 78 учебника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13EB80-4E40-49E9-8074-135C0EEFED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Нефертити - </a:t>
            </a:r>
            <a:r>
              <a:rPr lang="en-US" smtClean="0"/>
              <a:t>http://100big.ru/wp-content/uploads/2009/04/1-nifertiti.jpg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Эхнатон и нНефертити  - </a:t>
            </a:r>
            <a:r>
              <a:rPr lang="en-US" smtClean="0"/>
              <a:t>http://xfilespress.com/Data/Sites/1/NewsImages/0007-013-eto-izobrazhenija-ekhnatona-i-nefertiti-s-dochermi.jpg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Эхнатон - </a:t>
            </a:r>
            <a:r>
              <a:rPr lang="en-US" smtClean="0"/>
              <a:t>http://upload.wikimedia.org/wikipedia/commons/thumb/7/7c/Akhenaten_statue.jpg/449px-Akhenaten_statue.jpg</a:t>
            </a: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DB92DB-B215-4E2E-BA0C-D9B09E9E5E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21E54B-9A71-4399-9E58-ECF8343DEA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840C43-7E25-4DC4-B843-9781C6270A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Задание из рабочей тетради  стр. 60 (№8). Формулировка задания немного изменена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9E8B3D-59D1-4DF5-B3E5-A17747E2B6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Задание из рабочей тетради  стр. 60 (№8). Формулировка задания немного изменена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22BF11-E1A0-45C8-847F-208C696E3B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1A681-7D5A-46D6-9EB2-370435EFD9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пирамиды - </a:t>
            </a:r>
            <a:r>
              <a:rPr lang="en-US" smtClean="0"/>
              <a:t>http://selinaportal.net/potapov/images/piramid3.gif</a:t>
            </a:r>
            <a:r>
              <a:rPr lang="ru-RU" smtClean="0"/>
              <a:t> 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7789E6-AD36-4FE8-8F05-BAC184EFAE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(рабочая тетрадь стр. 57)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2ADBD6-D495-4B73-A941-2B83B9D7FA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(рабочая тетрадь стр. 58). Формулировка задания изменена по сравнению с рабочей тетрадью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4AD3E7-B1A2-4A09-87F5-236D9EA2DD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фараона на колеснице – журнал Новый солдат № 200 «Древние армии Ближнего Востока»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E621E4-2906-4115-A2C7-13EED0EE91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4942D2-8FAF-4E66-97D3-A1AAED7E49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«Пехота древнего Египта» </a:t>
            </a:r>
            <a:r>
              <a:rPr lang="en-US" smtClean="0"/>
              <a:t>http://www.genstab.ru/voin/images/4_egypt.jpg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Рисунок лучника и всадника – журнал «Новый солдат»№ 108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B79C4-C951-4838-BD26-CD2A0C33F2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– </a:t>
            </a:r>
            <a:r>
              <a:rPr lang="en-US" smtClean="0"/>
              <a:t>http://oldegypt.info/uploads/maps/map5.gif</a:t>
            </a: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1A802F-0542-4E1E-B503-BE419262D2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Анимированная карта походов фараонов. Анимация поставлена на щелчок</a:t>
            </a:r>
          </a:p>
          <a:p>
            <a:pPr>
              <a:spcBef>
                <a:spcPct val="0"/>
              </a:spcBef>
            </a:pPr>
            <a:r>
              <a:rPr lang="ru-RU" smtClean="0"/>
              <a:t>Показаны походы фараонов. 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Рисунок - </a:t>
            </a:r>
            <a:r>
              <a:rPr lang="en-US" smtClean="0"/>
              <a:t>http://www.genstab.ru/voin/images/4_egypt.jpg</a:t>
            </a: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ED4B6E-768B-4E77-A58C-B26BBE8AB6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8AA4-6112-40D6-BCCE-35DC9B64607B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EB6D-B37E-434D-AF87-85F14CF5D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0900-18DB-41DF-95F6-36DB1D978EAE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061F-DF8B-4472-B7A8-CA57C34B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2212-F597-4418-9F53-B343CE8FD823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6C3A-77A3-4638-A6E7-54A699EE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F3D9-5A81-43EB-92B6-4E6D38962580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B10F-41DE-41DF-B301-5A64E9382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9018-BED9-4860-85F0-D2A33E84F9C5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775-CAFD-4C7A-AB27-183E046E6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1DB7-02C3-4668-9D11-E80FFB191D99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0257-8309-4A4B-8491-E68C3BC0F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A017-EFA3-434F-8E92-31BFC2FCED0F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7173E-CCF7-426C-BB8C-57CB9C4D0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56C5-15F2-4DD2-ADF0-CF25FB2DF79A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C8CD-F7D8-45C8-BA44-88928671D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B786-F21E-4790-AF9A-95B9EBDDEF5C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5AF5-00CD-43A9-94ED-480B4BE7B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CD6B-0CFF-4518-A43C-648873A9E929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E484-1077-4A97-831E-08810629F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F2BF-4394-4D23-90AF-9B55FA455082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780B-8330-421E-A552-606E33E6B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D434B3-56E9-440A-8692-20D6CED2C638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6C6C5-A711-4BA0-8AB2-1D5BF1015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image" Target="../media/image19.png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slide" Target="slide17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2565400"/>
            <a:ext cx="103187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90638"/>
            <a:ext cx="7772400" cy="1470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РАСЦВЕТ ЕГИПЕТСКОГО ЦАРСТВА</a:t>
            </a:r>
            <a:endParaRPr lang="ru-RU" dirty="0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0848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</a:t>
            </a:r>
            <a:r>
              <a:rPr lang="ru-RU" sz="1200" b="1">
                <a:solidFill>
                  <a:srgbClr val="400000"/>
                </a:solidFill>
              </a:rPr>
              <a:t>-й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Древнего мира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§ 11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8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ВОИНЫ </a:t>
            </a:r>
            <a:r>
              <a:rPr lang="ru-RU" spc="-150" dirty="0" smtClean="0"/>
              <a:t>ФАРАОНА</a:t>
            </a:r>
            <a:endParaRPr lang="ru-RU" dirty="0"/>
          </a:p>
        </p:txBody>
      </p:sp>
      <p:grpSp>
        <p:nvGrpSpPr>
          <p:cNvPr id="28676" name="Группа 27"/>
          <p:cNvGrpSpPr>
            <a:grpSpLocks/>
          </p:cNvGrpSpPr>
          <p:nvPr/>
        </p:nvGrpSpPr>
        <p:grpSpPr bwMode="auto">
          <a:xfrm>
            <a:off x="252413" y="1412875"/>
            <a:ext cx="8639175" cy="1192213"/>
            <a:chOff x="252000" y="1412776"/>
            <a:chExt cx="8640000" cy="119181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2000" y="1412776"/>
              <a:ext cx="8640000" cy="119181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Каковы причины побед египетских армий?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828000" y="16288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245995" y="4581128"/>
            <a:ext cx="8758249" cy="153233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Какие преимущества появились у египетской армии после появления боевых колесниц?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ВОИНЫ </a:t>
            </a:r>
            <a:r>
              <a:rPr lang="ru-RU" spc="-150" dirty="0" smtClean="0"/>
              <a:t>ФАРАОНА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13598" y="1089000"/>
            <a:ext cx="3370370" cy="4680000"/>
          </a:xfrm>
          <a:prstGeom prst="roundRect">
            <a:avLst>
              <a:gd name="adj" fmla="val 664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167258" cy="3384000"/>
          </a:xfrm>
          <a:prstGeom prst="roundRect">
            <a:avLst>
              <a:gd name="adj" fmla="val 433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4213" y="5940425"/>
            <a:ext cx="3887787" cy="5095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Пехота древнего Египта</a:t>
            </a:r>
            <a:endParaRPr lang="ru-RU" sz="2400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9338" y="5040313"/>
            <a:ext cx="316865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Лучник и всадник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074738"/>
            <a:ext cx="86391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0" name="Группа 15"/>
          <p:cNvGrpSpPr>
            <a:grpSpLocks/>
          </p:cNvGrpSpPr>
          <p:nvPr/>
        </p:nvGrpSpPr>
        <p:grpSpPr bwMode="auto">
          <a:xfrm>
            <a:off x="252413" y="828675"/>
            <a:ext cx="8639175" cy="863600"/>
            <a:chOff x="252000" y="4188768"/>
            <a:chExt cx="8640000" cy="86491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2000" y="4188768"/>
              <a:ext cx="8640000" cy="86491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</a:rPr>
                <a:t>	</a:t>
              </a:r>
              <a:r>
                <a:rPr lang="ru-RU" sz="2800" dirty="0">
                  <a:latin typeface="+mn-lt"/>
                </a:rPr>
                <a:t>Как изменилась территория Египта к сер. II тыс. до н.э.?</a:t>
              </a:r>
              <a:endParaRPr lang="ru-RU" sz="2800" dirty="0">
                <a:latin typeface="+mn-lt"/>
              </a:endParaRP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4261598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ВОИНЫ </a:t>
            </a:r>
            <a:r>
              <a:rPr lang="ru-RU" spc="-150" dirty="0" smtClean="0"/>
              <a:t>ФАРАОНА</a:t>
            </a:r>
            <a:endParaRPr lang="ru-RU" dirty="0"/>
          </a:p>
        </p:txBody>
      </p:sp>
      <p:grpSp>
        <p:nvGrpSpPr>
          <p:cNvPr id="3277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7" name="Рисунок 14" descr="_1_~1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720725"/>
            <a:ext cx="3824287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Freeform 8"/>
          <p:cNvSpPr>
            <a:spLocks/>
          </p:cNvSpPr>
          <p:nvPr/>
        </p:nvSpPr>
        <p:spPr bwMode="auto">
          <a:xfrm>
            <a:off x="3697288" y="5867400"/>
            <a:ext cx="423862" cy="657225"/>
          </a:xfrm>
          <a:custGeom>
            <a:avLst/>
            <a:gdLst>
              <a:gd name="T0" fmla="*/ 267 w 267"/>
              <a:gd name="T1" fmla="*/ 0 h 414"/>
              <a:gd name="T2" fmla="*/ 207 w 267"/>
              <a:gd name="T3" fmla="*/ 44 h 414"/>
              <a:gd name="T4" fmla="*/ 139 w 267"/>
              <a:gd name="T5" fmla="*/ 120 h 414"/>
              <a:gd name="T6" fmla="*/ 99 w 267"/>
              <a:gd name="T7" fmla="*/ 184 h 414"/>
              <a:gd name="T8" fmla="*/ 63 w 267"/>
              <a:gd name="T9" fmla="*/ 248 h 414"/>
              <a:gd name="T10" fmla="*/ 0 w 267"/>
              <a:gd name="T11" fmla="*/ 414 h 4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7"/>
              <a:gd name="T19" fmla="*/ 0 h 414"/>
              <a:gd name="T20" fmla="*/ 267 w 267"/>
              <a:gd name="T21" fmla="*/ 414 h 4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7" h="414">
                <a:moveTo>
                  <a:pt x="267" y="0"/>
                </a:moveTo>
                <a:lnTo>
                  <a:pt x="207" y="44"/>
                </a:lnTo>
                <a:lnTo>
                  <a:pt x="139" y="120"/>
                </a:lnTo>
                <a:lnTo>
                  <a:pt x="99" y="184"/>
                </a:lnTo>
                <a:lnTo>
                  <a:pt x="63" y="248"/>
                </a:lnTo>
                <a:lnTo>
                  <a:pt x="0" y="414"/>
                </a:lnTo>
              </a:path>
            </a:pathLst>
          </a:custGeom>
          <a:noFill/>
          <a:ln w="60325">
            <a:solidFill>
              <a:srgbClr val="8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356100" y="5099050"/>
            <a:ext cx="328613" cy="615950"/>
          </a:xfrm>
          <a:custGeom>
            <a:avLst/>
            <a:gdLst>
              <a:gd name="T0" fmla="*/ 204 w 207"/>
              <a:gd name="T1" fmla="*/ 0 h 388"/>
              <a:gd name="T2" fmla="*/ 207 w 207"/>
              <a:gd name="T3" fmla="*/ 44 h 388"/>
              <a:gd name="T4" fmla="*/ 204 w 207"/>
              <a:gd name="T5" fmla="*/ 88 h 388"/>
              <a:gd name="T6" fmla="*/ 201 w 207"/>
              <a:gd name="T7" fmla="*/ 116 h 388"/>
              <a:gd name="T8" fmla="*/ 186 w 207"/>
              <a:gd name="T9" fmla="*/ 161 h 388"/>
              <a:gd name="T10" fmla="*/ 171 w 207"/>
              <a:gd name="T11" fmla="*/ 200 h 388"/>
              <a:gd name="T12" fmla="*/ 153 w 207"/>
              <a:gd name="T13" fmla="*/ 233 h 388"/>
              <a:gd name="T14" fmla="*/ 135 w 207"/>
              <a:gd name="T15" fmla="*/ 260 h 388"/>
              <a:gd name="T16" fmla="*/ 114 w 207"/>
              <a:gd name="T17" fmla="*/ 293 h 388"/>
              <a:gd name="T18" fmla="*/ 88 w 207"/>
              <a:gd name="T19" fmla="*/ 324 h 388"/>
              <a:gd name="T20" fmla="*/ 0 w 207"/>
              <a:gd name="T21" fmla="*/ 388 h 3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"/>
              <a:gd name="T34" fmla="*/ 0 h 388"/>
              <a:gd name="T35" fmla="*/ 207 w 207"/>
              <a:gd name="T36" fmla="*/ 388 h 3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" h="388">
                <a:moveTo>
                  <a:pt x="204" y="0"/>
                </a:moveTo>
                <a:lnTo>
                  <a:pt x="207" y="44"/>
                </a:lnTo>
                <a:lnTo>
                  <a:pt x="204" y="88"/>
                </a:lnTo>
                <a:lnTo>
                  <a:pt x="201" y="116"/>
                </a:lnTo>
                <a:lnTo>
                  <a:pt x="186" y="161"/>
                </a:lnTo>
                <a:lnTo>
                  <a:pt x="171" y="200"/>
                </a:lnTo>
                <a:lnTo>
                  <a:pt x="153" y="233"/>
                </a:lnTo>
                <a:lnTo>
                  <a:pt x="135" y="260"/>
                </a:lnTo>
                <a:lnTo>
                  <a:pt x="114" y="293"/>
                </a:lnTo>
                <a:lnTo>
                  <a:pt x="88" y="324"/>
                </a:lnTo>
                <a:lnTo>
                  <a:pt x="0" y="388"/>
                </a:lnTo>
              </a:path>
            </a:pathLst>
          </a:custGeom>
          <a:noFill/>
          <a:ln w="60325">
            <a:solidFill>
              <a:srgbClr val="8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897313" y="4519613"/>
            <a:ext cx="485775" cy="222250"/>
          </a:xfrm>
          <a:prstGeom prst="line">
            <a:avLst/>
          </a:prstGeom>
          <a:noFill/>
          <a:ln w="60325">
            <a:solidFill>
              <a:srgbClr val="8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3203575" y="2705100"/>
            <a:ext cx="571500" cy="263525"/>
          </a:xfrm>
          <a:custGeom>
            <a:avLst/>
            <a:gdLst>
              <a:gd name="T0" fmla="*/ 360 w 360"/>
              <a:gd name="T1" fmla="*/ 166 h 166"/>
              <a:gd name="T2" fmla="*/ 340 w 360"/>
              <a:gd name="T3" fmla="*/ 152 h 166"/>
              <a:gd name="T4" fmla="*/ 308 w 360"/>
              <a:gd name="T5" fmla="*/ 134 h 166"/>
              <a:gd name="T6" fmla="*/ 278 w 360"/>
              <a:gd name="T7" fmla="*/ 120 h 166"/>
              <a:gd name="T8" fmla="*/ 246 w 360"/>
              <a:gd name="T9" fmla="*/ 106 h 166"/>
              <a:gd name="T10" fmla="*/ 214 w 360"/>
              <a:gd name="T11" fmla="*/ 92 h 166"/>
              <a:gd name="T12" fmla="*/ 180 w 360"/>
              <a:gd name="T13" fmla="*/ 78 h 166"/>
              <a:gd name="T14" fmla="*/ 160 w 360"/>
              <a:gd name="T15" fmla="*/ 70 h 166"/>
              <a:gd name="T16" fmla="*/ 136 w 360"/>
              <a:gd name="T17" fmla="*/ 60 h 166"/>
              <a:gd name="T18" fmla="*/ 0 w 360"/>
              <a:gd name="T19" fmla="*/ 0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166"/>
              <a:gd name="T32" fmla="*/ 360 w 360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166">
                <a:moveTo>
                  <a:pt x="360" y="166"/>
                </a:moveTo>
                <a:lnTo>
                  <a:pt x="340" y="152"/>
                </a:lnTo>
                <a:lnTo>
                  <a:pt x="308" y="134"/>
                </a:lnTo>
                <a:lnTo>
                  <a:pt x="278" y="120"/>
                </a:lnTo>
                <a:lnTo>
                  <a:pt x="246" y="106"/>
                </a:lnTo>
                <a:lnTo>
                  <a:pt x="214" y="92"/>
                </a:lnTo>
                <a:lnTo>
                  <a:pt x="180" y="78"/>
                </a:lnTo>
                <a:lnTo>
                  <a:pt x="160" y="70"/>
                </a:lnTo>
                <a:lnTo>
                  <a:pt x="136" y="60"/>
                </a:lnTo>
                <a:lnTo>
                  <a:pt x="0" y="0"/>
                </a:lnTo>
              </a:path>
            </a:pathLst>
          </a:custGeom>
          <a:noFill/>
          <a:ln w="60325">
            <a:solidFill>
              <a:srgbClr val="8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4438650" y="2917825"/>
            <a:ext cx="377825" cy="358775"/>
          </a:xfrm>
          <a:custGeom>
            <a:avLst/>
            <a:gdLst>
              <a:gd name="T0" fmla="*/ 0 w 238"/>
              <a:gd name="T1" fmla="*/ 0 h 226"/>
              <a:gd name="T2" fmla="*/ 16 w 238"/>
              <a:gd name="T3" fmla="*/ 26 h 226"/>
              <a:gd name="T4" fmla="*/ 30 w 238"/>
              <a:gd name="T5" fmla="*/ 46 h 226"/>
              <a:gd name="T6" fmla="*/ 46 w 238"/>
              <a:gd name="T7" fmla="*/ 64 h 226"/>
              <a:gd name="T8" fmla="*/ 61 w 238"/>
              <a:gd name="T9" fmla="*/ 83 h 226"/>
              <a:gd name="T10" fmla="*/ 80 w 238"/>
              <a:gd name="T11" fmla="*/ 106 h 226"/>
              <a:gd name="T12" fmla="*/ 106 w 238"/>
              <a:gd name="T13" fmla="*/ 134 h 226"/>
              <a:gd name="T14" fmla="*/ 127 w 238"/>
              <a:gd name="T15" fmla="*/ 152 h 226"/>
              <a:gd name="T16" fmla="*/ 145 w 238"/>
              <a:gd name="T17" fmla="*/ 167 h 226"/>
              <a:gd name="T18" fmla="*/ 164 w 238"/>
              <a:gd name="T19" fmla="*/ 182 h 226"/>
              <a:gd name="T20" fmla="*/ 186 w 238"/>
              <a:gd name="T21" fmla="*/ 194 h 226"/>
              <a:gd name="T22" fmla="*/ 238 w 238"/>
              <a:gd name="T23" fmla="*/ 226 h 2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8"/>
              <a:gd name="T37" fmla="*/ 0 h 226"/>
              <a:gd name="T38" fmla="*/ 238 w 238"/>
              <a:gd name="T39" fmla="*/ 226 h 2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8" h="226">
                <a:moveTo>
                  <a:pt x="0" y="0"/>
                </a:moveTo>
                <a:lnTo>
                  <a:pt x="16" y="26"/>
                </a:lnTo>
                <a:lnTo>
                  <a:pt x="30" y="46"/>
                </a:lnTo>
                <a:lnTo>
                  <a:pt x="46" y="64"/>
                </a:lnTo>
                <a:lnTo>
                  <a:pt x="61" y="83"/>
                </a:lnTo>
                <a:lnTo>
                  <a:pt x="80" y="106"/>
                </a:lnTo>
                <a:lnTo>
                  <a:pt x="106" y="134"/>
                </a:lnTo>
                <a:cubicBezTo>
                  <a:pt x="114" y="142"/>
                  <a:pt x="121" y="147"/>
                  <a:pt x="127" y="152"/>
                </a:cubicBezTo>
                <a:cubicBezTo>
                  <a:pt x="133" y="157"/>
                  <a:pt x="139" y="162"/>
                  <a:pt x="145" y="167"/>
                </a:cubicBezTo>
                <a:lnTo>
                  <a:pt x="164" y="182"/>
                </a:lnTo>
                <a:lnTo>
                  <a:pt x="186" y="194"/>
                </a:lnTo>
                <a:lnTo>
                  <a:pt x="238" y="226"/>
                </a:lnTo>
              </a:path>
            </a:pathLst>
          </a:custGeom>
          <a:noFill/>
          <a:ln w="60325">
            <a:solidFill>
              <a:srgbClr val="8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4892675" y="2168525"/>
            <a:ext cx="447675" cy="482600"/>
          </a:xfrm>
          <a:custGeom>
            <a:avLst/>
            <a:gdLst>
              <a:gd name="T0" fmla="*/ 0 w 282"/>
              <a:gd name="T1" fmla="*/ 304 h 304"/>
              <a:gd name="T2" fmla="*/ 28 w 282"/>
              <a:gd name="T3" fmla="*/ 294 h 304"/>
              <a:gd name="T4" fmla="*/ 58 w 282"/>
              <a:gd name="T5" fmla="*/ 278 h 304"/>
              <a:gd name="T6" fmla="*/ 88 w 282"/>
              <a:gd name="T7" fmla="*/ 254 h 304"/>
              <a:gd name="T8" fmla="*/ 112 w 282"/>
              <a:gd name="T9" fmla="*/ 232 h 304"/>
              <a:gd name="T10" fmla="*/ 144 w 282"/>
              <a:gd name="T11" fmla="*/ 204 h 304"/>
              <a:gd name="T12" fmla="*/ 172 w 282"/>
              <a:gd name="T13" fmla="*/ 170 h 304"/>
              <a:gd name="T14" fmla="*/ 192 w 282"/>
              <a:gd name="T15" fmla="*/ 142 h 304"/>
              <a:gd name="T16" fmla="*/ 212 w 282"/>
              <a:gd name="T17" fmla="*/ 120 h 304"/>
              <a:gd name="T18" fmla="*/ 232 w 282"/>
              <a:gd name="T19" fmla="*/ 88 h 304"/>
              <a:gd name="T20" fmla="*/ 254 w 282"/>
              <a:gd name="T21" fmla="*/ 54 h 304"/>
              <a:gd name="T22" fmla="*/ 282 w 282"/>
              <a:gd name="T23" fmla="*/ 0 h 3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2"/>
              <a:gd name="T37" fmla="*/ 0 h 304"/>
              <a:gd name="T38" fmla="*/ 282 w 282"/>
              <a:gd name="T39" fmla="*/ 304 h 3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2" h="304">
                <a:moveTo>
                  <a:pt x="0" y="304"/>
                </a:moveTo>
                <a:lnTo>
                  <a:pt x="28" y="294"/>
                </a:lnTo>
                <a:lnTo>
                  <a:pt x="58" y="278"/>
                </a:lnTo>
                <a:lnTo>
                  <a:pt x="88" y="254"/>
                </a:lnTo>
                <a:lnTo>
                  <a:pt x="112" y="232"/>
                </a:lnTo>
                <a:lnTo>
                  <a:pt x="144" y="204"/>
                </a:lnTo>
                <a:lnTo>
                  <a:pt x="172" y="170"/>
                </a:lnTo>
                <a:lnTo>
                  <a:pt x="192" y="142"/>
                </a:lnTo>
                <a:lnTo>
                  <a:pt x="212" y="120"/>
                </a:lnTo>
                <a:lnTo>
                  <a:pt x="232" y="88"/>
                </a:lnTo>
                <a:lnTo>
                  <a:pt x="254" y="54"/>
                </a:lnTo>
                <a:lnTo>
                  <a:pt x="282" y="0"/>
                </a:lnTo>
              </a:path>
            </a:pathLst>
          </a:custGeom>
          <a:noFill/>
          <a:ln w="60325">
            <a:solidFill>
              <a:srgbClr val="8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5435600" y="1395413"/>
            <a:ext cx="317500" cy="593725"/>
          </a:xfrm>
          <a:custGeom>
            <a:avLst/>
            <a:gdLst>
              <a:gd name="T0" fmla="*/ 0 w 200"/>
              <a:gd name="T1" fmla="*/ 374 h 374"/>
              <a:gd name="T2" fmla="*/ 24 w 200"/>
              <a:gd name="T3" fmla="*/ 332 h 374"/>
              <a:gd name="T4" fmla="*/ 54 w 200"/>
              <a:gd name="T5" fmla="*/ 276 h 374"/>
              <a:gd name="T6" fmla="*/ 82 w 200"/>
              <a:gd name="T7" fmla="*/ 228 h 374"/>
              <a:gd name="T8" fmla="*/ 106 w 200"/>
              <a:gd name="T9" fmla="*/ 180 h 374"/>
              <a:gd name="T10" fmla="*/ 130 w 200"/>
              <a:gd name="T11" fmla="*/ 136 h 374"/>
              <a:gd name="T12" fmla="*/ 154 w 200"/>
              <a:gd name="T13" fmla="*/ 94 h 374"/>
              <a:gd name="T14" fmla="*/ 172 w 200"/>
              <a:gd name="T15" fmla="*/ 60 h 374"/>
              <a:gd name="T16" fmla="*/ 200 w 200"/>
              <a:gd name="T17" fmla="*/ 0 h 3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"/>
              <a:gd name="T28" fmla="*/ 0 h 374"/>
              <a:gd name="T29" fmla="*/ 200 w 200"/>
              <a:gd name="T30" fmla="*/ 374 h 3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" h="374">
                <a:moveTo>
                  <a:pt x="0" y="374"/>
                </a:moveTo>
                <a:lnTo>
                  <a:pt x="24" y="332"/>
                </a:lnTo>
                <a:lnTo>
                  <a:pt x="54" y="276"/>
                </a:lnTo>
                <a:lnTo>
                  <a:pt x="82" y="228"/>
                </a:lnTo>
                <a:lnTo>
                  <a:pt x="106" y="180"/>
                </a:lnTo>
                <a:lnTo>
                  <a:pt x="130" y="136"/>
                </a:lnTo>
                <a:lnTo>
                  <a:pt x="154" y="94"/>
                </a:lnTo>
                <a:lnTo>
                  <a:pt x="172" y="60"/>
                </a:lnTo>
                <a:lnTo>
                  <a:pt x="200" y="0"/>
                </a:lnTo>
              </a:path>
            </a:pathLst>
          </a:custGeom>
          <a:noFill/>
          <a:ln w="60325">
            <a:solidFill>
              <a:srgbClr val="8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5813425" y="762000"/>
            <a:ext cx="219075" cy="473075"/>
          </a:xfrm>
          <a:custGeom>
            <a:avLst/>
            <a:gdLst>
              <a:gd name="T0" fmla="*/ 0 w 138"/>
              <a:gd name="T1" fmla="*/ 298 h 298"/>
              <a:gd name="T2" fmla="*/ 28 w 138"/>
              <a:gd name="T3" fmla="*/ 252 h 298"/>
              <a:gd name="T4" fmla="*/ 52 w 138"/>
              <a:gd name="T5" fmla="*/ 212 h 298"/>
              <a:gd name="T6" fmla="*/ 70 w 138"/>
              <a:gd name="T7" fmla="*/ 176 h 298"/>
              <a:gd name="T8" fmla="*/ 88 w 138"/>
              <a:gd name="T9" fmla="*/ 138 h 298"/>
              <a:gd name="T10" fmla="*/ 104 w 138"/>
              <a:gd name="T11" fmla="*/ 102 h 298"/>
              <a:gd name="T12" fmla="*/ 118 w 138"/>
              <a:gd name="T13" fmla="*/ 70 h 298"/>
              <a:gd name="T14" fmla="*/ 138 w 138"/>
              <a:gd name="T15" fmla="*/ 0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298"/>
              <a:gd name="T26" fmla="*/ 138 w 138"/>
              <a:gd name="T27" fmla="*/ 298 h 2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298">
                <a:moveTo>
                  <a:pt x="0" y="298"/>
                </a:moveTo>
                <a:lnTo>
                  <a:pt x="28" y="252"/>
                </a:lnTo>
                <a:lnTo>
                  <a:pt x="52" y="212"/>
                </a:lnTo>
                <a:lnTo>
                  <a:pt x="70" y="176"/>
                </a:lnTo>
                <a:lnTo>
                  <a:pt x="88" y="138"/>
                </a:lnTo>
                <a:lnTo>
                  <a:pt x="104" y="102"/>
                </a:lnTo>
                <a:lnTo>
                  <a:pt x="118" y="70"/>
                </a:lnTo>
                <a:lnTo>
                  <a:pt x="138" y="0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grpSp>
        <p:nvGrpSpPr>
          <p:cNvPr id="3482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ВОИНЫ ФАРАОНА</a:t>
            </a:r>
            <a:endParaRPr lang="ru-RU" dirty="0"/>
          </a:p>
        </p:txBody>
      </p:sp>
      <p:sp>
        <p:nvSpPr>
          <p:cNvPr id="34829" name="Freeform 11"/>
          <p:cNvSpPr>
            <a:spLocks/>
          </p:cNvSpPr>
          <p:nvPr/>
        </p:nvSpPr>
        <p:spPr bwMode="auto">
          <a:xfrm>
            <a:off x="401638" y="1800225"/>
            <a:ext cx="1042987" cy="635000"/>
          </a:xfrm>
          <a:custGeom>
            <a:avLst/>
            <a:gdLst>
              <a:gd name="T0" fmla="*/ 360 w 360"/>
              <a:gd name="T1" fmla="*/ 166 h 166"/>
              <a:gd name="T2" fmla="*/ 340 w 360"/>
              <a:gd name="T3" fmla="*/ 152 h 166"/>
              <a:gd name="T4" fmla="*/ 308 w 360"/>
              <a:gd name="T5" fmla="*/ 134 h 166"/>
              <a:gd name="T6" fmla="*/ 278 w 360"/>
              <a:gd name="T7" fmla="*/ 120 h 166"/>
              <a:gd name="T8" fmla="*/ 246 w 360"/>
              <a:gd name="T9" fmla="*/ 106 h 166"/>
              <a:gd name="T10" fmla="*/ 214 w 360"/>
              <a:gd name="T11" fmla="*/ 92 h 166"/>
              <a:gd name="T12" fmla="*/ 180 w 360"/>
              <a:gd name="T13" fmla="*/ 78 h 166"/>
              <a:gd name="T14" fmla="*/ 160 w 360"/>
              <a:gd name="T15" fmla="*/ 70 h 166"/>
              <a:gd name="T16" fmla="*/ 136 w 360"/>
              <a:gd name="T17" fmla="*/ 60 h 166"/>
              <a:gd name="T18" fmla="*/ 0 w 360"/>
              <a:gd name="T19" fmla="*/ 0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166"/>
              <a:gd name="T32" fmla="*/ 360 w 360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166">
                <a:moveTo>
                  <a:pt x="360" y="166"/>
                </a:moveTo>
                <a:lnTo>
                  <a:pt x="340" y="152"/>
                </a:lnTo>
                <a:lnTo>
                  <a:pt x="308" y="134"/>
                </a:lnTo>
                <a:lnTo>
                  <a:pt x="278" y="120"/>
                </a:lnTo>
                <a:lnTo>
                  <a:pt x="246" y="106"/>
                </a:lnTo>
                <a:lnTo>
                  <a:pt x="214" y="92"/>
                </a:lnTo>
                <a:lnTo>
                  <a:pt x="180" y="78"/>
                </a:lnTo>
                <a:lnTo>
                  <a:pt x="160" y="70"/>
                </a:lnTo>
                <a:lnTo>
                  <a:pt x="136" y="60"/>
                </a:lnTo>
                <a:lnTo>
                  <a:pt x="0" y="0"/>
                </a:lnTo>
              </a:path>
            </a:pathLst>
          </a:custGeom>
          <a:noFill/>
          <a:ln w="60325">
            <a:solidFill>
              <a:srgbClr val="8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34830" name="Прямоугольник 2"/>
          <p:cNvSpPr>
            <a:spLocks noChangeArrowheads="1"/>
          </p:cNvSpPr>
          <p:nvPr/>
        </p:nvSpPr>
        <p:spPr bwMode="auto">
          <a:xfrm>
            <a:off x="157163" y="25654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Направления военных походов</a:t>
            </a:r>
          </a:p>
        </p:txBody>
      </p:sp>
      <p:pic>
        <p:nvPicPr>
          <p:cNvPr id="3483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75" y="3765550"/>
            <a:ext cx="22225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2413" y="4167188"/>
          <a:ext cx="86391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ПОСЛЕДСТВИЯ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64669" y="1008000"/>
            <a:ext cx="8627331" cy="2962513"/>
          </a:xfrm>
          <a:prstGeom prst="roundRect">
            <a:avLst>
              <a:gd name="adj" fmla="val 13312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latin typeface="Comic Sans MS" pitchFamily="66" charset="0"/>
              </a:rPr>
              <a:t> Запиши в таблицу причины и последствия побед египетских армий.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Отметь знаком «+» те последствия, которые обеспечили рассвет Египта.</a:t>
            </a:r>
          </a:p>
        </p:txBody>
      </p:sp>
      <p:grpSp>
        <p:nvGrpSpPr>
          <p:cNvPr id="368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9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9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ПЛОДЫ </a:t>
            </a:r>
            <a:r>
              <a:rPr lang="ru-RU" spc="-150" dirty="0" smtClean="0"/>
              <a:t>ПОБЕД</a:t>
            </a:r>
            <a:endParaRPr lang="ru-RU" dirty="0"/>
          </a:p>
        </p:txBody>
      </p:sp>
      <p:pic>
        <p:nvPicPr>
          <p:cNvPr id="3689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970338"/>
            <a:ext cx="2687637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ПЛОДЫ </a:t>
            </a:r>
            <a:r>
              <a:rPr lang="ru-RU" spc="-150" dirty="0" smtClean="0"/>
              <a:t>ПОБЕД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1368000"/>
            <a:ext cx="8640000" cy="3983227"/>
          </a:xfrm>
          <a:prstGeom prst="roundRect">
            <a:avLst>
              <a:gd name="adj" fmla="val 875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76375" y="5516563"/>
            <a:ext cx="6264275" cy="920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Рабы на строительстве храмов Луксора. Худ. Э. Пойнтер</a:t>
            </a:r>
          </a:p>
        </p:txBody>
      </p:sp>
      <p:sp>
        <p:nvSpPr>
          <p:cNvPr id="4" name="Управляющая кнопка: сведения 3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7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7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ФАРАОН-ОТСТУПНИК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1260000"/>
            <a:ext cx="1772304" cy="2880000"/>
          </a:xfrm>
          <a:prstGeom prst="roundRect">
            <a:avLst>
              <a:gd name="adj" fmla="val 10552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5736" y="2996952"/>
            <a:ext cx="4762500" cy="3143250"/>
          </a:xfrm>
          <a:prstGeom prst="roundRect">
            <a:avLst>
              <a:gd name="adj" fmla="val 7411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>
          <a:xfrm>
            <a:off x="7092000" y="1260000"/>
            <a:ext cx="1772304" cy="2880000"/>
          </a:xfrm>
          <a:prstGeom prst="roundRect">
            <a:avLst>
              <a:gd name="adj" fmla="val 810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179388" y="4230688"/>
            <a:ext cx="1871662" cy="10207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Жена Эхнатона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Нефертити</a:t>
            </a:r>
            <a:endParaRPr lang="ru-RU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62800" y="4230688"/>
            <a:ext cx="1701800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Фараон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Эхнатон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РАСЦВЕТ МОГУЩЕСТВА ДРЕВНЕГО ЕГИПТА ПРОДОЛЖАЛСЯ ОКОЛО ПЯТИ СТОЛЕТИЙ.</a:t>
            </a:r>
            <a:endParaRPr lang="ru-RU" sz="4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301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1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1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4505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5" name="Овал 1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5" name="Рисунок 1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5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20" name="Овал 1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1" name="Рисунок 2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0" name="Группа 5"/>
          <p:cNvGrpSpPr>
            <a:grpSpLocks/>
          </p:cNvGrpSpPr>
          <p:nvPr/>
        </p:nvGrpSpPr>
        <p:grpSpPr bwMode="auto">
          <a:xfrm>
            <a:off x="265113" y="1196975"/>
            <a:ext cx="8639175" cy="1736725"/>
            <a:chOff x="264669" y="1484784"/>
            <a:chExt cx="8640000" cy="17366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4669" y="1484784"/>
              <a:ext cx="8640000" cy="173664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Как </a:t>
              </a:r>
              <a:r>
                <a:rPr lang="ru-RU" sz="3200" dirty="0">
                  <a:latin typeface="+mn-lt"/>
                </a:rPr>
                <a:t>вы думаете, справедливо ли, что одна страна </a:t>
              </a:r>
              <a:r>
                <a:rPr lang="ru-RU" sz="3200" dirty="0">
                  <a:latin typeface="+mn-lt"/>
                </a:rPr>
                <a:t>обеспечивает своё </a:t>
              </a:r>
              <a:r>
                <a:rPr lang="ru-RU" sz="3200" dirty="0">
                  <a:latin typeface="+mn-lt"/>
                </a:rPr>
                <a:t>могущество за счёт других?</a:t>
              </a:r>
            </a:p>
          </p:txBody>
        </p:sp>
        <p:pic>
          <p:nvPicPr>
            <p:cNvPr id="45066" name="Рисунок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407" y="1628800"/>
              <a:ext cx="332312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972000" y="1664832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8000" y="3140928"/>
            <a:ext cx="4572000" cy="2880360"/>
          </a:xfrm>
          <a:prstGeom prst="roundRect">
            <a:avLst>
              <a:gd name="adj" fmla="val 838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19250" y="6092825"/>
            <a:ext cx="5921375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Фараон на колеснице. Соврем. рисунок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4710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5" name="Овал 1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7116" name="Рисунок 1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0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20" name="Овал 1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7112" name="Рисунок 2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264669" y="1265024"/>
            <a:ext cx="8640000" cy="4972288"/>
          </a:xfrm>
          <a:prstGeom prst="roundRect">
            <a:avLst>
              <a:gd name="adj" fmla="val 8106"/>
            </a:avLst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Укажи названия стран-соседей Древнего Египта: Аравия, Сирия, Палестина, Финикия, Нубия. (Расставь соответствующие цифры.)</a:t>
            </a:r>
          </a:p>
          <a:p>
            <a:pPr indent="357188"/>
            <a:r>
              <a:rPr lang="ru-RU" sz="2800">
                <a:latin typeface="Comic Sans MS" pitchFamily="66" charset="0"/>
              </a:rPr>
              <a:t>Обведи красным цветом направления военных походов Тутмоса III и закрась светло-зелёным цветом территорию Египетского царства к 1500 года до н.э.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Придумай и нанеси на карту условные обозначения, доказывающие расцвет Египта. Запиши их в легенду карты.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103687"/>
          </a:xfrm>
        </p:spPr>
        <p:txBody>
          <a:bodyPr>
            <a:norm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Пирамиды </a:t>
            </a:r>
            <a:r>
              <a:rPr lang="ru-RU" smtClean="0">
                <a:latin typeface="Arial" charset="0"/>
              </a:rPr>
              <a:t>–</a:t>
            </a:r>
            <a:r>
              <a:rPr lang="ru-RU" smtClean="0"/>
              <a:t>это круто! Чтобы их построить</a:t>
            </a:r>
            <a:r>
              <a:rPr lang="ru-RU" smtClean="0">
                <a:latin typeface="Arial" charset="0"/>
              </a:rPr>
              <a:t>,</a:t>
            </a:r>
            <a:r>
              <a:rPr lang="ru-RU" smtClean="0"/>
              <a:t> государство должно быть очень сильным</a:t>
            </a:r>
            <a:r>
              <a:rPr lang="ru-RU" smtClean="0">
                <a:latin typeface="Arial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103687"/>
          </a:xfrm>
        </p:spPr>
        <p:txBody>
          <a:bodyPr>
            <a:norm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А уч</a:t>
            </a:r>
            <a:r>
              <a:rPr lang="ru-RU" smtClean="0">
                <a:latin typeface="Arial" charset="0"/>
              </a:rPr>
              <a:t>ё</a:t>
            </a:r>
            <a:r>
              <a:rPr lang="ru-RU" smtClean="0"/>
              <a:t>ные думают</a:t>
            </a:r>
            <a:r>
              <a:rPr lang="ru-RU" smtClean="0">
                <a:latin typeface="Arial" charset="0"/>
              </a:rPr>
              <a:t>,</a:t>
            </a:r>
            <a:r>
              <a:rPr lang="ru-RU" smtClean="0"/>
              <a:t> что государство в Египте стало гораздо сильнее примерно через 1000 лет после строительства пирамид</a:t>
            </a:r>
            <a:r>
              <a:rPr lang="ru-RU" smtClean="0">
                <a:latin typeface="Arial" charset="0"/>
              </a:rPr>
              <a:t>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4" name="Рисунок 10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0" name="Рисунок 13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2" descr="египетские пирами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" y="3638550"/>
            <a:ext cx="29162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3762000" y="187200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62000" y="3852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54625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Прямоугольник 18"/>
          <p:cNvSpPr>
            <a:spLocks noChangeArrowheads="1"/>
          </p:cNvSpPr>
          <p:nvPr/>
        </p:nvSpPr>
        <p:spPr bwMode="auto">
          <a:xfrm>
            <a:off x="415925" y="5157788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мнение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</a:t>
            </a:r>
            <a:r>
              <a:rPr lang="ru-RU" sz="2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513" y="755650"/>
            <a:ext cx="381317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36" name="Овал 35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186" name="Рисунок 38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41" name="Овал 40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182" name="Рисунок 41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5774687" y="3378594"/>
            <a:ext cx="432000" cy="50405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5" name="Скругленный прямоугольник 44"/>
          <p:cNvSpPr/>
          <p:nvPr/>
        </p:nvSpPr>
        <p:spPr>
          <a:xfrm>
            <a:off x="5076056" y="2348880"/>
            <a:ext cx="432000" cy="50405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6" name="Скругленный прямоугольник 45"/>
          <p:cNvSpPr/>
          <p:nvPr/>
        </p:nvSpPr>
        <p:spPr>
          <a:xfrm>
            <a:off x="5774687" y="2204864"/>
            <a:ext cx="432000" cy="50405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7" name="Скругленный прямоугольник 46"/>
          <p:cNvSpPr/>
          <p:nvPr/>
        </p:nvSpPr>
        <p:spPr>
          <a:xfrm>
            <a:off x="5436144" y="1561829"/>
            <a:ext cx="432000" cy="50405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8" name="Скругленный прямоугольник 47"/>
          <p:cNvSpPr/>
          <p:nvPr/>
        </p:nvSpPr>
        <p:spPr>
          <a:xfrm>
            <a:off x="3995936" y="6021288"/>
            <a:ext cx="432000" cy="50405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1968500"/>
            <a:ext cx="2654300" cy="3298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+mn-lt"/>
              </a:rPr>
              <a:t>Аравия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+mn-lt"/>
              </a:rPr>
              <a:t>Сирия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spc="-150" dirty="0">
                <a:latin typeface="+mn-lt"/>
              </a:rPr>
              <a:t>Палестина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+mn-lt"/>
              </a:rPr>
              <a:t>Финикия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latin typeface="+mn-lt"/>
              </a:rPr>
              <a:t>Нубия</a:t>
            </a:r>
            <a:endParaRPr lang="ru-RU" sz="2800" dirty="0">
              <a:latin typeface="+mn-lt"/>
            </a:endParaRPr>
          </a:p>
        </p:txBody>
      </p:sp>
      <p:sp>
        <p:nvSpPr>
          <p:cNvPr id="49173" name="TextBox 5"/>
          <p:cNvSpPr txBox="1">
            <a:spLocks noChangeArrowheads="1"/>
          </p:cNvSpPr>
          <p:nvPr/>
        </p:nvSpPr>
        <p:spPr bwMode="auto">
          <a:xfrm>
            <a:off x="6886575" y="1268413"/>
            <a:ext cx="193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ЛЕГЕНДА</a:t>
            </a:r>
          </a:p>
        </p:txBody>
      </p:sp>
      <p:sp useBgFill="1">
        <p:nvSpPr>
          <p:cNvPr id="52" name="Скругленный прямоугольник 51"/>
          <p:cNvSpPr/>
          <p:nvPr/>
        </p:nvSpPr>
        <p:spPr>
          <a:xfrm>
            <a:off x="6732588" y="1916113"/>
            <a:ext cx="503237" cy="50482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53" name="Скругленный прямоугольник 52"/>
          <p:cNvSpPr/>
          <p:nvPr/>
        </p:nvSpPr>
        <p:spPr>
          <a:xfrm>
            <a:off x="6732588" y="2559050"/>
            <a:ext cx="503237" cy="50323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54" name="Скругленный прямоугольник 53"/>
          <p:cNvSpPr/>
          <p:nvPr/>
        </p:nvSpPr>
        <p:spPr>
          <a:xfrm>
            <a:off x="6732588" y="3214688"/>
            <a:ext cx="503237" cy="50482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55" name="Скругленный прямоугольник 54"/>
          <p:cNvSpPr/>
          <p:nvPr/>
        </p:nvSpPr>
        <p:spPr>
          <a:xfrm>
            <a:off x="6732588" y="3871913"/>
            <a:ext cx="503237" cy="50482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56" name="Скругленный прямоугольник 55"/>
          <p:cNvSpPr/>
          <p:nvPr/>
        </p:nvSpPr>
        <p:spPr>
          <a:xfrm>
            <a:off x="6732588" y="4529138"/>
            <a:ext cx="503237" cy="5032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57" name="Скругленный прямоугольник 56"/>
          <p:cNvSpPr/>
          <p:nvPr/>
        </p:nvSpPr>
        <p:spPr>
          <a:xfrm>
            <a:off x="6732588" y="5184775"/>
            <a:ext cx="503237" cy="50482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58" name="Скругленный прямоугольник 57"/>
          <p:cNvSpPr/>
          <p:nvPr/>
        </p:nvSpPr>
        <p:spPr>
          <a:xfrm>
            <a:off x="6732588" y="5842000"/>
            <a:ext cx="503237" cy="50323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24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23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669" y="1166843"/>
            <a:ext cx="8640000" cy="1451967"/>
          </a:xfrm>
          <a:prstGeom prst="roundRect">
            <a:avLst>
              <a:gd name="adj" fmla="val 18442"/>
            </a:avLst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Расставь события и явления в правильной последовательности (причины — следствия).</a:t>
            </a:r>
          </a:p>
        </p:txBody>
      </p:sp>
      <p:sp>
        <p:nvSpPr>
          <p:cNvPr id="51207" name="Прямоугольник 3"/>
          <p:cNvSpPr>
            <a:spLocks noChangeArrowheads="1"/>
          </p:cNvSpPr>
          <p:nvPr/>
        </p:nvSpPr>
        <p:spPr bwMode="auto">
          <a:xfrm>
            <a:off x="252413" y="2924175"/>
            <a:ext cx="86391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1. Строительство грандиозных дворцов и храмов в новой столице Египта — Фивах.</a:t>
            </a:r>
          </a:p>
          <a:p>
            <a:r>
              <a:rPr lang="ru-RU" sz="2800">
                <a:latin typeface="Comic Sans MS" pitchFamily="66" charset="0"/>
              </a:rPr>
              <a:t>2. Завоевательные походы Тутмоса III.</a:t>
            </a:r>
          </a:p>
          <a:p>
            <a:r>
              <a:rPr lang="ru-RU" sz="2800">
                <a:latin typeface="Comic Sans MS" pitchFamily="66" charset="0"/>
              </a:rPr>
              <a:t>3. Применение бронзы.</a:t>
            </a:r>
          </a:p>
          <a:p>
            <a:r>
              <a:rPr lang="ru-RU" sz="2800">
                <a:latin typeface="Comic Sans MS" pitchFamily="66" charset="0"/>
              </a:rPr>
              <a:t>4. Развитие хозяйства.</a:t>
            </a:r>
          </a:p>
          <a:p>
            <a:r>
              <a:rPr lang="ru-RU" sz="2800">
                <a:latin typeface="Comic Sans MS" pitchFamily="66" charset="0"/>
              </a:rPr>
              <a:t>5. Создание новой армии.</a:t>
            </a:r>
          </a:p>
        </p:txBody>
      </p:sp>
      <p:grpSp>
        <p:nvGrpSpPr>
          <p:cNvPr id="51208" name="Группа 18"/>
          <p:cNvGrpSpPr>
            <a:grpSpLocks/>
          </p:cNvGrpSpPr>
          <p:nvPr/>
        </p:nvGrpSpPr>
        <p:grpSpPr bwMode="auto">
          <a:xfrm>
            <a:off x="265113" y="5908675"/>
            <a:ext cx="8626475" cy="544513"/>
            <a:chOff x="4644008" y="2276872"/>
            <a:chExt cx="4033840" cy="544183"/>
          </a:xfrm>
        </p:grpSpPr>
        <p:sp>
          <p:nvSpPr>
            <p:cNvPr id="20" name="Полилиния 19"/>
            <p:cNvSpPr/>
            <p:nvPr/>
          </p:nvSpPr>
          <p:spPr>
            <a:xfrm>
              <a:off x="4644008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  <a:endParaRPr lang="ru-RU" sz="40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316315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499671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  <a:endParaRPr lang="ru-RU" sz="40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171978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355334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  <a:endParaRPr lang="ru-RU" sz="40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27641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210998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8393" tIns="68393" rIns="68393" bIns="6839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</a:t>
              </a:r>
              <a:endParaRPr lang="ru-RU" sz="40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883304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066661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8393" tIns="68393" rIns="68393" bIns="6839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  <a:endParaRPr lang="ru-RU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1008000"/>
            <a:ext cx="8640000" cy="1903690"/>
          </a:xfrm>
          <a:prstGeom prst="roundRect">
            <a:avLst>
              <a:gd name="adj" fmla="val 13036"/>
            </a:avLst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Какой процесс здесь представлен — расцвет или упадок Древнего Египта? Приведи одно–два доказательства своей точки зрения.</a:t>
            </a:r>
          </a:p>
        </p:txBody>
      </p:sp>
      <p:grpSp>
        <p:nvGrpSpPr>
          <p:cNvPr id="5325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329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25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329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53255" name="Группа 18"/>
          <p:cNvGrpSpPr>
            <a:grpSpLocks/>
          </p:cNvGrpSpPr>
          <p:nvPr/>
        </p:nvGrpSpPr>
        <p:grpSpPr bwMode="auto">
          <a:xfrm>
            <a:off x="265113" y="5908675"/>
            <a:ext cx="8626475" cy="544513"/>
            <a:chOff x="4644008" y="2276872"/>
            <a:chExt cx="4033840" cy="544183"/>
          </a:xfrm>
        </p:grpSpPr>
        <p:sp>
          <p:nvSpPr>
            <p:cNvPr id="20" name="Полилиния 19"/>
            <p:cNvSpPr/>
            <p:nvPr/>
          </p:nvSpPr>
          <p:spPr>
            <a:xfrm>
              <a:off x="4644008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  <a:endParaRPr lang="ru-RU" sz="40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316315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499671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  <a:endParaRPr lang="ru-RU" sz="40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171978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355334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  <a:endParaRPr lang="ru-RU" sz="40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27641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210998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8393" tIns="68393" rIns="68393" bIns="6839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</a:t>
              </a:r>
              <a:endParaRPr lang="ru-RU" sz="40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883304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066661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8393" tIns="68393" rIns="68393" bIns="6839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  <a:endParaRPr lang="ru-RU" sz="4000" dirty="0"/>
            </a:p>
          </p:txBody>
        </p:sp>
      </p:grpSp>
      <p:graphicFrame>
        <p:nvGraphicFramePr>
          <p:cNvPr id="53303" name="Group 55"/>
          <p:cNvGraphicFramePr>
            <a:graphicFrameLocks noGrp="1"/>
          </p:cNvGraphicFramePr>
          <p:nvPr/>
        </p:nvGraphicFramePr>
        <p:xfrm>
          <a:off x="252413" y="306070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ИМЕННО XVI–XI века до н.э. НАЗЫВАЮТ ЭПОХОЙ РАСЦВЕТА ДРЕВНЕГО ЕГИПТА?</a:t>
            </a:r>
            <a:endParaRPr lang="ru-RU" sz="4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252413" y="2946400"/>
            <a:ext cx="8639175" cy="2827338"/>
            <a:chOff x="252000" y="3338998"/>
            <a:chExt cx="8640000" cy="282630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3338998"/>
              <a:ext cx="8640000" cy="282630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Когда </a:t>
              </a:r>
              <a:r>
                <a:rPr lang="ru-RU" sz="3200" dirty="0">
                  <a:latin typeface="+mn-lt"/>
                </a:rPr>
                <a:t>и как образовалось египетское царство? (§ 7) Какие тебе </a:t>
              </a:r>
              <a:r>
                <a:rPr lang="ru-RU" sz="3200" dirty="0">
                  <a:latin typeface="+mn-lt"/>
                </a:rPr>
                <a:t>известны </a:t>
              </a:r>
              <a:r>
                <a:rPr lang="ru-RU" sz="3200" dirty="0">
                  <a:latin typeface="+mn-lt"/>
                </a:rPr>
                <a:t>достижения древних египтян? (§ 8–10) Когда и как люди </a:t>
              </a:r>
              <a:r>
                <a:rPr lang="ru-RU" sz="3200" dirty="0">
                  <a:latin typeface="+mn-lt"/>
                </a:rPr>
                <a:t>начали </a:t>
              </a:r>
              <a:r>
                <a:rPr lang="ru-RU" sz="3200" dirty="0">
                  <a:latin typeface="+mn-lt"/>
                </a:rPr>
                <a:t>использовать металлы? (§ 5)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363600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19461" name="Группа 5"/>
          <p:cNvGrpSpPr>
            <a:grpSpLocks/>
          </p:cNvGrpSpPr>
          <p:nvPr/>
        </p:nvGrpSpPr>
        <p:grpSpPr bwMode="auto">
          <a:xfrm>
            <a:off x="220663" y="1236663"/>
            <a:ext cx="8697912" cy="1250950"/>
            <a:chOff x="219456" y="1629848"/>
            <a:chExt cx="8698992" cy="124968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661120"/>
              <a:ext cx="8640000" cy="11918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Объясни значени</a:t>
              </a:r>
              <a:r>
                <a:rPr lang="ru-RU" sz="3200"/>
                <a:t>я</a:t>
              </a:r>
              <a:r>
                <a:rPr lang="ru-RU" sz="3200">
                  <a:latin typeface="Comic Sans MS" pitchFamily="66" charset="0"/>
                </a:rPr>
                <a:t> слов: государство, народ, общество, граждане. (Словарь)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187200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1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0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0514" name="Group 34"/>
          <p:cNvGraphicFramePr>
            <a:graphicFrameLocks noGrp="1"/>
          </p:cNvGraphicFramePr>
          <p:nvPr/>
        </p:nvGraphicFramePr>
        <p:xfrm>
          <a:off x="265113" y="1125538"/>
          <a:ext cx="8628062" cy="5329237"/>
        </p:xfrm>
        <a:graphic>
          <a:graphicData uri="http://schemas.openxmlformats.org/drawingml/2006/table">
            <a:tbl>
              <a:tblPr/>
              <a:tblGrid>
                <a:gridCol w="1498600"/>
                <a:gridCol w="71294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управления обществом, людьми, которые проживают на одной территории, где существуют аппарат управления, система законов, службы защиты законного порядка, армия, сбор налогов.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Общность людей, которых объединяют самоназвание, единый язык, особый образ жизни, обычаи.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Множество людей, которых объединяет совместная жизнь и деятельность по принятым правилам и законам. Все действия людей можно разделить на четыре основные сферы жизни: хозяйство, общественное деление, власть, духовная культура.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Свободный человек, член общины (земледелец, ремесленник, торговец, знатный землевладелец), имеющий право на часть земли в общине и за это несущий перед ней обязанности.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56744" y="2526109"/>
            <a:ext cx="8627811" cy="3028415"/>
          </a:xfrm>
          <a:prstGeom prst="roundRect">
            <a:avLst>
              <a:gd name="adj" fmla="val 10576"/>
            </a:avLst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30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000">
                <a:latin typeface="Comic Sans MS" pitchFamily="66" charset="0"/>
              </a:rPr>
              <a:t>Впиши в первый столбик понятия</a:t>
            </a:r>
            <a:r>
              <a:rPr lang="ru-RU" sz="3000"/>
              <a:t>,</a:t>
            </a:r>
            <a:r>
              <a:rPr lang="ru-RU" sz="3000">
                <a:latin typeface="Comic Sans MS" pitchFamily="66" charset="0"/>
              </a:rPr>
              <a:t> соответствующие данным определениям.</a:t>
            </a:r>
          </a:p>
          <a:p>
            <a:pPr indent="350838"/>
            <a:r>
              <a:rPr lang="ru-RU" sz="30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0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000">
                <a:latin typeface="Comic Sans MS" pitchFamily="66" charset="0"/>
              </a:rPr>
              <a:t>Отметь значком «+» те понятия, которые применимы к Египту</a:t>
            </a:r>
            <a:r>
              <a:rPr lang="ru-RU" sz="3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4" name="Group 56"/>
          <p:cNvGraphicFramePr>
            <a:graphicFrameLocks noGrp="1"/>
          </p:cNvGraphicFramePr>
          <p:nvPr/>
        </p:nvGraphicFramePr>
        <p:xfrm>
          <a:off x="265113" y="1128713"/>
          <a:ext cx="8628062" cy="4375150"/>
        </p:xfrm>
        <a:graphic>
          <a:graphicData uri="http://schemas.openxmlformats.org/drawingml/2006/table">
            <a:tbl>
              <a:tblPr/>
              <a:tblGrid>
                <a:gridCol w="2867025"/>
                <a:gridCol w="2879725"/>
                <a:gridCol w="28813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Родовая  община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Ткани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Вождь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Мотыжное  земледелие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Соседская  община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Папирусный  свиток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Народ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Народное  собрание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Плуг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Вельможи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Города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Каналы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Собственность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Номарх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Дамбы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Торговля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Законы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Иероглифы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Племя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Фараон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Металлообработка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Глиняная  посуда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Писцы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Налоги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pSp>
        <p:nvGrpSpPr>
          <p:cNvPr id="2256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8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6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7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0125" y="1946548"/>
            <a:ext cx="8627811" cy="3371136"/>
          </a:xfrm>
          <a:prstGeom prst="roundRect">
            <a:avLst>
              <a:gd name="adj" fmla="val 11360"/>
            </a:avLst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200">
                <a:latin typeface="Comic Sans MS" pitchFamily="66" charset="0"/>
              </a:rPr>
              <a:t>С помощью цвета распредели все слова (понятия и термины) на две группы.</a:t>
            </a:r>
          </a:p>
          <a:p>
            <a:pPr indent="35083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2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>
                <a:latin typeface="Comic Sans MS" pitchFamily="66" charset="0"/>
              </a:rPr>
              <a:t>Запиши ещё два слова и распредели их таким же образом.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6913" y="5613400"/>
            <a:ext cx="2867025" cy="1055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Первобытное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общество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81663" y="5873750"/>
            <a:ext cx="2587625" cy="579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9900"/>
                </a:solidFill>
                <a:latin typeface="+mn-lt"/>
              </a:rPr>
              <a:t>Цивилизация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7" y="1772816"/>
            <a:ext cx="8375302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БРОНЗОВЫЙ ВЕК ЕГИПТА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5" y="3068960"/>
            <a:ext cx="8375303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ВОИНЫ ФАРАОНА</a:t>
            </a:r>
            <a:endParaRPr lang="ru-RU" sz="36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4442103"/>
            <a:ext cx="8375303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ПЛОДЫ ПОБЕД</a:t>
            </a:r>
            <a:endParaRPr lang="ru-RU" sz="36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2"/>
          <p:cNvGrpSpPr>
            <a:grpSpLocks/>
          </p:cNvGrpSpPr>
          <p:nvPr/>
        </p:nvGrpSpPr>
        <p:grpSpPr bwMode="auto">
          <a:xfrm>
            <a:off x="252413" y="2124075"/>
            <a:ext cx="8639175" cy="1192213"/>
            <a:chOff x="252000" y="2475725"/>
            <a:chExt cx="8640000" cy="119181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2475725"/>
              <a:ext cx="8640000" cy="119181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Как </a:t>
              </a:r>
              <a:r>
                <a:rPr lang="ru-RU" sz="3200" dirty="0">
                  <a:latin typeface="+mn-lt"/>
                </a:rPr>
                <a:t>изменилось хозяйство Египта к сер. II тыс. до н.э.?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267294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/>
            </a:p>
          </p:txBody>
        </p:sp>
      </p:grpSp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БРОНЗОВЫЙ ВЕК </a:t>
            </a:r>
            <a:r>
              <a:rPr lang="ru-RU" dirty="0" smtClean="0"/>
              <a:t>ЕГИПТА</a:t>
            </a:r>
            <a:endParaRPr lang="ru-RU" dirty="0"/>
          </a:p>
        </p:txBody>
      </p:sp>
      <p:grpSp>
        <p:nvGrpSpPr>
          <p:cNvPr id="25605" name="Группа 5"/>
          <p:cNvGrpSpPr>
            <a:grpSpLocks/>
          </p:cNvGrpSpPr>
          <p:nvPr/>
        </p:nvGrpSpPr>
        <p:grpSpPr bwMode="auto">
          <a:xfrm>
            <a:off x="252413" y="4222750"/>
            <a:ext cx="8639175" cy="646113"/>
            <a:chOff x="251999" y="3815730"/>
            <a:chExt cx="8640000" cy="64698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1999" y="3815730"/>
              <a:ext cx="8640000" cy="64698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Сделай вывод </a:t>
              </a:r>
              <a:r>
                <a:rPr lang="ru-RU" sz="3200" dirty="0">
                  <a:latin typeface="+mn-lt"/>
                </a:rPr>
                <a:t>по проблеме.</a:t>
              </a: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828000" y="400506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БРОНЗОВЫЙ ВЕК </a:t>
            </a:r>
            <a:r>
              <a:rPr lang="ru-RU" dirty="0" smtClean="0"/>
              <a:t>ЕГИПТА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2179" y="1125224"/>
            <a:ext cx="1021093" cy="43200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1313" y="5589588"/>
            <a:ext cx="1854200" cy="919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Бронзовые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мечи</a:t>
            </a:r>
            <a:endParaRPr lang="ru-RU" sz="240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275" y="5634038"/>
            <a:ext cx="4230688" cy="919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Рамсес </a:t>
            </a:r>
            <a:r>
              <a:rPr lang="en-US" sz="2400" dirty="0">
                <a:latin typeface="+mn-lt"/>
              </a:rPr>
              <a:t>II </a:t>
            </a:r>
            <a:r>
              <a:rPr lang="ru-RU" sz="2400" dirty="0">
                <a:latin typeface="+mn-lt"/>
              </a:rPr>
              <a:t>на </a:t>
            </a:r>
            <a:r>
              <a:rPr lang="ru-RU" sz="2400" dirty="0">
                <a:latin typeface="+mn-lt"/>
              </a:rPr>
              <a:t>колеснице (современный рисунок)</a:t>
            </a:r>
            <a:endParaRPr lang="ru-RU" sz="2400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28939" y="1196752"/>
            <a:ext cx="5478964" cy="4320000"/>
          </a:xfrm>
          <a:prstGeom prst="roundRect">
            <a:avLst>
              <a:gd name="adj" fmla="val 6565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3795</TotalTime>
  <Words>734</Words>
  <Application>Microsoft Office PowerPoint</Application>
  <PresentationFormat>Экран (4:3)</PresentationFormat>
  <Paragraphs>143</Paragraphs>
  <Slides>22</Slides>
  <Notes>17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РАСЦВЕТ ЕГИПЕТСКОГО ЦАРСТВА</dc:title>
  <dc:creator>Telli</dc:creator>
  <cp:lastModifiedBy>Admin</cp:lastModifiedBy>
  <cp:revision>187</cp:revision>
  <dcterms:created xsi:type="dcterms:W3CDTF">2012-04-06T18:00:09Z</dcterms:created>
  <dcterms:modified xsi:type="dcterms:W3CDTF">2012-10-11T20:24:32Z</dcterms:modified>
</cp:coreProperties>
</file>