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56" r:id="rId2"/>
    <p:sldId id="257" r:id="rId3"/>
    <p:sldId id="259" r:id="rId4"/>
    <p:sldId id="258" r:id="rId5"/>
    <p:sldId id="260" r:id="rId6"/>
    <p:sldId id="273" r:id="rId7"/>
    <p:sldId id="261" r:id="rId8"/>
    <p:sldId id="262" r:id="rId9"/>
    <p:sldId id="263" r:id="rId10"/>
    <p:sldId id="272" r:id="rId11"/>
    <p:sldId id="271" r:id="rId12"/>
    <p:sldId id="264" r:id="rId13"/>
    <p:sldId id="265" r:id="rId14"/>
    <p:sldId id="266" r:id="rId15"/>
    <p:sldId id="270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66"/>
    <a:srgbClr val="009900"/>
    <a:srgbClr val="FFFF66"/>
    <a:srgbClr val="FFCC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A6B23-0CAA-40EC-9D06-439154D35526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4DA4E-6454-4A22-B97A-F2B8DB57E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819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Сцена охоты. Роспись.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4DA4E-6454-4A22-B97A-F2B8DB57E2C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576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23.04.2013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44624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effectLst/>
              </a:rPr>
              <a:t>Искусство Древнего Египта. Древнеегипетский рельеф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6323" y="5394325"/>
            <a:ext cx="7854696" cy="17526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0066"/>
                </a:solidFill>
              </a:rPr>
              <a:t>Изобразительное искусство, 2 класс</a:t>
            </a:r>
          </a:p>
          <a:p>
            <a:r>
              <a:rPr lang="ru-RU" sz="1800" dirty="0" smtClean="0">
                <a:solidFill>
                  <a:srgbClr val="000066"/>
                </a:solidFill>
              </a:rPr>
              <a:t>Урок 29</a:t>
            </a:r>
            <a:endParaRPr lang="ru-RU" sz="1800" dirty="0">
              <a:solidFill>
                <a:srgbClr val="00006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6429" y="6020026"/>
            <a:ext cx="2514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© </a:t>
            </a:r>
            <a:r>
              <a:rPr lang="en-US" dirty="0">
                <a:solidFill>
                  <a:srgbClr val="002060"/>
                </a:solidFill>
              </a:rPr>
              <a:t>ООО </a:t>
            </a:r>
            <a:r>
              <a:rPr lang="ru-RU" dirty="0">
                <a:solidFill>
                  <a:srgbClr val="002060"/>
                </a:solidFill>
              </a:rPr>
              <a:t>«</a:t>
            </a:r>
            <a:r>
              <a:rPr lang="ru-RU" dirty="0" err="1">
                <a:solidFill>
                  <a:srgbClr val="002060"/>
                </a:solidFill>
              </a:rPr>
              <a:t>Баласс</a:t>
            </a:r>
            <a:r>
              <a:rPr lang="ru-RU" dirty="0">
                <a:solidFill>
                  <a:srgbClr val="002060"/>
                </a:solidFill>
              </a:rPr>
              <a:t>», 2012</a:t>
            </a:r>
          </a:p>
        </p:txBody>
      </p:sp>
      <p:pic>
        <p:nvPicPr>
          <p:cNvPr id="1027" name="Picture 3" descr="C:\Users\SONYA\Desktop\презентации\картинки\29\luxor_dzn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10191"/>
            <a:ext cx="4598441" cy="336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sov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91000"/>
            <a:ext cx="2130425" cy="24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41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SONYA\Desktop\презентации\картинки\29\Снимоквап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617" y="122083"/>
            <a:ext cx="3891177" cy="673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66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SONYA\Desktop\презентации\картинки\29\Снимоксм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629392" y="-2"/>
            <a:ext cx="3598792" cy="689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71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FFFF66"/>
                </a:solidFill>
              </a:rPr>
              <a:t>Выражение решения проблемы</a:t>
            </a:r>
            <a:endParaRPr lang="ru-RU" sz="4000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15616" y="1844824"/>
            <a:ext cx="6336704" cy="27363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0066"/>
                </a:solidFill>
              </a:rPr>
              <a:t>Что необычного можно увидеть в древнеегипетских гробницах?</a:t>
            </a:r>
          </a:p>
        </p:txBody>
      </p:sp>
    </p:spTree>
    <p:extLst>
      <p:ext uri="{BB962C8B-B14F-4D97-AF65-F5344CB8AC3E}">
        <p14:creationId xmlns:p14="http://schemas.microsoft.com/office/powerpoint/2010/main" val="13812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88640"/>
            <a:ext cx="7772400" cy="9361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66"/>
                </a:solidFill>
              </a:rPr>
              <a:t>Продуктивное задание </a:t>
            </a: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SONYA\Desktop\презентации\картинки\29\Снимокыв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30281" y="1680152"/>
            <a:ext cx="5661248" cy="469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81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804" y="0"/>
            <a:ext cx="7772400" cy="9361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66"/>
                </a:solidFill>
              </a:rPr>
              <a:t>Продуктивное задание </a:t>
            </a: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049720"/>
            <a:ext cx="8424936" cy="56886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rgbClr val="000066"/>
                </a:solidFill>
              </a:rPr>
              <a:t>1.Переведите </a:t>
            </a:r>
            <a:r>
              <a:rPr lang="ru-RU" sz="2400" dirty="0">
                <a:solidFill>
                  <a:srgbClr val="000066"/>
                </a:solidFill>
              </a:rPr>
              <a:t>на кальку фигуру девушки или юноши с центрального разворота.</a:t>
            </a:r>
          </a:p>
          <a:p>
            <a:pPr algn="just"/>
            <a:r>
              <a:rPr lang="ru-RU" sz="2400" dirty="0" smtClean="0">
                <a:solidFill>
                  <a:srgbClr val="000066"/>
                </a:solidFill>
              </a:rPr>
              <a:t>2.Возьмите </a:t>
            </a:r>
            <a:r>
              <a:rPr lang="ru-RU" sz="2400" dirty="0">
                <a:solidFill>
                  <a:srgbClr val="000066"/>
                </a:solidFill>
              </a:rPr>
              <a:t>лист тонированной бумаги песочного цвета и переведите с кальки на него рисунок.</a:t>
            </a:r>
          </a:p>
          <a:p>
            <a:pPr algn="just"/>
            <a:r>
              <a:rPr lang="ru-RU" sz="2400" dirty="0" smtClean="0">
                <a:solidFill>
                  <a:srgbClr val="000066"/>
                </a:solidFill>
              </a:rPr>
              <a:t>3.Выложите </a:t>
            </a:r>
            <a:r>
              <a:rPr lang="ru-RU" sz="2400" dirty="0">
                <a:solidFill>
                  <a:srgbClr val="000066"/>
                </a:solidFill>
              </a:rPr>
              <a:t>на палитру чайную ложечку белой краски и немного коричневой. Добавляя в белую краску коричневую, пропишите тени на фигуре с одной стороны, противоположной источнику света, как показано на образце.</a:t>
            </a:r>
          </a:p>
          <a:p>
            <a:pPr algn="just"/>
            <a:r>
              <a:rPr lang="ru-RU" sz="2400" dirty="0" smtClean="0">
                <a:solidFill>
                  <a:srgbClr val="000066"/>
                </a:solidFill>
              </a:rPr>
              <a:t>4.Добавьте </a:t>
            </a:r>
            <a:r>
              <a:rPr lang="ru-RU" sz="2400" dirty="0">
                <a:solidFill>
                  <a:srgbClr val="000066"/>
                </a:solidFill>
              </a:rPr>
              <a:t>больше коричневой краски и пропишите падающие тени со стороны, противоположной источнику света.</a:t>
            </a:r>
          </a:p>
          <a:p>
            <a:pPr algn="just"/>
            <a:r>
              <a:rPr lang="ru-RU" sz="2400" dirty="0" smtClean="0">
                <a:solidFill>
                  <a:srgbClr val="000066"/>
                </a:solidFill>
              </a:rPr>
              <a:t>5.Промойте </a:t>
            </a:r>
            <a:r>
              <a:rPr lang="ru-RU" sz="2400" dirty="0">
                <a:solidFill>
                  <a:srgbClr val="000066"/>
                </a:solidFill>
              </a:rPr>
              <a:t>кисть, наберите чистой белой краски и пропишите блики со стороны источника света, как показано на образце.</a:t>
            </a:r>
          </a:p>
        </p:txBody>
      </p:sp>
    </p:spTree>
    <p:extLst>
      <p:ext uri="{BB962C8B-B14F-4D97-AF65-F5344CB8AC3E}">
        <p14:creationId xmlns:p14="http://schemas.microsoft.com/office/powerpoint/2010/main" val="280129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48680"/>
            <a:ext cx="7772400" cy="7200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66"/>
                </a:solidFill>
              </a:rPr>
              <a:t>Рефлексия</a:t>
            </a: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7835208" cy="504056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Оцените свою работу на уроке:</a:t>
            </a:r>
          </a:p>
          <a:p>
            <a:r>
              <a:rPr lang="ru-RU" sz="3200" b="1" dirty="0">
                <a:solidFill>
                  <a:srgbClr val="FFC000"/>
                </a:solidFill>
              </a:rPr>
              <a:t>– Что тебе нужно было сделать?</a:t>
            </a:r>
          </a:p>
          <a:p>
            <a:r>
              <a:rPr lang="ru-RU" sz="3200" b="1" dirty="0">
                <a:solidFill>
                  <a:srgbClr val="FFFF00"/>
                </a:solidFill>
              </a:rPr>
              <a:t>– Задание выполнено в полном объёме? Без ошибок?</a:t>
            </a:r>
          </a:p>
          <a:p>
            <a:r>
              <a:rPr lang="ru-RU" sz="3200" b="1" dirty="0">
                <a:solidFill>
                  <a:srgbClr val="006600"/>
                </a:solidFill>
              </a:rPr>
              <a:t>– Ты выполнил работу самостоятельно или с помощью? С чьей? </a:t>
            </a:r>
          </a:p>
          <a:p>
            <a:r>
              <a:rPr lang="ru-RU" sz="3200" b="1" dirty="0">
                <a:solidFill>
                  <a:srgbClr val="000066"/>
                </a:solidFill>
              </a:rPr>
              <a:t>– Как бы ты оценил свою работу</a:t>
            </a:r>
            <a:r>
              <a:rPr lang="ru-RU" sz="3200" b="1" dirty="0" smtClean="0">
                <a:solidFill>
                  <a:srgbClr val="000066"/>
                </a:solidFill>
              </a:rPr>
              <a:t>?</a:t>
            </a:r>
            <a:endParaRPr lang="ru-RU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63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32656"/>
            <a:ext cx="7772400" cy="9361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66"/>
                </a:solidFill>
              </a:rPr>
              <a:t>Домашнее задание</a:t>
            </a: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556792"/>
            <a:ext cx="7772400" cy="44644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1908736"/>
            <a:ext cx="7200800" cy="36724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0066"/>
                </a:solidFill>
              </a:rPr>
              <a:t>Принести альбом, Рабочую тетрадь, карандаш, фломастеры, цветные карандаши. </a:t>
            </a:r>
            <a:endParaRPr lang="ru-RU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87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8146104" cy="11521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SONYA\Desktop\презентации\картинки\29\ыфв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12" y="908720"/>
            <a:ext cx="725497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79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936104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FF66"/>
                </a:solidFill>
              </a:rPr>
              <a:t>Формулирование проблемы</a:t>
            </a:r>
            <a:endParaRPr lang="ru-RU" sz="4800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916832"/>
            <a:ext cx="7772400" cy="4104456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sz="3600" i="1" dirty="0" smtClean="0">
              <a:solidFill>
                <a:srgbClr val="002060"/>
              </a:solidFill>
            </a:endParaRPr>
          </a:p>
          <a:p>
            <a:pPr algn="ctr"/>
            <a:endParaRPr lang="ru-RU" sz="3600" i="1" dirty="0">
              <a:solidFill>
                <a:srgbClr val="002060"/>
              </a:solidFill>
            </a:endParaRPr>
          </a:p>
          <a:p>
            <a:pPr algn="ctr"/>
            <a:endParaRPr lang="ru-RU" sz="3600" i="1" dirty="0" smtClean="0">
              <a:solidFill>
                <a:srgbClr val="002060"/>
              </a:solidFill>
            </a:endParaRPr>
          </a:p>
          <a:p>
            <a:pPr algn="ctr"/>
            <a:endParaRPr lang="ru-RU" sz="3600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3600" i="1" dirty="0" smtClean="0">
                <a:solidFill>
                  <a:srgbClr val="002060"/>
                </a:solidFill>
              </a:rPr>
              <a:t>Возможны и другие варианты проблемного вопроса</a:t>
            </a:r>
            <a:endParaRPr lang="ru-RU" sz="3600" i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87624" y="1617112"/>
            <a:ext cx="6336704" cy="27363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0066"/>
                </a:solidFill>
              </a:rPr>
              <a:t>Что необычного можно увидеть в древнеегипетских гробницах?</a:t>
            </a:r>
          </a:p>
        </p:txBody>
      </p:sp>
    </p:spTree>
    <p:extLst>
      <p:ext uri="{BB962C8B-B14F-4D97-AF65-F5344CB8AC3E}">
        <p14:creationId xmlns:p14="http://schemas.microsoft.com/office/powerpoint/2010/main" val="371333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47242" y="199728"/>
            <a:ext cx="7632848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0066"/>
                </a:solidFill>
              </a:rPr>
              <a:t>Как повёрнуты на </a:t>
            </a:r>
            <a:r>
              <a:rPr lang="ru-RU" sz="3200" dirty="0" smtClean="0">
                <a:solidFill>
                  <a:srgbClr val="000066"/>
                </a:solidFill>
              </a:rPr>
              <a:t>рельефе голова</a:t>
            </a:r>
            <a:r>
              <a:rPr lang="ru-RU" sz="3200" dirty="0">
                <a:solidFill>
                  <a:srgbClr val="000066"/>
                </a:solidFill>
              </a:rPr>
              <a:t>, плечи, туловище, ноги?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47242" y="188640"/>
            <a:ext cx="7632848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0066"/>
                </a:solidFill>
              </a:rPr>
              <a:t>Что ещё необычного вы видите на рельефе?</a:t>
            </a:r>
          </a:p>
        </p:txBody>
      </p:sp>
      <p:pic>
        <p:nvPicPr>
          <p:cNvPr id="1026" name="Picture 2" descr="C:\Users\msi\Downloads\рельеф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917" y="1495872"/>
            <a:ext cx="3832276" cy="536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23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910" y="620688"/>
            <a:ext cx="7992888" cy="14401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0066"/>
                </a:solidFill>
              </a:rPr>
              <a:t>Чем похожи, </a:t>
            </a:r>
            <a:r>
              <a:rPr lang="ru-RU" sz="3600" dirty="0">
                <a:solidFill>
                  <a:srgbClr val="000066"/>
                </a:solidFill>
              </a:rPr>
              <a:t>а чем </a:t>
            </a:r>
            <a:r>
              <a:rPr lang="ru-RU" sz="3600" dirty="0" smtClean="0">
                <a:solidFill>
                  <a:srgbClr val="000066"/>
                </a:solidFill>
              </a:rPr>
              <a:t>отличаются роспись с рельефом?</a:t>
            </a:r>
            <a:endParaRPr lang="ru-RU" sz="3600" dirty="0">
              <a:solidFill>
                <a:srgbClr val="000066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5321300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13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msi\Downloads\сцена охот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368342"/>
            <a:ext cx="7242780" cy="615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2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/>
            <a:endParaRPr lang="ru-RU" sz="4800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79004" y="0"/>
            <a:ext cx="7776864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0066"/>
                </a:solidFill>
              </a:rPr>
              <a:t>Рассмотрите фигуру на рельефе и скажите, что необычного вы видите?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0"/>
            <a:ext cx="7776864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0066"/>
                </a:solidFill>
              </a:rPr>
              <a:t>Как вы думаете, почему фигура расчерчена на квадратики?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785040" y="1288361"/>
            <a:ext cx="3011095" cy="5295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71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FF66"/>
                </a:solidFill>
              </a:rPr>
              <a:t>Поиск решения проблемы</a:t>
            </a:r>
            <a:endParaRPr lang="ru-RU" sz="4800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2096" y="1988840"/>
            <a:ext cx="7781904" cy="47253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200" dirty="0">
                <a:solidFill>
                  <a:srgbClr val="000066"/>
                </a:solidFill>
              </a:rPr>
              <a:t>При рисовании фигуры человека египетские художники использовали строгие образцы – каноны. Рисунки с этих образцов переносились на стену по клеткам. Голова и ноги при изображении фигуры, как правило, были развернуты в профиль, а туловище и плечи – прямо.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2096" y="188640"/>
            <a:ext cx="7592312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0066"/>
                </a:solidFill>
              </a:rPr>
              <a:t>Почему все фигуры росписей и рельефов похожи между собой?</a:t>
            </a:r>
          </a:p>
        </p:txBody>
      </p:sp>
    </p:spTree>
    <p:extLst>
      <p:ext uri="{BB962C8B-B14F-4D97-AF65-F5344CB8AC3E}">
        <p14:creationId xmlns:p14="http://schemas.microsoft.com/office/powerpoint/2010/main" val="214325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FF66"/>
                </a:solidFill>
              </a:rPr>
              <a:t>Поиск решения проблемы</a:t>
            </a:r>
            <a:endParaRPr lang="ru-RU" sz="4800" dirty="0">
              <a:solidFill>
                <a:srgbClr val="FFFF66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39552" y="1124744"/>
            <a:ext cx="7772400" cy="1725736"/>
          </a:xfrm>
        </p:spPr>
        <p:txBody>
          <a:bodyPr>
            <a:noAutofit/>
          </a:bodyPr>
          <a:lstStyle/>
          <a:p>
            <a:pPr algn="just"/>
            <a:r>
              <a:rPr lang="ru-RU" sz="2600" b="1" dirty="0" smtClean="0">
                <a:solidFill>
                  <a:srgbClr val="002060"/>
                </a:solidFill>
              </a:rPr>
              <a:t>   Все </a:t>
            </a:r>
            <a:r>
              <a:rPr lang="ru-RU" sz="2600" b="1" dirty="0">
                <a:solidFill>
                  <a:srgbClr val="002060"/>
                </a:solidFill>
              </a:rPr>
              <a:t>росписи, рельефы и скульптуры в гробницах предназначались для богов, а не для людей. Вся жизнь египтянина представлялась как путь в загробный мир, в вечную жизнь, к богам, поэтому чаще всего людей изображали идущими к этой вечной жизни. Но предстать перед богами нужно было во всей красе, художники не могли изобразить фигуру с изъяном, поэтому и изображали фигуру с разных сторон (и в профиль, и в фас), чтобы показать, что всё на месте: две руки, две ноги</a:t>
            </a:r>
            <a:r>
              <a:rPr lang="ru-RU" sz="2600" b="1" dirty="0" smtClean="0">
                <a:solidFill>
                  <a:srgbClr val="002060"/>
                </a:solidFill>
              </a:rPr>
              <a:t>.</a:t>
            </a:r>
            <a:endParaRPr lang="ru-RU" sz="2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25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</TotalTime>
  <Words>415</Words>
  <Application>Microsoft Office PowerPoint</Application>
  <PresentationFormat>Экран (4:3)</PresentationFormat>
  <Paragraphs>42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Искусство Древнего Египта. Древнеегипетский рельеф</vt:lpstr>
      <vt:lpstr>Презентация PowerPoint</vt:lpstr>
      <vt:lpstr>Формулирование проблемы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Поиск решения проблемы</vt:lpstr>
      <vt:lpstr>Поиск решения проблемы</vt:lpstr>
      <vt:lpstr>Презентация PowerPoint</vt:lpstr>
      <vt:lpstr>Презентация PowerPoint</vt:lpstr>
      <vt:lpstr>Выражение решения проблемы</vt:lpstr>
      <vt:lpstr>Продуктивное задание </vt:lpstr>
      <vt:lpstr>Продуктивное задание </vt:lpstr>
      <vt:lpstr>Рефлексия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</dc:creator>
  <cp:lastModifiedBy>Светлана</cp:lastModifiedBy>
  <cp:revision>20</cp:revision>
  <dcterms:created xsi:type="dcterms:W3CDTF">2012-09-17T15:13:52Z</dcterms:created>
  <dcterms:modified xsi:type="dcterms:W3CDTF">2013-04-23T12:33:33Z</dcterms:modified>
</cp:coreProperties>
</file>