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307" r:id="rId3"/>
    <p:sldId id="267" r:id="rId4"/>
    <p:sldId id="322" r:id="rId5"/>
    <p:sldId id="323" r:id="rId6"/>
    <p:sldId id="309" r:id="rId7"/>
    <p:sldId id="334" r:id="rId8"/>
    <p:sldId id="290" r:id="rId9"/>
    <p:sldId id="325" r:id="rId10"/>
    <p:sldId id="317" r:id="rId11"/>
    <p:sldId id="335" r:id="rId12"/>
    <p:sldId id="337" r:id="rId13"/>
    <p:sldId id="336" r:id="rId14"/>
    <p:sldId id="313" r:id="rId15"/>
    <p:sldId id="328" r:id="rId16"/>
    <p:sldId id="33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DDDDDD"/>
    <a:srgbClr val="C0C0C0"/>
    <a:srgbClr val="FFFFCC"/>
    <a:srgbClr val="FFCCFF"/>
    <a:srgbClr val="FFECE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85918" autoAdjust="0"/>
  </p:normalViewPr>
  <p:slideViewPr>
    <p:cSldViewPr>
      <p:cViewPr varScale="1">
        <p:scale>
          <a:sx n="112" d="100"/>
          <a:sy n="112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58121B-62A0-4AA1-A0C1-73F45E286410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36FBD4-9438-4B09-A5DF-E32E4C347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enedia.ru/news/news/item/389-kollektsiya-istoricheskih-kart-evropa-v-srednie-vek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 175 Рыцари Христовы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6E33E0-3C9A-47C6-AEC3-DE35B0EE5A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CC34FB-A2AE-444A-9371-3881E1525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B2C5F-3EFD-4684-ACAF-39AA253EB9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DF8A25-39B9-4EC4-9371-7265A3C979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AF505-54E6-4C4A-87CF-7F547A27E4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46DC7-F0BC-4EBD-8498-90632E2E84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на слайде отсутствует.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F9E43-D40C-44CA-8DA7-94A82D4272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1AA45-6111-421D-A92B-7CA72A34C1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AED16-8D24-4670-8CC1-0F4B9163D1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5E537-67E8-417E-9515-7AB5834268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№175 Рыцари Христовы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1DCCC-AA95-4BAE-9EF2-1B911AE451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6569-9146-4608-83D9-032E6527CD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B4678-999A-42A5-AB14-8E64714D8B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sq-AL" smtClean="0"/>
              <a:t>http://savepic.su/1227125.jpg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sq-AL" smtClean="0">
                <a:hlinkClick r:id="rId3"/>
              </a:rPr>
              <a:t>http://venedia.ru/news/news/item/389-kollektsiya-istoricheskih-kart-evropa-v-srednie-veka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7259F-64A0-485E-842A-3282B7D492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C495-73AF-4DFB-B0F1-DBD98E38CF58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56D1-2F96-42C6-9541-AA4097F78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10A9-62D6-4D22-9339-469BD9807B21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E07C-36D4-4E2E-8AC7-239B2E40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CF8C-3AD0-4A54-A7E8-62B5F4685835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9BE8-F083-47B3-82D8-C6766EFA5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1EF8-510E-43F4-8570-52F71BC6405E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0F4B-C529-4AD7-803F-A862ADD02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0F4A-062C-40F8-B353-F3C207DA0CAD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79FF-0ED7-4D48-9E85-3E4580EC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BDCF-CF13-4B6E-A40A-CB9945E95C66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B8E9-1D85-44B7-B68A-3D4D4F30F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3306-2A43-48D2-9445-064CE19E4DE4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A809-F84E-445A-96CD-4299F466C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C22F-5195-476F-B15C-F206B06B727C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5E33-F449-4B96-A8FC-DF2B168B3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42A9-7CA0-4F7D-869B-7C909CF1CC84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FE04-B4F5-4920-B619-1D7BD8FFD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B6AB-9036-474A-BD90-B6BE0AFDC34A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EF1D-5F77-4320-9040-E47BA0108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EEB9-5A3B-4294-AEBC-551CAA0FCC83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DA02-1F4E-40BE-8737-FA3E2F97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FA9CB-E504-4054-B689-DF49713FE39D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A86EC-AF62-445C-A9D6-E4674CA8B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BA8A8"/>
              </a:clrFrom>
              <a:clrTo>
                <a:srgbClr val="ABA8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860425"/>
            <a:ext cx="19161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10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0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КРЕСТОВЫЕ ПОХОДЫ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КРЕСТ ПРОТИВ ПОЛУМЕСЯЦА!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52413" y="2420938"/>
            <a:ext cx="8640762" cy="2009775"/>
            <a:chOff x="252480" y="2420888"/>
            <a:chExt cx="8640000" cy="20090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2480" y="2420888"/>
              <a:ext cx="8640000" cy="2009061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 Как ты думаешь, почему первым крестоносцам удалось </a:t>
              </a:r>
              <a:r>
                <a:rPr lang="ru-RU" sz="2800" dirty="0">
                  <a:latin typeface="+mn-lt"/>
                </a:rPr>
                <a:t>достичь своих </a:t>
              </a:r>
              <a:r>
                <a:rPr lang="ru-RU" sz="2800" dirty="0">
                  <a:latin typeface="+mn-lt"/>
                </a:rPr>
                <a:t>целей?</a:t>
              </a:r>
              <a:r>
                <a:rPr lang="ru-RU" sz="2800" dirty="0">
                  <a:latin typeface="+mn-lt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На твой взгляд, какие христианские заповеди </a:t>
              </a:r>
              <a:r>
                <a:rPr lang="ru-RU" sz="2800" dirty="0">
                  <a:latin typeface="+mn-lt"/>
                </a:rPr>
                <a:t>нарушали </a:t>
              </a:r>
              <a:r>
                <a:rPr lang="ru-RU" sz="2800" dirty="0">
                  <a:latin typeface="+mn-lt"/>
                </a:rPr>
                <a:t>сами крестоносцы?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828000" y="2664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828000" y="352800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29650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600" dirty="0">
                <a:latin typeface="+mn-lt"/>
              </a:rPr>
              <a:t>Какие причины, на твой взгляд, не позволили крестоносцам </a:t>
            </a:r>
            <a:r>
              <a:rPr lang="ru-RU" sz="2600" dirty="0">
                <a:latin typeface="+mn-lt"/>
              </a:rPr>
              <a:t>удержать </a:t>
            </a:r>
            <a:r>
              <a:rPr lang="ru-RU" sz="2600" dirty="0">
                <a:latin typeface="+mn-lt"/>
              </a:rPr>
              <a:t>за собой Святую землю?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2627313"/>
            <a:ext cx="5584825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Ins="36000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______________________</a:t>
            </a:r>
            <a:endParaRPr lang="ru-RU" sz="2800" b="1" dirty="0">
              <a:latin typeface="+mn-lt"/>
            </a:endParaRPr>
          </a:p>
        </p:txBody>
      </p:sp>
      <p:pic>
        <p:nvPicPr>
          <p:cNvPr id="3277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84438"/>
            <a:ext cx="2457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ФИНАЛ КРЕСТОВЫХ ПОХОДОВ</a:t>
            </a:r>
          </a:p>
        </p:txBody>
      </p:sp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9075" y="2462213"/>
            <a:ext cx="8699500" cy="1109662"/>
            <a:chOff x="219456" y="2462784"/>
            <a:chExt cx="8698992" cy="11094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2480" y="2492896"/>
              <a:ext cx="8640000" cy="1055608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 Сравни результаты Первого и Четвёртого крестовых походов.</a:t>
              </a:r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828000" y="2664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ФИНАЛ КРЕСТОВЫХ ПОХОДОВ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Какими, на твой взгляд, были итоги крестовых походов? Выдели положительные и отрицательные стороны взаимодействия цивилизаций.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ФИНАЛ КРЕСТОВЫХ ПОХОДОВ</a:t>
            </a:r>
          </a:p>
        </p:txBody>
      </p:sp>
      <p:grpSp>
        <p:nvGrpSpPr>
          <p:cNvPr id="36869" name="Группа 7"/>
          <p:cNvGrpSpPr>
            <a:grpSpLocks/>
          </p:cNvGrpSpPr>
          <p:nvPr/>
        </p:nvGrpSpPr>
        <p:grpSpPr bwMode="auto">
          <a:xfrm>
            <a:off x="266700" y="2997200"/>
            <a:ext cx="8623300" cy="3722688"/>
            <a:chOff x="266919" y="2945826"/>
            <a:chExt cx="8622829" cy="3722350"/>
          </a:xfrm>
        </p:grpSpPr>
        <p:grpSp>
          <p:nvGrpSpPr>
            <p:cNvPr id="36871" name="Группа 8"/>
            <p:cNvGrpSpPr>
              <a:grpSpLocks/>
            </p:cNvGrpSpPr>
            <p:nvPr/>
          </p:nvGrpSpPr>
          <p:grpSpPr bwMode="auto">
            <a:xfrm>
              <a:off x="266919" y="2945826"/>
              <a:ext cx="8622829" cy="2387748"/>
              <a:chOff x="266919" y="2945826"/>
              <a:chExt cx="8622829" cy="2387748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4488501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0478"/>
                    </a:lnTo>
                    <a:lnTo>
                      <a:pt x="2200623" y="320478"/>
                    </a:lnTo>
                    <a:lnTo>
                      <a:pt x="2200623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Полилиния 12"/>
              <p:cNvSpPr/>
              <p:nvPr/>
            </p:nvSpPr>
            <p:spPr>
              <a:xfrm>
                <a:off x="2287877" y="3972617"/>
                <a:ext cx="2200623" cy="4702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200623" y="0"/>
                    </a:moveTo>
                    <a:lnTo>
                      <a:pt x="2200623" y="320478"/>
                    </a:lnTo>
                    <a:lnTo>
                      <a:pt x="0" y="320478"/>
                    </a:lnTo>
                    <a:lnTo>
                      <a:pt x="0" y="470275"/>
                    </a:ln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2267744" y="2945826"/>
                <a:ext cx="4401248" cy="102679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Полилиния 14"/>
              <p:cNvSpPr/>
              <p:nvPr/>
            </p:nvSpPr>
            <p:spPr>
              <a:xfrm>
                <a:off x="2447410" y="3116509"/>
                <a:ext cx="4401248" cy="102679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ИТОГИ КРЕСТОВЫХ ПОХОДОВ</a:t>
                </a:r>
                <a:endParaRPr lang="ru-RU" sz="2800" b="1" dirty="0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66919" y="4442892"/>
                <a:ext cx="4041915" cy="72000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олилиния 16"/>
              <p:cNvSpPr/>
              <p:nvPr/>
            </p:nvSpPr>
            <p:spPr>
              <a:xfrm>
                <a:off x="446585" y="4613574"/>
                <a:ext cx="4041915" cy="72000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ПОЛОЖИТЕЛЬНЫЕ</a:t>
                </a:r>
                <a:endParaRPr lang="ru-RU" sz="2800" b="1" dirty="0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668167" y="4442892"/>
                <a:ext cx="4041915" cy="720000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Полилиния 18"/>
              <p:cNvSpPr/>
              <p:nvPr/>
            </p:nvSpPr>
            <p:spPr>
              <a:xfrm>
                <a:off x="4847833" y="4613574"/>
                <a:ext cx="4041915" cy="720000"/>
              </a:xfrm>
              <a:custGeom>
                <a:avLst/>
                <a:gdLst>
                  <a:gd name="connsiteX0" fmla="*/ 0 w 4041915"/>
                  <a:gd name="connsiteY0" fmla="*/ 102679 h 1026790"/>
                  <a:gd name="connsiteX1" fmla="*/ 102679 w 4041915"/>
                  <a:gd name="connsiteY1" fmla="*/ 0 h 1026790"/>
                  <a:gd name="connsiteX2" fmla="*/ 3939236 w 4041915"/>
                  <a:gd name="connsiteY2" fmla="*/ 0 h 1026790"/>
                  <a:gd name="connsiteX3" fmla="*/ 4041915 w 4041915"/>
                  <a:gd name="connsiteY3" fmla="*/ 102679 h 1026790"/>
                  <a:gd name="connsiteX4" fmla="*/ 4041915 w 4041915"/>
                  <a:gd name="connsiteY4" fmla="*/ 924111 h 1026790"/>
                  <a:gd name="connsiteX5" fmla="*/ 3939236 w 4041915"/>
                  <a:gd name="connsiteY5" fmla="*/ 1026790 h 1026790"/>
                  <a:gd name="connsiteX6" fmla="*/ 102679 w 4041915"/>
                  <a:gd name="connsiteY6" fmla="*/ 1026790 h 1026790"/>
                  <a:gd name="connsiteX7" fmla="*/ 0 w 4041915"/>
                  <a:gd name="connsiteY7" fmla="*/ 924111 h 1026790"/>
                  <a:gd name="connsiteX8" fmla="*/ 0 w 4041915"/>
                  <a:gd name="connsiteY8" fmla="*/ 102679 h 102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1915" h="1026790">
                    <a:moveTo>
                      <a:pt x="0" y="102679"/>
                    </a:moveTo>
                    <a:cubicBezTo>
                      <a:pt x="0" y="45971"/>
                      <a:pt x="45971" y="0"/>
                      <a:pt x="102679" y="0"/>
                    </a:cubicBezTo>
                    <a:lnTo>
                      <a:pt x="3939236" y="0"/>
                    </a:lnTo>
                    <a:cubicBezTo>
                      <a:pt x="3995944" y="0"/>
                      <a:pt x="4041915" y="45971"/>
                      <a:pt x="4041915" y="102679"/>
                    </a:cubicBezTo>
                    <a:lnTo>
                      <a:pt x="4041915" y="924111"/>
                    </a:lnTo>
                    <a:cubicBezTo>
                      <a:pt x="4041915" y="980819"/>
                      <a:pt x="3995944" y="1026790"/>
                      <a:pt x="3939236" y="1026790"/>
                    </a:cubicBezTo>
                    <a:lnTo>
                      <a:pt x="102679" y="1026790"/>
                    </a:lnTo>
                    <a:cubicBezTo>
                      <a:pt x="45971" y="1026790"/>
                      <a:pt x="0" y="980819"/>
                      <a:pt x="0" y="924111"/>
                    </a:cubicBezTo>
                    <a:lnTo>
                      <a:pt x="0" y="10267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1514" tIns="121514" rIns="121514" bIns="121514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/>
                  <a:t>ОТРИЦАТЕЛЬНЫЕ</a:t>
                </a:r>
                <a:endParaRPr lang="ru-RU" sz="28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4066" y="5468135"/>
              <a:ext cx="4079652" cy="12000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0250" y="5466547"/>
              <a:ext cx="4079652" cy="12000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___________________________</a:t>
              </a:r>
              <a:endParaRPr lang="ru-RU" dirty="0">
                <a:latin typeface="+mn-lt"/>
              </a:endParaRPr>
            </a:p>
          </p:txBody>
        </p:sp>
      </p:grp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КРЕСТОВЫЕ ПОХОДЫ XI–XIII ВЕКОВ ПОЗВОЛИЛИ ЗАПАДНЫМ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ХРИСТИАНАМ ВРЕМЕННО ЗАХВАТИТЬ ОБЛАСТИ НА ВОСТОКЕ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891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083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600" dirty="0">
                <a:latin typeface="+mn-lt"/>
              </a:rPr>
              <a:t>Вспомни, что ты знаешь о рыцарях-крестоносцах из разных источников. Какие качества вызывают осуждение, а какие уважение?</a:t>
            </a:r>
            <a:endParaRPr lang="ru-RU" sz="26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0990" name="Group 30"/>
          <p:cNvGraphicFramePr>
            <a:graphicFrameLocks noGrp="1"/>
          </p:cNvGraphicFramePr>
          <p:nvPr/>
        </p:nvGraphicFramePr>
        <p:xfrm>
          <a:off x="107950" y="3068638"/>
          <a:ext cx="8928100" cy="2860675"/>
        </p:xfrm>
        <a:graphic>
          <a:graphicData uri="http://schemas.openxmlformats.org/drawingml/2006/table">
            <a:tbl>
              <a:tblPr/>
              <a:tblGrid>
                <a:gridCol w="1958975"/>
                <a:gridCol w="3484563"/>
                <a:gridCol w="34845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Уважение вызывают такие качества, как 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Осуждение вызывают такие качества, как 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4097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лево 4"/>
          <p:cNvSpPr/>
          <p:nvPr/>
        </p:nvSpPr>
        <p:spPr>
          <a:xfrm>
            <a:off x="265113" y="3048000"/>
            <a:ext cx="8632825" cy="682625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91940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На ленте времени отметь дату взятия Иерусалима крестоносцами.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30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117" name="Group 109"/>
          <p:cNvGraphicFramePr>
            <a:graphicFrameLocks noGrp="1"/>
          </p:cNvGraphicFramePr>
          <p:nvPr/>
        </p:nvGraphicFramePr>
        <p:xfrm>
          <a:off x="252413" y="2039938"/>
          <a:ext cx="8645525" cy="1114425"/>
        </p:xfrm>
        <a:graphic>
          <a:graphicData uri="http://schemas.openxmlformats.org/drawingml/2006/table">
            <a:tbl>
              <a:tblPr/>
              <a:tblGrid>
                <a:gridCol w="568325"/>
                <a:gridCol w="850900"/>
                <a:gridCol w="709612"/>
                <a:gridCol w="711200"/>
                <a:gridCol w="709613"/>
                <a:gridCol w="709612"/>
                <a:gridCol w="812800"/>
                <a:gridCol w="711200"/>
                <a:gridCol w="709613"/>
                <a:gridCol w="779462"/>
                <a:gridCol w="639763"/>
                <a:gridCol w="733425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115" name="Group 107"/>
          <p:cNvGraphicFramePr>
            <a:graphicFrameLocks noGrp="1"/>
          </p:cNvGraphicFramePr>
          <p:nvPr/>
        </p:nvGraphicFramePr>
        <p:xfrm>
          <a:off x="252413" y="3767138"/>
          <a:ext cx="8640762" cy="74295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96925"/>
                <a:gridCol w="639762"/>
                <a:gridCol w="717550"/>
                <a:gridCol w="719138"/>
                <a:gridCol w="874712"/>
                <a:gridCol w="1008063"/>
                <a:gridCol w="649287"/>
                <a:gridCol w="647700"/>
                <a:gridCol w="647700"/>
                <a:gridCol w="5048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XVIII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XIX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XXI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51520" y="4856802"/>
            <a:ext cx="8640000" cy="1736646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Подсчитай, сколько лет прошло от главного события 1-го крестового похода до главного события 4-го крестового похода. Даты и результат запиши на ленте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sz="half" idx="1"/>
          </p:nvPr>
        </p:nvSpPr>
        <p:spPr>
          <a:xfrm>
            <a:off x="107950" y="909638"/>
            <a:ext cx="8856663" cy="4319587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2600" i="1" smtClean="0"/>
              <a:t>Из речи папы римского Урбана II на Клермонском соборе 1095 года</a:t>
            </a:r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2500" smtClean="0"/>
              <a:t>«Иерусалим есть пуп (центр) Земли!.. Реки там текут молоком и мёдом, это край плодороднейший – второй рай… Исторгните землю эту у нечестивого народа, покорите её себе</a:t>
            </a:r>
            <a:r>
              <a:rPr lang="ru-RU" sz="2500" smtClean="0">
                <a:latin typeface="Arial" charset="0"/>
              </a:rPr>
              <a:t> </a:t>
            </a:r>
            <a:r>
              <a:rPr lang="en-US" sz="2500" smtClean="0"/>
              <a:t>&lt;</a:t>
            </a:r>
            <a:r>
              <a:rPr lang="ru-RU" sz="2500" smtClean="0"/>
              <a:t>...</a:t>
            </a:r>
            <a:r>
              <a:rPr lang="en-US" sz="2500" smtClean="0"/>
              <a:t>&gt;</a:t>
            </a:r>
            <a:r>
              <a:rPr lang="ru-RU" sz="2500" smtClean="0"/>
              <a:t> спасите братьев, проживающих на востоке!.. Кто здесь горестен и беден, там будет радостен и богат!.. Тому, кто положит свою жизнь в битве, будут отпущены все грехи!»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728" y="5330795"/>
            <a:ext cx="8863883" cy="132802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</a:t>
            </a:r>
            <a:r>
              <a:rPr lang="ru-RU" sz="2400" dirty="0">
                <a:latin typeface="+mn-lt"/>
              </a:rPr>
              <a:t>Есть ли в тексте фразы, которые </a:t>
            </a:r>
            <a:r>
              <a:rPr lang="ru-RU" sz="2400" dirty="0">
                <a:latin typeface="+mn-lt"/>
              </a:rPr>
              <a:t>говорят об освободительных </a:t>
            </a:r>
            <a:r>
              <a:rPr lang="ru-RU" sz="2400" dirty="0">
                <a:latin typeface="+mn-lt"/>
              </a:rPr>
              <a:t>целях крестоносцев? </a:t>
            </a: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</a:t>
            </a:r>
            <a:r>
              <a:rPr lang="ru-RU" sz="2400" dirty="0">
                <a:latin typeface="+mn-lt"/>
              </a:rPr>
              <a:t>О </a:t>
            </a:r>
            <a:r>
              <a:rPr lang="ru-RU" sz="2400" dirty="0">
                <a:latin typeface="+mn-lt"/>
              </a:rPr>
              <a:t>захватнических целях?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557393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827584" y="6237312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КРЕСТОВЫЕ ПОХОДЫ – ЭТО ОСВОБОЖДЕНИЕ ИЛИ ЗАВОЕВАНИЕ?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Подпиши названия цивилизаций под их символами. Укажи (номерами) принадлежность достижения</a:t>
            </a:r>
            <a:r>
              <a:rPr lang="en-US" sz="2400">
                <a:latin typeface="Comic Sans MS" pitchFamily="66" charset="0"/>
              </a:rPr>
              <a:t>.</a:t>
            </a:r>
            <a:r>
              <a:rPr lang="ru-RU" sz="2400">
                <a:latin typeface="Comic Sans MS" pitchFamily="66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tretch/>
        </p:blipFill>
        <p:spPr bwMode="auto">
          <a:xfrm>
            <a:off x="5076000" y="5328000"/>
            <a:ext cx="1438476" cy="1400371"/>
          </a:xfrm>
          <a:prstGeom prst="roundRect">
            <a:avLst>
              <a:gd name="adj" fmla="val 1020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92000" y="3456000"/>
            <a:ext cx="1440000" cy="1402363"/>
          </a:xfrm>
          <a:prstGeom prst="roundRect">
            <a:avLst>
              <a:gd name="adj" fmla="val 1089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2000" y="5328000"/>
            <a:ext cx="1440000" cy="1402365"/>
          </a:xfrm>
          <a:prstGeom prst="roundRect">
            <a:avLst>
              <a:gd name="adj" fmla="val 987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2000" y="3456000"/>
            <a:ext cx="1440000" cy="1402363"/>
          </a:xfrm>
          <a:prstGeom prst="roundRect">
            <a:avLst>
              <a:gd name="adj" fmla="val 1055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 t="4540" b="4540"/>
          <a:stretch/>
        </p:blipFill>
        <p:spPr bwMode="auto">
          <a:xfrm>
            <a:off x="7452000" y="3456000"/>
            <a:ext cx="1440000" cy="1402365"/>
          </a:xfrm>
          <a:prstGeom prst="roundRect">
            <a:avLst>
              <a:gd name="adj" fmla="val 1055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2000" y="5328000"/>
            <a:ext cx="1440000" cy="1434187"/>
          </a:xfrm>
          <a:prstGeom prst="roundRect">
            <a:avLst>
              <a:gd name="adj" fmla="val 1069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92000" y="5328000"/>
            <a:ext cx="1440000" cy="1408529"/>
          </a:xfrm>
          <a:prstGeom prst="roundRect">
            <a:avLst>
              <a:gd name="adj" fmla="val 1058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076000" y="3456000"/>
            <a:ext cx="1440000" cy="1402365"/>
          </a:xfrm>
          <a:prstGeom prst="roundRect">
            <a:avLst>
              <a:gd name="adj" fmla="val 1055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0494" name="TextBox 26"/>
          <p:cNvSpPr txBox="1">
            <a:spLocks noChangeArrowheads="1"/>
          </p:cNvSpPr>
          <p:nvPr/>
        </p:nvSpPr>
        <p:spPr bwMode="auto">
          <a:xfrm>
            <a:off x="755650" y="2546350"/>
            <a:ext cx="3657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</a:t>
            </a:r>
            <a:r>
              <a:rPr lang="ru-RU">
                <a:latin typeface="Comic Sans MS" pitchFamily="66" charset="0"/>
              </a:rPr>
              <a:t> _____________________</a:t>
            </a:r>
          </a:p>
        </p:txBody>
      </p:sp>
      <p:sp>
        <p:nvSpPr>
          <p:cNvPr id="20495" name="TextBox 32"/>
          <p:cNvSpPr txBox="1">
            <a:spLocks noChangeArrowheads="1"/>
          </p:cNvSpPr>
          <p:nvPr/>
        </p:nvSpPr>
        <p:spPr bwMode="auto">
          <a:xfrm>
            <a:off x="5411788" y="2546350"/>
            <a:ext cx="3697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2.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>
                <a:latin typeface="Comic Sans MS" pitchFamily="66" charset="0"/>
              </a:rPr>
              <a:t>_____________________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000" y="2447350"/>
            <a:ext cx="515745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91637" y="244735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252413" y="981075"/>
          <a:ext cx="8640762" cy="5668963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66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Феодал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Средневековый  европейский знатный воин-землевладелец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верующих одной религии, объединённых общими основами веры, едиными правилами богослужения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Условный  собственник крупного земельного хозяйства, имеющий право получать оброк и назначать барщину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Церковь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Член религиозной общины, принявший обеты (обещания) бедности и безбрачия и удалившийся от мира людей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Монахи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какой-то определённой территории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77425" y="2235517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</a:t>
            </a:r>
            <a:r>
              <a:rPr lang="en-US" sz="2800">
                <a:latin typeface="Comic Sans MS" pitchFamily="66" charset="0"/>
              </a:rPr>
              <a:t>.</a:t>
            </a:r>
            <a:endParaRPr lang="ru-RU" sz="2800">
              <a:latin typeface="Comic Sans MS" pitchFamily="66" charset="0"/>
            </a:endParaRP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268413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05799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«Освободить Гроб Господень!»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068960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Крест против полумесяца!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437112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Финал Крестовых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походов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60562"/>
            <a:ext cx="8640000" cy="9875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карту и текст учебника, заполни таблицу «Крестовые походы».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/>
              <a:t>«ОСВОБОДИТЬ ГРОБ ГОСПОДЕНЬ!»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133600"/>
          <a:ext cx="8640763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152683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Номер и дата похода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Участники 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Цели 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Итоги 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042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1-й  поход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042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2-й</a:t>
                      </a:r>
                      <a:r>
                        <a:rPr lang="ru-RU" sz="2600" baseline="0" dirty="0" smtClean="0"/>
                        <a:t> поход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042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3-й поход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042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4-поход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60562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96838" indent="25400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Какие причины, на твой взгляд, побуждали европейцев идти в Крестовые походы?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2627313"/>
            <a:ext cx="5584825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Ins="36000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______________________</a:t>
            </a:r>
            <a:endParaRPr lang="ru-RU" sz="2800" b="1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smtClean="0"/>
              <a:t>«ОСВОБОДИТЬ ГРОБ ГОСПОДЕНЬ!»</a:t>
            </a:r>
            <a:endParaRPr lang="ru-RU" sz="3400" dirty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BA8A8"/>
              </a:clrFrom>
              <a:clrTo>
                <a:srgbClr val="ABA8A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38" y="1390650"/>
            <a:ext cx="32845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29650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Проанализируй высказывания крестоносцев и арабов (с.</a:t>
            </a:r>
            <a:r>
              <a:rPr lang="ru-RU" sz="2600"/>
              <a:t> </a:t>
            </a:r>
            <a:r>
              <a:rPr lang="ru-RU" sz="2600">
                <a:latin typeface="Comic Sans MS" pitchFamily="66" charset="0"/>
              </a:rPr>
              <a:t>128), объясни, чем они могли быть вызваны.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КРЕСТ ПРОТИВ ПОЛУМЕСЯЦА!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 b="302"/>
          <a:stretch/>
        </p:blipFill>
        <p:spPr bwMode="auto">
          <a:xfrm>
            <a:off x="504000" y="2520001"/>
            <a:ext cx="3600000" cy="3390890"/>
          </a:xfrm>
          <a:prstGeom prst="roundRect">
            <a:avLst>
              <a:gd name="adj" fmla="val 798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 t="4242" b="2076"/>
          <a:stretch/>
        </p:blipFill>
        <p:spPr bwMode="auto">
          <a:xfrm>
            <a:off x="5040000" y="2520001"/>
            <a:ext cx="3600000" cy="3390890"/>
          </a:xfrm>
          <a:prstGeom prst="roundRect">
            <a:avLst>
              <a:gd name="adj" fmla="val 866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2413" y="6021388"/>
            <a:ext cx="4319587" cy="782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Рыцарь-тамплиер (слева)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 рыцарь-госпитальер (справа)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5788" y="6191250"/>
            <a:ext cx="2347912" cy="442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Войско </a:t>
            </a:r>
            <a:r>
              <a:rPr lang="ru-RU" sz="2000" dirty="0" err="1">
                <a:latin typeface="+mn-lt"/>
              </a:rPr>
              <a:t>Саладина</a:t>
            </a:r>
            <a:endParaRPr lang="ru-RU" sz="2000" dirty="0">
              <a:latin typeface="+mn-lt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17168</TotalTime>
  <Words>569</Words>
  <Application>Microsoft Office PowerPoint</Application>
  <PresentationFormat>Экран (4:3)</PresentationFormat>
  <Paragraphs>133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КРЕСТОВЫЕ ПОХОДЫ</dc:title>
  <dc:creator>Telli</dc:creator>
  <cp:lastModifiedBy>Admin</cp:lastModifiedBy>
  <cp:revision>557</cp:revision>
  <dcterms:created xsi:type="dcterms:W3CDTF">2012-04-06T18:00:09Z</dcterms:created>
  <dcterms:modified xsi:type="dcterms:W3CDTF">2013-10-07T13:07:55Z</dcterms:modified>
</cp:coreProperties>
</file>