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5" r:id="rId4"/>
    <p:sldId id="271" r:id="rId5"/>
    <p:sldId id="266" r:id="rId6"/>
    <p:sldId id="269" r:id="rId7"/>
    <p:sldId id="278" r:id="rId8"/>
    <p:sldId id="270" r:id="rId9"/>
    <p:sldId id="273" r:id="rId10"/>
    <p:sldId id="276" r:id="rId11"/>
    <p:sldId id="277" r:id="rId12"/>
    <p:sldId id="272" r:id="rId13"/>
    <p:sldId id="275" r:id="rId14"/>
    <p:sldId id="267" r:id="rId15"/>
    <p:sldId id="268" r:id="rId16"/>
    <p:sldId id="280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  <a:srgbClr val="990000"/>
    <a:srgbClr val="0000CC"/>
    <a:srgbClr val="FFDDBF"/>
    <a:srgbClr val="EBBB8A"/>
    <a:srgbClr val="E7B98A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9" autoAdjust="0"/>
    <p:restoredTop sz="82888" autoAdjust="0"/>
  </p:normalViewPr>
  <p:slideViewPr>
    <p:cSldViewPr>
      <p:cViewPr varScale="1">
        <p:scale>
          <a:sx n="108" d="100"/>
          <a:sy n="108" d="100"/>
        </p:scale>
        <p:origin x="-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044FA4-22EE-4E66-A4B2-4023245AA9B8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4A2A19-744D-445D-ADB4-C44EBC79B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 ж «Новый солдат» №138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D1786C-2EFF-48D1-9E1B-8380FBE217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CF5FB2-8B60-4BCD-A460-0803904B9B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вопроса и появление схемы со стр. 137.  Схема не анимирована. Полностью дублирует рисунок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1111E9-52EB-42A4-9ED3-01F4E9A23A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96D19-F526-41C4-AA64-3CB6DC5E16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09067-5B26-4599-8FB5-887C2ECA27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C2DE4-7A88-4EDB-A59B-023F4392D0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57539F-37E4-477E-B34C-18F2449E93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A32BD4-8E12-4C3C-AC43-F389D0D172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2905E7-52C2-4B68-B992-C36D74174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E8CAD2-1A86-4E86-BFEA-A5FA7CE81C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«</a:t>
            </a:r>
            <a:r>
              <a:rPr lang="en-US" smtClean="0"/>
              <a:t>i</a:t>
            </a:r>
            <a:r>
              <a:rPr lang="ru-RU" smtClean="0"/>
              <a:t>» гиперссылка на скрытый слайд с картой со стр. 203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EDC955-26D6-41E7-850B-965A792F9F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Карта со стр. 203. Щелчок – переход на слайд 9.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D6F7BB-8DD3-474A-9A2F-1E22AB7C1A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«</a:t>
            </a:r>
            <a:r>
              <a:rPr lang="en-US" smtClean="0"/>
              <a:t>i</a:t>
            </a:r>
            <a:r>
              <a:rPr lang="ru-RU" smtClean="0"/>
              <a:t>» ссылка на скрытый слайд с легендой о Ромуле и Реме.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9107EE-92AA-48C9-B32E-2927162188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Щелчок приведет к переходу на слайд 10</a:t>
            </a:r>
          </a:p>
          <a:p>
            <a:pPr>
              <a:spcBef>
                <a:spcPct val="0"/>
              </a:spcBef>
            </a:pPr>
            <a:r>
              <a:rPr lang="ru-RU" smtClean="0"/>
              <a:t>Кнопка – возвращает на слайд 9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2B29D-D958-45C8-9500-D4648BA9D3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со стр. 206 учебника 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96B762-F847-4038-8A76-182EB3296F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3FDF-7BF0-47DE-A491-DA8FA6A70CCF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A2BF-1222-419E-94DB-D607FF13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AEA9-BA5C-4D79-BE7C-81C179178013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38F8-A2C2-4018-8C1E-E5789F882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1FA3-7B8F-46E1-AEDE-3EBAF5C4D3C1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1D999-2746-402E-BCB8-2765E68EE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1E7E-2EF7-45BA-A42C-0D713E01484C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F128-0FC4-4AB5-830B-9F60B89F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80A0-6CCA-41F6-814A-54FA4CE73E5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DE58-3FF7-4D14-95FB-D76FC98F9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B72F-8671-41CD-A367-1BD7AAC3900F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4DE2-2749-488B-A261-73A8D7734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B59C-889C-4F0D-AE3A-BFC2CEF72617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4017-CF20-4F98-9193-766698DB4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36A4-8B79-4394-86B8-6BF291FE931A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9B34-12BC-44F3-BBE2-0E2B6050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CBF4-5D24-4AB2-B346-EC6DE111F047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643B-F836-40FD-A13A-7894328EF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9148-543F-437B-93B6-C6D7FA8E9B44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3BF3-95A7-41F0-BC92-C67814D61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B3FA-6A58-459D-92E9-F92D0EA285D6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4166-76D4-420D-96E2-633E469B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251E93-A1A9-42DD-BF28-2C2D1CC15106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7A3488-2CB6-4E1E-A054-459AED979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9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8.jpeg"/><Relationship Id="rId4" Type="http://schemas.openxmlformats.org/officeDocument/2006/relationships/image" Target="../media/image6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6.gif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3763" y="2168525"/>
            <a:ext cx="2276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 ЦАРЕЙ К РЕСПУБЛИКЕ</a:t>
            </a:r>
            <a:endParaRPr lang="ru-RU" dirty="0"/>
          </a:p>
        </p:txBody>
      </p:sp>
      <p:pic>
        <p:nvPicPr>
          <p:cNvPr id="14339" name="Рисунок 5" descr="лента времени_3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443663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33.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ГОРОД В ЦЕНТРЕ ИТАЛИИ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92316" y="1027559"/>
            <a:ext cx="3181350" cy="2257425"/>
          </a:xfrm>
          <a:prstGeom prst="roundRect">
            <a:avLst>
              <a:gd name="adj" fmla="val 11604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0725" name="Прямоугольник 3"/>
          <p:cNvSpPr>
            <a:spLocks noChangeArrowheads="1"/>
          </p:cNvSpPr>
          <p:nvPr/>
        </p:nvSpPr>
        <p:spPr bwMode="auto">
          <a:xfrm>
            <a:off x="250825" y="1268413"/>
            <a:ext cx="4572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latin typeface="Comic Sans MS" pitchFamily="66" charset="0"/>
              </a:rPr>
              <a:t>По легенде, когда власть в племени латинов захватил самозванец, он велел погубить внуков вождя — Ромула и Рема.</a:t>
            </a:r>
          </a:p>
        </p:txBody>
      </p:sp>
      <p:sp>
        <p:nvSpPr>
          <p:cNvPr id="30726" name="Прямоугольник 19"/>
          <p:cNvSpPr>
            <a:spLocks noChangeArrowheads="1"/>
          </p:cNvSpPr>
          <p:nvPr/>
        </p:nvSpPr>
        <p:spPr bwMode="auto">
          <a:xfrm>
            <a:off x="252413" y="3284538"/>
            <a:ext cx="86391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latin typeface="Comic Sans MS" pitchFamily="66" charset="0"/>
              </a:rPr>
              <a:t>Однако брошенных младенцев нашла и накормила волчица, жившая на Капитолийском холме, а затем их подобрал и воспитал царский пастух. Выросшие братья собрали дружину воинов, захватили соседние земли и основали город.</a:t>
            </a:r>
          </a:p>
          <a:p>
            <a:r>
              <a:rPr lang="ru-RU" sz="2600">
                <a:latin typeface="Comic Sans MS" pitchFamily="66" charset="0"/>
              </a:rPr>
              <a:t>Во время ссоры Ромул убил Рема и назвал город своим именем — «Рома» (в русском произношении «Рим»).</a:t>
            </a:r>
          </a:p>
        </p:txBody>
      </p:sp>
      <p:sp>
        <p:nvSpPr>
          <p:cNvPr id="19" name="Управляющая кнопка: назад 18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1119566"/>
            <a:ext cx="8640000" cy="4901722"/>
          </a:xfrm>
          <a:prstGeom prst="roundRect">
            <a:avLst>
              <a:gd name="adj" fmla="val 734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pSp>
        <p:nvGrpSpPr>
          <p:cNvPr id="3277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ГОРОД В ЦЕНТРЕ ИТАЛИИ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6138" y="842963"/>
            <a:ext cx="2417762" cy="5095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 раннем Риме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6238" y="6210985"/>
            <a:ext cx="8685761" cy="47672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	Найди упомянутые в тексте учебника строения Рима.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8000" y="6300000"/>
            <a:ext cx="252000" cy="252000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60" name="Group 44"/>
          <p:cNvGraphicFramePr>
            <a:graphicFrameLocks noGrp="1"/>
          </p:cNvGraphicFramePr>
          <p:nvPr/>
        </p:nvGraphicFramePr>
        <p:xfrm>
          <a:off x="252413" y="971550"/>
          <a:ext cx="8640762" cy="5737225"/>
        </p:xfrm>
        <a:graphic>
          <a:graphicData uri="http://schemas.openxmlformats.org/drawingml/2006/table">
            <a:tbl>
              <a:tblPr/>
              <a:tblGrid>
                <a:gridCol w="4319587"/>
                <a:gridCol w="2160588"/>
                <a:gridCol w="2160587"/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Вопросы для сравнения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Греческий полис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Римская республика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Из каких слоёв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формировались главные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органы управления?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Отличались только 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названию или по сути?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Какие слои населения могли участвовать в принятии законов?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Из каких слоёв населения выбирались должностные лица?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Какие граждане играли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большую роль в управлении?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Как назвать форму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правления?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12313" y="2094031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С помощью схем в учебнике на с. 208 и на с. 147 сравни устройство греческого полиса и Римской республики.</a:t>
            </a:r>
          </a:p>
        </p:txBody>
      </p:sp>
      <p:grpSp>
        <p:nvGrpSpPr>
          <p:cNvPr id="3485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5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5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5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ВЛАСТЬ – «ДЕЛО ОБЩЕЕ»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3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3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ВЛАСТЬ – «ДЕЛО ОБЩЕЕ»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92113" y="938213"/>
            <a:ext cx="8285162" cy="5875337"/>
            <a:chOff x="392088" y="938999"/>
            <a:chExt cx="8285353" cy="5874377"/>
          </a:xfrm>
        </p:grpSpPr>
        <p:cxnSp>
          <p:nvCxnSpPr>
            <p:cNvPr id="48" name="Прямая со стрелкой 47"/>
            <p:cNvCxnSpPr/>
            <p:nvPr/>
          </p:nvCxnSpPr>
          <p:spPr>
            <a:xfrm rot="10800000" flipV="1">
              <a:off x="1944699" y="2051654"/>
              <a:ext cx="1835192" cy="828540"/>
            </a:xfrm>
            <a:prstGeom prst="bentConnector3">
              <a:avLst>
                <a:gd name="adj1" fmla="val 100074"/>
              </a:avLst>
            </a:prstGeom>
            <a:ln w="444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5300751" y="2024672"/>
              <a:ext cx="1547848" cy="2196741"/>
            </a:xfrm>
            <a:prstGeom prst="bentConnector2">
              <a:avLst/>
            </a:prstGeom>
            <a:ln w="444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Скругленный прямоугольник 25"/>
            <p:cNvSpPr/>
            <p:nvPr/>
          </p:nvSpPr>
          <p:spPr>
            <a:xfrm>
              <a:off x="2052651" y="5219786"/>
              <a:ext cx="5038841" cy="14396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419520" y="6227685"/>
              <a:ext cx="2305103" cy="339669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Плебеи 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24356" y="5805479"/>
              <a:ext cx="1263679" cy="338082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Патриции 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36881" name="Прямоугольник 4"/>
            <p:cNvSpPr>
              <a:spLocks noChangeArrowheads="1"/>
            </p:cNvSpPr>
            <p:nvPr/>
          </p:nvSpPr>
          <p:spPr bwMode="auto">
            <a:xfrm>
              <a:off x="3841687" y="5363924"/>
              <a:ext cx="1483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ГРАЖДАНЕ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75736" y="6443549"/>
              <a:ext cx="728679" cy="369827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Рабы</a:t>
              </a:r>
              <a:endParaRPr lang="ru-RU" dirty="0">
                <a:latin typeface="+mn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90545" y="6381647"/>
              <a:ext cx="728679" cy="36824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Рабы</a:t>
              </a:r>
              <a:endParaRPr lang="ru-RU" dirty="0">
                <a:latin typeface="+mn-lt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6702" y="2881782"/>
              <a:ext cx="1608175" cy="60950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Сенат 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300 старейшин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90944" y="4427754"/>
              <a:ext cx="2362254" cy="36982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Народное собрание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732709" y="4221413"/>
              <a:ext cx="1944732" cy="584105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Ополчение легионов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14772" y="2800832"/>
              <a:ext cx="2086023" cy="339669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должностные </a:t>
              </a:r>
              <a:r>
                <a:rPr lang="ru-RU" sz="1600" dirty="0">
                  <a:latin typeface="+mn-lt"/>
                </a:rPr>
                <a:t>лица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716538" y="2267519"/>
              <a:ext cx="1403382" cy="504743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Народные трибуны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11642" y="1845313"/>
              <a:ext cx="1481171" cy="360304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Консулы 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987710" y="2267519"/>
              <a:ext cx="1403382" cy="504743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Цензоры </a:t>
              </a:r>
              <a:endParaRPr lang="ru-RU" sz="1600" dirty="0">
                <a:latin typeface="+mn-lt"/>
              </a:endParaRPr>
            </a:p>
          </p:txBody>
        </p:sp>
        <p:cxnSp>
          <p:nvCxnSpPr>
            <p:cNvPr id="4097" name="Прямая со стрелкой 4096"/>
            <p:cNvCxnSpPr>
              <a:stCxn id="9" idx="3"/>
              <a:endCxn id="80" idx="2"/>
            </p:cNvCxnSpPr>
            <p:nvPr/>
          </p:nvCxnSpPr>
          <p:spPr>
            <a:xfrm flipV="1">
              <a:off x="5753199" y="2615125"/>
              <a:ext cx="2120949" cy="1996749"/>
            </a:xfrm>
            <a:prstGeom prst="straightConnector1">
              <a:avLst/>
            </a:prstGeom>
            <a:ln w="53975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92" name="TextBox 4110"/>
            <p:cNvSpPr txBox="1">
              <a:spLocks noChangeArrowheads="1"/>
            </p:cNvSpPr>
            <p:nvPr/>
          </p:nvSpPr>
          <p:spPr bwMode="auto">
            <a:xfrm>
              <a:off x="2209036" y="3851756"/>
              <a:ext cx="9669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законы</a:t>
              </a:r>
            </a:p>
          </p:txBody>
        </p:sp>
        <p:grpSp>
          <p:nvGrpSpPr>
            <p:cNvPr id="36893" name="Группа 4114"/>
            <p:cNvGrpSpPr>
              <a:grpSpLocks/>
            </p:cNvGrpSpPr>
            <p:nvPr/>
          </p:nvGrpSpPr>
          <p:grpSpPr bwMode="auto">
            <a:xfrm>
              <a:off x="4507863" y="4858649"/>
              <a:ext cx="128272" cy="353130"/>
              <a:chOff x="2123728" y="804810"/>
              <a:chExt cx="128272" cy="353130"/>
            </a:xfrm>
          </p:grpSpPr>
          <p:cxnSp>
            <p:nvCxnSpPr>
              <p:cNvPr id="4113" name="Прямая соединительная линия 4112"/>
              <p:cNvCxnSpPr/>
              <p:nvPr/>
            </p:nvCxnSpPr>
            <p:spPr>
              <a:xfrm>
                <a:off x="2192700" y="1013572"/>
                <a:ext cx="0" cy="144439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4" name="Равнобедренный треугольник 4113"/>
              <p:cNvSpPr/>
              <p:nvPr/>
            </p:nvSpPr>
            <p:spPr>
              <a:xfrm>
                <a:off x="2124435" y="804056"/>
                <a:ext cx="127003" cy="209516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6894" name="Группа 52"/>
            <p:cNvGrpSpPr>
              <a:grpSpLocks/>
            </p:cNvGrpSpPr>
            <p:nvPr/>
          </p:nvGrpSpPr>
          <p:grpSpPr bwMode="auto">
            <a:xfrm>
              <a:off x="3901606" y="4840070"/>
              <a:ext cx="128272" cy="389130"/>
              <a:chOff x="2123728" y="804810"/>
              <a:chExt cx="128272" cy="389130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2192518" y="1014691"/>
                <a:ext cx="0" cy="179358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Равнобедренный треугольник 54"/>
              <p:cNvSpPr/>
              <p:nvPr/>
            </p:nvSpPr>
            <p:spPr>
              <a:xfrm>
                <a:off x="2124253" y="805176"/>
                <a:ext cx="127003" cy="209516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6895" name="Группа 55"/>
            <p:cNvGrpSpPr>
              <a:grpSpLocks/>
            </p:cNvGrpSpPr>
            <p:nvPr/>
          </p:nvGrpSpPr>
          <p:grpSpPr bwMode="auto">
            <a:xfrm>
              <a:off x="5076056" y="4830164"/>
              <a:ext cx="128272" cy="389130"/>
              <a:chOff x="2123728" y="804810"/>
              <a:chExt cx="128272" cy="389130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2191257" y="1015074"/>
                <a:ext cx="0" cy="179358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Равнобедренный треугольник 57"/>
              <p:cNvSpPr/>
              <p:nvPr/>
            </p:nvSpPr>
            <p:spPr>
              <a:xfrm>
                <a:off x="2122993" y="805559"/>
                <a:ext cx="128590" cy="209516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4118" name="Прямая со стрелкой 4117"/>
            <p:cNvCxnSpPr>
              <a:stCxn id="26" idx="3"/>
              <a:endCxn id="10" idx="2"/>
            </p:cNvCxnSpPr>
            <p:nvPr/>
          </p:nvCxnSpPr>
          <p:spPr>
            <a:xfrm flipV="1">
              <a:off x="7091492" y="4805517"/>
              <a:ext cx="612789" cy="1134877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97" name="Группа 60"/>
            <p:cNvGrpSpPr>
              <a:grpSpLocks/>
            </p:cNvGrpSpPr>
            <p:nvPr/>
          </p:nvGrpSpPr>
          <p:grpSpPr bwMode="auto">
            <a:xfrm rot="-5400000">
              <a:off x="2746319" y="2377403"/>
              <a:ext cx="128272" cy="1397130"/>
              <a:chOff x="2123728" y="804810"/>
              <a:chExt cx="128272" cy="1397130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2189995" y="1013864"/>
                <a:ext cx="0" cy="1187477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Равнобедренный треугольник 62"/>
              <p:cNvSpPr/>
              <p:nvPr/>
            </p:nvSpPr>
            <p:spPr>
              <a:xfrm>
                <a:off x="2123330" y="804309"/>
                <a:ext cx="128566" cy="209555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6898" name="Группа 66"/>
            <p:cNvGrpSpPr>
              <a:grpSpLocks/>
            </p:cNvGrpSpPr>
            <p:nvPr/>
          </p:nvGrpSpPr>
          <p:grpSpPr bwMode="auto">
            <a:xfrm>
              <a:off x="3427224" y="3298679"/>
              <a:ext cx="128272" cy="1109130"/>
              <a:chOff x="2123728" y="804810"/>
              <a:chExt cx="128272" cy="1109130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2192226" y="1014872"/>
                <a:ext cx="0" cy="898378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Равнобедренный треугольник 68"/>
              <p:cNvSpPr/>
              <p:nvPr/>
            </p:nvSpPr>
            <p:spPr>
              <a:xfrm>
                <a:off x="2123962" y="805356"/>
                <a:ext cx="128590" cy="209516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6899" name="Группа 69"/>
            <p:cNvGrpSpPr>
              <a:grpSpLocks/>
            </p:cNvGrpSpPr>
            <p:nvPr/>
          </p:nvGrpSpPr>
          <p:grpSpPr bwMode="auto">
            <a:xfrm>
              <a:off x="5620182" y="3291982"/>
              <a:ext cx="128272" cy="1145130"/>
              <a:chOff x="2123728" y="804810"/>
              <a:chExt cx="128272" cy="1145130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2191657" y="1013633"/>
                <a:ext cx="0" cy="936472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Равнобедренный треугольник 71"/>
              <p:cNvSpPr/>
              <p:nvPr/>
            </p:nvSpPr>
            <p:spPr>
              <a:xfrm>
                <a:off x="2123392" y="804117"/>
                <a:ext cx="128591" cy="209516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6900" name="Группа 74"/>
            <p:cNvGrpSpPr>
              <a:grpSpLocks/>
            </p:cNvGrpSpPr>
            <p:nvPr/>
          </p:nvGrpSpPr>
          <p:grpSpPr bwMode="auto">
            <a:xfrm rot="-2520000">
              <a:off x="2014316" y="3242082"/>
              <a:ext cx="128272" cy="2278912"/>
              <a:chOff x="2123728" y="804810"/>
              <a:chExt cx="128272" cy="2496374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2191314" y="1013214"/>
                <a:ext cx="0" cy="2288131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2122907" y="804207"/>
                <a:ext cx="128591" cy="208644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55576" y="5761831"/>
              <a:ext cx="590550" cy="533400"/>
            </a:xfrm>
            <a:prstGeom prst="roundRect">
              <a:avLst>
                <a:gd name="adj" fmla="val 9524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877272" y="5946869"/>
              <a:ext cx="1143000" cy="619125"/>
            </a:xfrm>
            <a:prstGeom prst="roundRect">
              <a:avLst>
                <a:gd name="adj" fmla="val 9744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751981" y="5833149"/>
              <a:ext cx="523875" cy="733425"/>
            </a:xfrm>
            <a:prstGeom prst="roundRect">
              <a:avLst>
                <a:gd name="adj" fmla="val 1030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95736" y="5833149"/>
              <a:ext cx="428625" cy="723900"/>
            </a:xfrm>
            <a:prstGeom prst="roundRect">
              <a:avLst>
                <a:gd name="adj" fmla="val 11112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509020" y="5403304"/>
              <a:ext cx="342900" cy="7620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292080" y="5403304"/>
              <a:ext cx="342900" cy="762000"/>
            </a:xfrm>
            <a:prstGeom prst="roundRect">
              <a:avLst>
                <a:gd name="adj" fmla="val 972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92088" y="2118768"/>
              <a:ext cx="1371600" cy="676275"/>
            </a:xfrm>
            <a:prstGeom prst="roundRect">
              <a:avLst>
                <a:gd name="adj" fmla="val 1103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02471" y="1484784"/>
              <a:ext cx="733425" cy="752475"/>
            </a:xfrm>
            <a:prstGeom prst="roundRect">
              <a:avLst>
                <a:gd name="adj" fmla="val 4979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178423" y="938999"/>
              <a:ext cx="809625" cy="809625"/>
            </a:xfrm>
            <a:prstGeom prst="roundRect">
              <a:avLst>
                <a:gd name="adj" fmla="val 6079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80" name="Прямоугольник 79"/>
            <p:cNvSpPr/>
            <p:nvPr/>
          </p:nvSpPr>
          <p:spPr>
            <a:xfrm>
              <a:off x="7134355" y="2129429"/>
              <a:ext cx="1481172" cy="485696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Диктатор на 6 месяцев </a:t>
              </a:r>
              <a:endParaRPr lang="ru-RU" sz="1600" dirty="0">
                <a:latin typeface="+mn-lt"/>
              </a:endParaRPr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642865" y="5704681"/>
              <a:ext cx="676275" cy="590550"/>
            </a:xfrm>
            <a:prstGeom prst="roundRect">
              <a:avLst>
                <a:gd name="adj" fmla="val 9409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494215" y="3284984"/>
              <a:ext cx="1038225" cy="866775"/>
            </a:xfrm>
            <a:prstGeom prst="roundRect">
              <a:avLst>
                <a:gd name="adj" fmla="val 7326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067944" y="3479279"/>
              <a:ext cx="981075" cy="885825"/>
            </a:xfrm>
            <a:prstGeom prst="roundRect">
              <a:avLst>
                <a:gd name="adj" fmla="val 8602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688207" y="1309143"/>
              <a:ext cx="476250" cy="809625"/>
            </a:xfrm>
            <a:prstGeom prst="roundRect">
              <a:avLst>
                <a:gd name="adj" fmla="val 10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08104" y="1340768"/>
              <a:ext cx="342900" cy="8858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cxnSp>
          <p:nvCxnSpPr>
            <p:cNvPr id="36" name="Прямая со стрелкой 35"/>
            <p:cNvCxnSpPr/>
            <p:nvPr/>
          </p:nvCxnSpPr>
          <p:spPr>
            <a:xfrm>
              <a:off x="2074877" y="3478584"/>
              <a:ext cx="549288" cy="442840"/>
            </a:xfrm>
            <a:prstGeom prst="straightConnector1">
              <a:avLst/>
            </a:prstGeom>
            <a:ln w="444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9" idx="1"/>
            </p:cNvCxnSpPr>
            <p:nvPr/>
          </p:nvCxnSpPr>
          <p:spPr>
            <a:xfrm flipH="1" flipV="1">
              <a:off x="2901983" y="4151574"/>
              <a:ext cx="488961" cy="460300"/>
            </a:xfrm>
            <a:prstGeom prst="straightConnector1">
              <a:avLst/>
            </a:prstGeom>
            <a:ln w="444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176213" y="2938463"/>
            <a:ext cx="8620125" cy="1584325"/>
            <a:chOff x="176784" y="2938272"/>
            <a:chExt cx="8619744" cy="158496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06239" y="2967335"/>
              <a:ext cx="8564600" cy="1532334"/>
            </a:xfrm>
            <a:prstGeom prst="roundRect">
              <a:avLst/>
            </a:prstGeom>
            <a:blipFill>
              <a:blip r:embed="rId19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Как ты считаешь, Древний Рим — это особая цивилизация или часть древнегреческой?</a:t>
              </a:r>
            </a:p>
          </p:txBody>
        </p:sp>
        <p:sp>
          <p:nvSpPr>
            <p:cNvPr id="73" name="Овал 72"/>
            <p:cNvSpPr>
              <a:spLocks noChangeAspect="1"/>
            </p:cNvSpPr>
            <p:nvPr/>
          </p:nvSpPr>
          <p:spPr>
            <a:xfrm>
              <a:off x="828000" y="316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 250 ЛЕТ ЦАРСКОЙ ВЛАСТИ РИМ СТАЛ РЕСПУБЛИКОЙ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891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2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1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23155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600" dirty="0">
                <a:latin typeface="+mn-lt"/>
              </a:rPr>
              <a:t>Отметь цифрами на ленте времени следующие даты</a:t>
            </a:r>
            <a:r>
              <a:rPr lang="ru-RU" sz="2600" dirty="0">
                <a:latin typeface="+mn-lt"/>
              </a:rPr>
              <a:t>: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1</a:t>
            </a:r>
            <a:r>
              <a:rPr lang="ru-RU" sz="2600" dirty="0">
                <a:latin typeface="+mn-lt"/>
              </a:rPr>
              <a:t> </a:t>
            </a:r>
            <a:r>
              <a:rPr lang="ru-RU" sz="2600" dirty="0">
                <a:latin typeface="+mn-lt"/>
              </a:rPr>
              <a:t>– 510 г. до н.э.,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2</a:t>
            </a:r>
            <a:r>
              <a:rPr lang="ru-RU" sz="2600" dirty="0">
                <a:latin typeface="+mn-lt"/>
              </a:rPr>
              <a:t> – 753 г. до н.э.,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3</a:t>
            </a:r>
            <a:r>
              <a:rPr lang="ru-RU" sz="2600" dirty="0">
                <a:latin typeface="+mn-lt"/>
              </a:rPr>
              <a:t> – 490 г. до н.э. и обведи ту из них, </a:t>
            </a:r>
            <a:r>
              <a:rPr lang="ru-RU" sz="2600" dirty="0">
                <a:latin typeface="+mn-lt"/>
              </a:rPr>
              <a:t>которой соответствует </a:t>
            </a:r>
            <a:r>
              <a:rPr lang="ru-RU" sz="2600" dirty="0">
                <a:latin typeface="+mn-lt"/>
              </a:rPr>
              <a:t>легендарное освоение </a:t>
            </a:r>
            <a:r>
              <a:rPr lang="ru-RU" sz="2600" dirty="0">
                <a:latin typeface="+mn-lt"/>
              </a:rPr>
              <a:t>Рима </a:t>
            </a:r>
            <a:r>
              <a:rPr lang="ru-RU" sz="2600" dirty="0">
                <a:latin typeface="+mn-lt"/>
              </a:rPr>
              <a:t>царём </a:t>
            </a:r>
            <a:r>
              <a:rPr lang="ru-RU" sz="2600" dirty="0">
                <a:latin typeface="+mn-lt"/>
              </a:rPr>
              <a:t>Ромулом</a:t>
            </a:r>
            <a:r>
              <a:rPr lang="ru-RU" sz="2600" dirty="0">
                <a:latin typeface="+mn-lt"/>
              </a:rPr>
              <a:t>.</a:t>
            </a:r>
          </a:p>
        </p:txBody>
      </p:sp>
      <p:grpSp>
        <p:nvGrpSpPr>
          <p:cNvPr id="4096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02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01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500438"/>
          <a:ext cx="86153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2000" y="5085184"/>
            <a:ext cx="8640000" cy="987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Подсчитай, на сколько лет эта дата отстоит от начала Олимпийских игр.</a:t>
            </a:r>
          </a:p>
        </p:txBody>
      </p:sp>
      <p:sp>
        <p:nvSpPr>
          <p:cNvPr id="41014" name="TextBox 4"/>
          <p:cNvSpPr txBox="1">
            <a:spLocks noChangeArrowheads="1"/>
          </p:cNvSpPr>
          <p:nvPr/>
        </p:nvSpPr>
        <p:spPr bwMode="auto">
          <a:xfrm>
            <a:off x="247650" y="6294438"/>
            <a:ext cx="8640763" cy="461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Отметь на ленте времени ещё какое-нибудь </a:t>
            </a:r>
            <a:r>
              <a:rPr lang="ru-RU" sz="2800" dirty="0">
                <a:latin typeface="+mn-lt"/>
              </a:rPr>
              <a:t>известное тебе </a:t>
            </a:r>
            <a:r>
              <a:rPr lang="ru-RU" sz="2800" dirty="0">
                <a:latin typeface="+mn-lt"/>
              </a:rPr>
              <a:t>событие (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4</a:t>
            </a:r>
            <a:r>
              <a:rPr lang="ru-RU" sz="2800" dirty="0">
                <a:latin typeface="+mn-lt"/>
              </a:rPr>
              <a:t>) из истории цивилизации Древнего </a:t>
            </a:r>
            <a:r>
              <a:rPr lang="ru-RU" sz="2800" dirty="0">
                <a:latin typeface="+mn-lt"/>
              </a:rPr>
              <a:t>Рима</a:t>
            </a:r>
            <a:r>
              <a:rPr lang="ru-RU" sz="2800" dirty="0">
                <a:latin typeface="+mn-lt"/>
              </a:rPr>
              <a:t>, не изученное на уроках.</a:t>
            </a:r>
          </a:p>
        </p:txBody>
      </p:sp>
      <p:grpSp>
        <p:nvGrpSpPr>
          <p:cNvPr id="4301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6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6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43067" name="Group 59"/>
          <p:cNvGraphicFramePr>
            <a:graphicFrameLocks noGrp="1"/>
          </p:cNvGraphicFramePr>
          <p:nvPr/>
        </p:nvGraphicFramePr>
        <p:xfrm>
          <a:off x="252413" y="3429000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pic>
        <p:nvPicPr>
          <p:cNvPr id="4305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1CB"/>
              </a:clrFrom>
              <a:clrTo>
                <a:srgbClr val="F9F1CB">
                  <a:alpha val="0"/>
                </a:srgbClr>
              </a:clrTo>
            </a:clrChange>
          </a:blip>
          <a:srcRect r="8485"/>
          <a:stretch>
            <a:fillRect/>
          </a:stretch>
        </p:blipFill>
        <p:spPr bwMode="auto">
          <a:xfrm>
            <a:off x="460375" y="4797425"/>
            <a:ext cx="8588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752475"/>
            <a:ext cx="5461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0722" y="980728"/>
            <a:ext cx="8640000" cy="98750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Расставьте на карте цифры: 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600">
                <a:latin typeface="Comic Sans MS" pitchFamily="66" charset="0"/>
              </a:rPr>
              <a:t> – Рим, 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600">
                <a:latin typeface="Comic Sans MS" pitchFamily="66" charset="0"/>
              </a:rPr>
              <a:t> </a:t>
            </a:r>
            <a:r>
              <a:rPr lang="ru-RU" sz="2600" b="1">
                <a:latin typeface="Comic Sans MS" pitchFamily="66" charset="0"/>
              </a:rPr>
              <a:t>-</a:t>
            </a:r>
            <a:r>
              <a:rPr lang="ru-RU" sz="2600">
                <a:latin typeface="Comic Sans MS" pitchFamily="66" charset="0"/>
              </a:rPr>
              <a:t> Тибр, 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600">
                <a:latin typeface="Comic Sans MS" pitchFamily="66" charset="0"/>
              </a:rPr>
              <a:t> – Сицилия</a:t>
            </a:r>
            <a:r>
              <a:rPr lang="en-US" sz="2600">
                <a:latin typeface="Comic Sans MS" pitchFamily="66" charset="0"/>
              </a:rPr>
              <a:t>.</a:t>
            </a:r>
            <a:r>
              <a:rPr lang="ru-RU" sz="2600">
                <a:latin typeface="Comic Sans MS" pitchFamily="66" charset="0"/>
              </a:rPr>
              <a:t> </a:t>
            </a:r>
          </a:p>
        </p:txBody>
      </p:sp>
      <p:grpSp>
        <p:nvGrpSpPr>
          <p:cNvPr id="4506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0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66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9F1CB"/>
              </a:clrFrom>
              <a:clrTo>
                <a:srgbClr val="F9F1CB">
                  <a:alpha val="0"/>
                </a:srgbClr>
              </a:clrTo>
            </a:clrChange>
          </a:blip>
          <a:srcRect r="6219"/>
          <a:stretch>
            <a:fillRect/>
          </a:stretch>
        </p:blipFill>
        <p:spPr bwMode="auto">
          <a:xfrm>
            <a:off x="0" y="2536825"/>
            <a:ext cx="18224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Я читал, что многие римляне считали себя потомками троянцев и гордились этим.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671888" cy="3889375"/>
          </a:xfrm>
        </p:spPr>
        <p:txBody>
          <a:bodyPr>
            <a:noAutofit/>
          </a:bodyPr>
          <a:lstStyle/>
          <a:p>
            <a:pPr marL="88900" indent="358775">
              <a:spcBef>
                <a:spcPct val="0"/>
              </a:spcBef>
            </a:pPr>
            <a:r>
              <a:rPr lang="ru-RU" sz="2600" smtClean="0"/>
              <a:t>Было слишком много отличий между греками-ахейцами и жителями Италии: дома, и храмы, и обычай хоронить умерших.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ДРЕВНИЙ РИМ – ЭТО ОСОБАЯ ЦИВИЛИЗАЦИЯ ИЛИ ЧАСТЬ ДРЕВНЕГРЕЧЕСКОЙ?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1998" y="1196752"/>
          <a:ext cx="864048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2"/>
                <a:gridCol w="864096"/>
                <a:gridCol w="5472608"/>
                <a:gridCol w="864096"/>
                <a:gridCol w="720078"/>
              </a:tblGrid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Цивилизация</a:t>
                      </a:r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Первобытное общество</a:t>
                      </a:r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Селения и стоянки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Города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Народное собрание и старейшины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Государства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Устные сказания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Роды и племена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Расслоение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2313" y="1806517"/>
            <a:ext cx="8640000" cy="2485787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Соедини признаки с соответствующими им понятиями.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Впиши ещё два признака и распредели их в соответствующие группы.</a:t>
            </a:r>
          </a:p>
        </p:txBody>
      </p:sp>
      <p:grpSp>
        <p:nvGrpSpPr>
          <p:cNvPr id="1946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6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989013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380288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4"/>
          <p:cNvGrpSpPr>
            <a:grpSpLocks/>
          </p:cNvGrpSpPr>
          <p:nvPr/>
        </p:nvGrpSpPr>
        <p:grpSpPr bwMode="auto">
          <a:xfrm>
            <a:off x="220663" y="950913"/>
            <a:ext cx="8697912" cy="1584325"/>
            <a:chOff x="219456" y="1290850"/>
            <a:chExt cx="8698992" cy="158496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1320602"/>
              <a:ext cx="8640000" cy="1532334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Выдели главные отличия древнегреческой цивилизации (культура, власть, общественное деление, хозяйство).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1532613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150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68333" y="5032673"/>
            <a:ext cx="2207334" cy="1521271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60" y="3232673"/>
            <a:ext cx="832258" cy="18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6239" y="2679043"/>
            <a:ext cx="1780000" cy="18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0151" y="3232673"/>
            <a:ext cx="1443750" cy="18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24300" y="3579043"/>
            <a:ext cx="1295400" cy="12954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30581" y="2679043"/>
            <a:ext cx="1221429" cy="18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99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ГОРОД В ЦЕНТРЕ ИТАЛИИ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ВЛАСТЬ – «ДЕЛО ОБЩЕЕ»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6919" y="980728"/>
            <a:ext cx="8622829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По карте в учебнике на с. 203 раздели все народы Италии на первобытные и цивилизованные, рядом приведи доказательство.</a:t>
            </a:r>
          </a:p>
        </p:txBody>
      </p:sp>
      <p:grpSp>
        <p:nvGrpSpPr>
          <p:cNvPr id="2458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1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1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ГОРОД В ЦЕНТРЕ ИТАЛИИ</a:t>
            </a:r>
          </a:p>
        </p:txBody>
      </p:sp>
      <p:grpSp>
        <p:nvGrpSpPr>
          <p:cNvPr id="24583" name="Группа 18"/>
          <p:cNvGrpSpPr>
            <a:grpSpLocks/>
          </p:cNvGrpSpPr>
          <p:nvPr/>
        </p:nvGrpSpPr>
        <p:grpSpPr bwMode="auto">
          <a:xfrm>
            <a:off x="179388" y="3162300"/>
            <a:ext cx="8785225" cy="3473450"/>
            <a:chOff x="179512" y="2945826"/>
            <a:chExt cx="8784976" cy="3474411"/>
          </a:xfrm>
        </p:grpSpPr>
        <p:grpSp>
          <p:nvGrpSpPr>
            <p:cNvPr id="24587" name="Группа 19"/>
            <p:cNvGrpSpPr>
              <a:grpSpLocks/>
            </p:cNvGrpSpPr>
            <p:nvPr/>
          </p:nvGrpSpPr>
          <p:grpSpPr bwMode="auto">
            <a:xfrm>
              <a:off x="266919" y="2945826"/>
              <a:ext cx="8622829" cy="2567748"/>
              <a:chOff x="266919" y="2945826"/>
              <a:chExt cx="8622829" cy="2567748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4488501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20478"/>
                    </a:lnTo>
                    <a:lnTo>
                      <a:pt x="2200623" y="320478"/>
                    </a:lnTo>
                    <a:lnTo>
                      <a:pt x="2200623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2287877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200623" y="0"/>
                    </a:moveTo>
                    <a:lnTo>
                      <a:pt x="2200623" y="320478"/>
                    </a:lnTo>
                    <a:lnTo>
                      <a:pt x="0" y="320478"/>
                    </a:lnTo>
                    <a:lnTo>
                      <a:pt x="0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2267744" y="2945826"/>
                <a:ext cx="4401248" cy="90000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Полилиния 25"/>
              <p:cNvSpPr/>
              <p:nvPr/>
            </p:nvSpPr>
            <p:spPr>
              <a:xfrm>
                <a:off x="2447410" y="3116509"/>
                <a:ext cx="4401248" cy="90000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НАРОДЫ ИТАЛИИ</a:t>
                </a:r>
                <a:endParaRPr lang="ru-RU" sz="2800" b="1" dirty="0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66919" y="4442892"/>
                <a:ext cx="4041915" cy="90000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Полилиния 27"/>
              <p:cNvSpPr/>
              <p:nvPr/>
            </p:nvSpPr>
            <p:spPr>
              <a:xfrm>
                <a:off x="446585" y="4613574"/>
                <a:ext cx="4041915" cy="90000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ПЕРВОБЫТНЫЕ</a:t>
                </a:r>
                <a:endParaRPr lang="ru-RU" sz="2800" b="1" dirty="0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4668167" y="4442892"/>
                <a:ext cx="4041915" cy="90000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Полилиния 29"/>
              <p:cNvSpPr/>
              <p:nvPr/>
            </p:nvSpPr>
            <p:spPr>
              <a:xfrm>
                <a:off x="4847833" y="4613574"/>
                <a:ext cx="4041915" cy="90000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ЦИВИЛИЗОВАННЫЕ</a:t>
                </a:r>
                <a:endParaRPr lang="ru-RU" sz="2800" b="1" dirty="0"/>
              </a:p>
            </p:txBody>
          </p:sp>
        </p:grpSp>
        <p:sp>
          <p:nvSpPr>
            <p:cNvPr id="24588" name="TextBox 20"/>
            <p:cNvSpPr txBox="1">
              <a:spLocks noChangeArrowheads="1"/>
            </p:cNvSpPr>
            <p:nvPr/>
          </p:nvSpPr>
          <p:spPr bwMode="auto">
            <a:xfrm>
              <a:off x="179512" y="5589240"/>
              <a:ext cx="4212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Comic Sans MS" pitchFamily="66" charset="0"/>
                </a:rPr>
                <a:t>_____________________</a:t>
              </a:r>
            </a:p>
            <a:p>
              <a:pPr algn="ctr"/>
              <a:r>
                <a:rPr lang="ru-RU" sz="2400">
                  <a:latin typeface="Comic Sans MS" pitchFamily="66" charset="0"/>
                </a:rPr>
                <a:t>_____________________</a:t>
              </a:r>
            </a:p>
          </p:txBody>
        </p:sp>
        <p:sp>
          <p:nvSpPr>
            <p:cNvPr id="24589" name="TextBox 21"/>
            <p:cNvSpPr txBox="1">
              <a:spLocks noChangeArrowheads="1"/>
            </p:cNvSpPr>
            <p:nvPr/>
          </p:nvSpPr>
          <p:spPr bwMode="auto">
            <a:xfrm>
              <a:off x="4752488" y="5589240"/>
              <a:ext cx="4212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Comic Sans MS" pitchFamily="66" charset="0"/>
                </a:rPr>
                <a:t>_____________________</a:t>
              </a:r>
            </a:p>
            <a:p>
              <a:pPr algn="ctr"/>
              <a:r>
                <a:rPr lang="ru-RU" sz="2400">
                  <a:latin typeface="Comic Sans MS" pitchFamily="66" charset="0"/>
                </a:rPr>
                <a:t>_____________________</a:t>
              </a:r>
            </a:p>
          </p:txBody>
        </p:sp>
      </p:grpSp>
      <p:sp>
        <p:nvSpPr>
          <p:cNvPr id="4" name="Управляющая кнопка: сведения 3">
            <a:hlinkClick r:id="rId6" action="ppaction://hlinksldjump" highlightClick="1"/>
          </p:cNvPr>
          <p:cNvSpPr/>
          <p:nvPr/>
        </p:nvSpPr>
        <p:spPr>
          <a:xfrm>
            <a:off x="4392000" y="6453336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1CB"/>
              </a:clrFrom>
              <a:clrTo>
                <a:srgbClr val="F9F1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36875"/>
            <a:ext cx="1763713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ГОРОД В ЦЕНТРЕ ИТАЛИИ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744538"/>
            <a:ext cx="5759450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4669" y="980728"/>
            <a:ext cx="8627811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сведения § 33 учебника, заполни таблицу.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71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71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ГОРОД В ЦЕНТРЕ ИТАЛИИ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0825" y="2205038"/>
          <a:ext cx="8640763" cy="416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800200"/>
                <a:gridCol w="1800200"/>
                <a:gridCol w="1799240"/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Названия народов, заселявших Апеннинский полуостров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Греки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Этруски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Римляне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Какую часть</a:t>
                      </a:r>
                    </a:p>
                    <a:p>
                      <a:r>
                        <a:rPr lang="ru-RU" sz="2400" dirty="0" smtClean="0"/>
                        <a:t>полуострова</a:t>
                      </a:r>
                    </a:p>
                    <a:p>
                      <a:r>
                        <a:rPr lang="ru-RU" sz="2400" dirty="0" smtClean="0"/>
                        <a:t>заселяли?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Какой вклад внесли в восхождение римлян на ступень</a:t>
                      </a:r>
                    </a:p>
                    <a:p>
                      <a:r>
                        <a:rPr lang="ru-RU" sz="2400" dirty="0" smtClean="0"/>
                        <a:t>цивилизации?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сведения 3">
            <a:hlinkClick r:id="rId6" action="ppaction://hlinksldjump" highlightClick="1"/>
          </p:cNvPr>
          <p:cNvSpPr/>
          <p:nvPr/>
        </p:nvSpPr>
        <p:spPr>
          <a:xfrm>
            <a:off x="8532000" y="6228000"/>
            <a:ext cx="360000" cy="360000"/>
          </a:xfrm>
          <a:prstGeom prst="actionButtonInformation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343149" y="2213999"/>
            <a:ext cx="753914" cy="1368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793920" y="2213999"/>
            <a:ext cx="622582" cy="1368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4546</TotalTime>
  <Words>659</Words>
  <Application>Microsoft Office PowerPoint</Application>
  <PresentationFormat>Экран (4:3)</PresentationFormat>
  <Paragraphs>129</Paragraphs>
  <Slides>17</Slides>
  <Notes>15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ЦАРЕЙ К РЕСПУБЛИКЕ</dc:title>
  <dc:creator>Telli</dc:creator>
  <cp:lastModifiedBy>Admin</cp:lastModifiedBy>
  <cp:revision>236</cp:revision>
  <dcterms:created xsi:type="dcterms:W3CDTF">2012-04-06T18:00:09Z</dcterms:created>
  <dcterms:modified xsi:type="dcterms:W3CDTF">2012-12-26T13:49:23Z</dcterms:modified>
</cp:coreProperties>
</file>