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5" r:id="rId4"/>
    <p:sldId id="267" r:id="rId5"/>
    <p:sldId id="271" r:id="rId6"/>
    <p:sldId id="270" r:id="rId7"/>
    <p:sldId id="269" r:id="rId8"/>
    <p:sldId id="275" r:id="rId9"/>
    <p:sldId id="279" r:id="rId10"/>
    <p:sldId id="278" r:id="rId11"/>
    <p:sldId id="266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CC"/>
    <a:srgbClr val="FFDDBF"/>
    <a:srgbClr val="EBBB8A"/>
    <a:srgbClr val="E7B98A"/>
    <a:srgbClr val="050403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65" autoAdjust="0"/>
    <p:restoredTop sz="99761" autoAdjust="0"/>
  </p:normalViewPr>
  <p:slideViewPr>
    <p:cSldViewPr>
      <p:cViewPr varScale="1">
        <p:scale>
          <a:sx n="109" d="100"/>
          <a:sy n="109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552A27-C145-49B5-8995-F30E0189673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9D34EE-AA17-4E3D-9A50-BF0A55BC1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enedia.ru/news/news/item/385-kollektsiya-istoricheskih-kart-blizhniy-vostok-i-sredizemnomore-ot-pod/'ema-assiriyskoy-imperii-do-zavoevaniy-aleksandra-velikogo-x-iv-veka-do-ne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http://www.museum.ru/museum/ships/pic/sh07.jpg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B7E7D3-040E-4B3B-A778-4FD4BA1801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D88EA-7009-419D-A1A4-79B197E1B4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4772B-26A0-476C-BCD6-06F67313A7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E8800B-6760-4457-8079-266C8F28C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Карта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http://savepic.net/1689941.jpg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сайт  «Венедия»</a:t>
            </a:r>
            <a:r>
              <a:rPr lang="en-US" smtClean="0">
                <a:ea typeface="Calibri" pitchFamily="34" charset="0"/>
                <a:cs typeface="Times New Roman" pitchFamily="18" charset="0"/>
                <a:hlinkClick r:id="rId3"/>
              </a:rPr>
              <a:t> http://venedia.ru/news/news/item/385-kollektsiya-istoricheskih-kart-blizhniy-vostok-i-sredizemnomore-ot-pod%5C'ema-assiriyskoy-imperii-do-zavoevaniy-aleksandra-velikogo-x-iv-veka-do-ne.html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7EA1B-7628-437A-B176-E9D9B4008E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CC0806-B2E8-4DAC-B369-A9573995D8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переход на скрытый слайд с заданием максимального уровня</a:t>
            </a:r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(рабочая тетрадь стр. 67). Формулировка задания изменена по сравнению с рабочей тетрадью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0EC281-3D73-4A29-9CE2-40CEC0EC82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(рабочая тетрадь стр. 67). 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B592AB-C4BA-4C82-81E2-25D73F1AEA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CC17-BF35-4B21-A0C8-453103556CB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0DD9-7048-4BE9-8D36-703087B4D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902F-4380-438D-AB9D-3E027520375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4F57-52D9-4867-B4AB-722F9BF01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25CB-112C-49FB-96F8-968E2467988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4642-AA20-42BD-9155-00734AC0E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D655-687F-4139-8FF6-CD5425D81983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5525-48BA-4D3A-816B-FBF66E360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CF88-C75A-4D9B-ACDE-0A56B42C2A7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6748-33E1-44C6-936E-EC257540F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0560-4E18-4465-8C9F-841F9A8EFC7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C4AD-A7C8-4EC4-BC3C-6690F72B2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92D6-63D0-48F0-B03B-9C69087D4B0F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2CF5-3405-4ECF-8498-DA9A623E1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097D-F077-439F-9F01-3757E4F354F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0512-9D3C-4C40-B53F-5843677A3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6641-7995-486D-9D57-0907398F37A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90EB-E8F9-40F9-A3FF-C41DCF41F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A8DC-C9ED-46C6-A14D-69907663A34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DF87-E011-4B18-8973-F8180C886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E3FD-95CD-46E7-A0DF-8D18B342169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2C1D-03E4-4534-A6BF-08D3E759D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938652-D44E-4CE4-9005-E321DED4B4F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37F88A-58CB-4F1C-9AC3-DFAC909E8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2852738"/>
            <a:ext cx="53975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ВЕЛИКАЯ КОЛОНИЗАЦИЯ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1563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-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й класс. История Древнего мира. § 25.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960" cy="1532334"/>
          </a:xfrm>
          <a:prstGeom prst="roundRect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Как ты считаешь, почему греки и скифы мирно уживались друг с другом?</a:t>
            </a:r>
          </a:p>
        </p:txBody>
      </p:sp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ЖИЗНЬ СРЕДИ ВАРВАРОВ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52000" y="2780928"/>
            <a:ext cx="2325830" cy="2880000"/>
          </a:xfrm>
          <a:prstGeom prst="roundRect">
            <a:avLst>
              <a:gd name="adj" fmla="val 11375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961462" cy="2880000"/>
          </a:xfrm>
          <a:prstGeom prst="roundRect">
            <a:avLst>
              <a:gd name="adj" fmla="val 14874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2339975" y="2997200"/>
            <a:ext cx="4032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950" y="5805488"/>
            <a:ext cx="2519363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Греческий юноша.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Бронза. IV в. до н.э.</a:t>
            </a:r>
            <a:endParaRPr lang="ru-RU" dirty="0"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7763" y="5746750"/>
            <a:ext cx="2808287" cy="1020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Золотой гребень с изображением битвы греков и скифов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1800000"/>
            <a:ext cx="864096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VIII–VI ВЕКАХ ДО Н.Э. ВЕЛИКАЯ ГРЕЧЕСКАЯ КОЛОНИЗАЦИЯ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ОХВАТИЛА БЕРЕГА СРЕДИЗЕМНОГО И ЧЁРНОГО МОРЕЙ, ПОЗНАКОМИВ ИХ ЖИТЕЛЕЙ С ДОСТИЖЕНИЯМИ ЦИВИЛИЗАЦИИ ЭЛЛАДЫ.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0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6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5" name="Group 31"/>
          <p:cNvGraphicFramePr>
            <a:graphicFrameLocks noGrp="1"/>
          </p:cNvGraphicFramePr>
          <p:nvPr/>
        </p:nvGraphicFramePr>
        <p:xfrm>
          <a:off x="252413" y="3789363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960" cy="2485787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Колонизаторов чужих земель часто называют захватчиками, несущими зло и порабощение местным жителям. Относится ли это, на твой взгляд, к греческим колониям? Свой ответ запиши в таблицу.</a:t>
            </a:r>
            <a:endParaRPr lang="ru-RU" sz="2800" dirty="0">
              <a:latin typeface="+mn-lt"/>
            </a:endParaRPr>
          </a:p>
        </p:txBody>
      </p:sp>
      <p:grpSp>
        <p:nvGrpSpPr>
          <p:cNvPr id="3175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6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1833" y="4038526"/>
            <a:ext cx="8640000" cy="2009061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Приведи одно доказательство своей точки зрения.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Приведи два-три доказательства своей точки зрения.</a:t>
            </a:r>
          </a:p>
        </p:txBody>
      </p:sp>
      <p:sp>
        <p:nvSpPr>
          <p:cNvPr id="16" name="Управляющая кнопка: далее 15">
            <a:hlinkClick r:id="rId6" action="ppaction://hlinksldjump" highlightClick="1"/>
          </p:cNvPr>
          <p:cNvSpPr/>
          <p:nvPr/>
        </p:nvSpPr>
        <p:spPr>
          <a:xfrm>
            <a:off x="8640000" y="6336000"/>
            <a:ext cx="360000" cy="360000"/>
          </a:xfrm>
          <a:prstGeom prst="actionButtonForwardNext">
            <a:avLst/>
          </a:prstGeom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0" name="Group 28"/>
          <p:cNvGraphicFramePr>
            <a:graphicFrameLocks noGrp="1"/>
          </p:cNvGraphicFramePr>
          <p:nvPr/>
        </p:nvGraphicFramePr>
        <p:xfrm>
          <a:off x="252413" y="3789363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960" cy="2485787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Колонизаторов чужих земель часто называют захватчиками, несущими зло и порабощение местным жителям. Относится ли это, на твой взгляд, к греческим колониям? Свой ответ запиши в таблицу.</a:t>
            </a:r>
            <a:endParaRPr lang="ru-RU" sz="2800" dirty="0">
              <a:latin typeface="+mn-lt"/>
            </a:endParaRPr>
          </a:p>
        </p:txBody>
      </p:sp>
      <p:grpSp>
        <p:nvGrpSpPr>
          <p:cNvPr id="3380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0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0395" y="4325863"/>
            <a:ext cx="8640000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</a:t>
            </a:r>
            <a:r>
              <a:rPr lang="ru-RU" sz="2800" dirty="0">
                <a:latin typeface="+mn-lt"/>
              </a:rPr>
              <a:t> При доказательстве используй материал, не изучавшийся на уроках.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96240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Греки так гордились своей родиной  и презирали варваров, что, наверное, никуда не уезжали из своих полисов.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743325" cy="3962400"/>
          </a:xfrm>
        </p:spPr>
        <p:txBody>
          <a:bodyPr>
            <a:norm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  <a:buFont typeface="Comic Sans MS" pitchFamily="66" charset="0"/>
              <a:buNone/>
            </a:pPr>
            <a:r>
              <a:rPr lang="ru-RU" smtClean="0"/>
              <a:t>«Греки расселись вокруг Средиземноморья, как лягушки вокруг болота», — так говорил о своих земляках «отец комедии» Аристофан.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73405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300663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мнение Антошки и факт, приведённый учёным.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МНОГИЕ ГРЕКИ ПОКИДАЛИ РОДИНУ?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Запиши своими словами определение первого понятия.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своими словами определения всех понятий в таблице.</a:t>
            </a: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575050"/>
          <a:ext cx="863917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160"/>
              </a:tblGrid>
              <a:tr h="45176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ПОНЯТИЯ</a:t>
                      </a:r>
                      <a:endParaRPr lang="ru-RU" sz="28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ОПРЕДЕЛЕНИЯ</a:t>
                      </a:r>
                      <a:endParaRPr lang="ru-RU" sz="28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176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Полис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316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Колония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176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Демократия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176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Аристократия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материал учебника, запиши, чем отличались природные условия и занятия населения Греции и Древнего Востока.</a:t>
            </a: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1538" name="Group 34"/>
          <p:cNvGraphicFramePr>
            <a:graphicFrameLocks noGrp="1"/>
          </p:cNvGraphicFramePr>
          <p:nvPr/>
        </p:nvGraphicFramePr>
        <p:xfrm>
          <a:off x="250825" y="3554413"/>
          <a:ext cx="8640763" cy="2676525"/>
        </p:xfrm>
        <a:graphic>
          <a:graphicData uri="http://schemas.openxmlformats.org/drawingml/2006/table">
            <a:tbl>
              <a:tblPr/>
              <a:tblGrid>
                <a:gridCol w="2160588"/>
                <a:gridCol w="4105275"/>
                <a:gridCol w="2374900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Отличия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природные условия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Греция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Восток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98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В ПОИСКАХ ЛУЧШЕЙ ЖИЗНИ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ЖИЗНЬ СРЕДИ ВАРВАРОВ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2260872"/>
            <a:ext cx="8640000" cy="2529645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504000" y="2492889"/>
            <a:ext cx="1887637" cy="2125653"/>
          </a:xfrm>
          <a:prstGeom prst="roundRect">
            <a:avLst>
              <a:gd name="adj" fmla="val 10000"/>
            </a:avLst>
          </a:prstGeom>
          <a:blipFill>
            <a:blip r:embed="rId2" cstate="email">
              <a:extLst>
                <a:ext uri="{28A0092B-C50C-407E-A947-70E740481C1C}"/>
              </a:extLst>
            </a:blip>
            <a:stretch>
              <a:fillRect l="414" t="15281" r="414" b="15281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504000" y="4957554"/>
            <a:ext cx="1887637" cy="1440000"/>
          </a:xfrm>
          <a:custGeom>
            <a:avLst/>
            <a:gdLst>
              <a:gd name="connsiteX0" fmla="*/ 197355 w 1887637"/>
              <a:gd name="connsiteY0" fmla="*/ 0 h 1879569"/>
              <a:gd name="connsiteX1" fmla="*/ 1690282 w 1887637"/>
              <a:gd name="connsiteY1" fmla="*/ 0 h 1879569"/>
              <a:gd name="connsiteX2" fmla="*/ 1887637 w 1887637"/>
              <a:gd name="connsiteY2" fmla="*/ 197355 h 1879569"/>
              <a:gd name="connsiteX3" fmla="*/ 1887637 w 1887637"/>
              <a:gd name="connsiteY3" fmla="*/ 1879569 h 1879569"/>
              <a:gd name="connsiteX4" fmla="*/ 1887637 w 1887637"/>
              <a:gd name="connsiteY4" fmla="*/ 1879569 h 1879569"/>
              <a:gd name="connsiteX5" fmla="*/ 0 w 1887637"/>
              <a:gd name="connsiteY5" fmla="*/ 1879569 h 1879569"/>
              <a:gd name="connsiteX6" fmla="*/ 0 w 1887637"/>
              <a:gd name="connsiteY6" fmla="*/ 1879569 h 1879569"/>
              <a:gd name="connsiteX7" fmla="*/ 0 w 1887637"/>
              <a:gd name="connsiteY7" fmla="*/ 197355 h 1879569"/>
              <a:gd name="connsiteX8" fmla="*/ 197355 w 1887637"/>
              <a:gd name="connsiteY8" fmla="*/ 0 h 18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7637" h="1879569">
                <a:moveTo>
                  <a:pt x="1690282" y="1879569"/>
                </a:moveTo>
                <a:lnTo>
                  <a:pt x="197355" y="1879569"/>
                </a:lnTo>
                <a:cubicBezTo>
                  <a:pt x="88359" y="1879569"/>
                  <a:pt x="0" y="1791210"/>
                  <a:pt x="0" y="1682214"/>
                </a:cubicBezTo>
                <a:lnTo>
                  <a:pt x="0" y="0"/>
                </a:lnTo>
                <a:lnTo>
                  <a:pt x="0" y="0"/>
                </a:lnTo>
                <a:lnTo>
                  <a:pt x="1887637" y="0"/>
                </a:lnTo>
                <a:lnTo>
                  <a:pt x="1887637" y="0"/>
                </a:lnTo>
                <a:lnTo>
                  <a:pt x="1887637" y="1682214"/>
                </a:lnTo>
                <a:cubicBezTo>
                  <a:pt x="1887637" y="1791210"/>
                  <a:pt x="1799278" y="1879569"/>
                  <a:pt x="1690282" y="187956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108000" rIns="36000" bIns="72000" spcCol="1270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Земледелец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___________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___________</a:t>
            </a:r>
            <a:endParaRPr lang="ru-RU" sz="2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44219" y="2492889"/>
            <a:ext cx="1887637" cy="2125653"/>
          </a:xfrm>
          <a:prstGeom prst="roundRect">
            <a:avLst>
              <a:gd name="adj" fmla="val 10000"/>
            </a:avLst>
          </a:prstGeom>
          <a:blipFill dpi="0" rotWithShape="1">
            <a:blip r:embed="rId3" cstate="email">
              <a:extLst>
                <a:ext uri="{28A0092B-C50C-407E-A947-70E740481C1C}"/>
              </a:extLst>
            </a:blip>
            <a:srcRect/>
            <a:stretch>
              <a:fillRect l="1368" r="1368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2544219" y="4957553"/>
            <a:ext cx="1887637" cy="1440000"/>
          </a:xfrm>
          <a:custGeom>
            <a:avLst/>
            <a:gdLst>
              <a:gd name="connsiteX0" fmla="*/ 197355 w 1887637"/>
              <a:gd name="connsiteY0" fmla="*/ 0 h 1879569"/>
              <a:gd name="connsiteX1" fmla="*/ 1690282 w 1887637"/>
              <a:gd name="connsiteY1" fmla="*/ 0 h 1879569"/>
              <a:gd name="connsiteX2" fmla="*/ 1887637 w 1887637"/>
              <a:gd name="connsiteY2" fmla="*/ 197355 h 1879569"/>
              <a:gd name="connsiteX3" fmla="*/ 1887637 w 1887637"/>
              <a:gd name="connsiteY3" fmla="*/ 1879569 h 1879569"/>
              <a:gd name="connsiteX4" fmla="*/ 1887637 w 1887637"/>
              <a:gd name="connsiteY4" fmla="*/ 1879569 h 1879569"/>
              <a:gd name="connsiteX5" fmla="*/ 0 w 1887637"/>
              <a:gd name="connsiteY5" fmla="*/ 1879569 h 1879569"/>
              <a:gd name="connsiteX6" fmla="*/ 0 w 1887637"/>
              <a:gd name="connsiteY6" fmla="*/ 1879569 h 1879569"/>
              <a:gd name="connsiteX7" fmla="*/ 0 w 1887637"/>
              <a:gd name="connsiteY7" fmla="*/ 197355 h 1879569"/>
              <a:gd name="connsiteX8" fmla="*/ 197355 w 1887637"/>
              <a:gd name="connsiteY8" fmla="*/ 0 h 18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7637" h="1879569">
                <a:moveTo>
                  <a:pt x="1690282" y="1879569"/>
                </a:moveTo>
                <a:lnTo>
                  <a:pt x="197355" y="1879569"/>
                </a:lnTo>
                <a:cubicBezTo>
                  <a:pt x="88359" y="1879569"/>
                  <a:pt x="0" y="1791210"/>
                  <a:pt x="0" y="1682214"/>
                </a:cubicBezTo>
                <a:lnTo>
                  <a:pt x="0" y="0"/>
                </a:lnTo>
                <a:lnTo>
                  <a:pt x="0" y="0"/>
                </a:lnTo>
                <a:lnTo>
                  <a:pt x="1887637" y="0"/>
                </a:lnTo>
                <a:lnTo>
                  <a:pt x="1887637" y="0"/>
                </a:lnTo>
                <a:lnTo>
                  <a:pt x="1887637" y="1682214"/>
                </a:lnTo>
                <a:cubicBezTo>
                  <a:pt x="1887637" y="1791210"/>
                  <a:pt x="1799278" y="1879569"/>
                  <a:pt x="1690282" y="187956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108000" rIns="36000" bIns="72000" spcCol="1270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Торговец 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___________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___________</a:t>
            </a:r>
            <a:endParaRPr lang="ru-RU" sz="20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80000" y="2492889"/>
            <a:ext cx="1887637" cy="2125653"/>
          </a:xfrm>
          <a:prstGeom prst="roundRect">
            <a:avLst>
              <a:gd name="adj" fmla="val 10000"/>
            </a:avLst>
          </a:prstGeom>
          <a:blipFill dpi="0" rotWithShape="1">
            <a:blip r:embed="rId4" cstate="email">
              <a:extLst>
                <a:ext uri="{28A0092B-C50C-407E-A947-70E740481C1C}"/>
              </a:extLst>
            </a:blip>
            <a:srcRect/>
            <a:stretch>
              <a:fillRect t="885" b="885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4680000" y="4957553"/>
            <a:ext cx="1887638" cy="1440000"/>
          </a:xfrm>
          <a:custGeom>
            <a:avLst/>
            <a:gdLst>
              <a:gd name="connsiteX0" fmla="*/ 197355 w 1887637"/>
              <a:gd name="connsiteY0" fmla="*/ 0 h 1879569"/>
              <a:gd name="connsiteX1" fmla="*/ 1690282 w 1887637"/>
              <a:gd name="connsiteY1" fmla="*/ 0 h 1879569"/>
              <a:gd name="connsiteX2" fmla="*/ 1887637 w 1887637"/>
              <a:gd name="connsiteY2" fmla="*/ 197355 h 1879569"/>
              <a:gd name="connsiteX3" fmla="*/ 1887637 w 1887637"/>
              <a:gd name="connsiteY3" fmla="*/ 1879569 h 1879569"/>
              <a:gd name="connsiteX4" fmla="*/ 1887637 w 1887637"/>
              <a:gd name="connsiteY4" fmla="*/ 1879569 h 1879569"/>
              <a:gd name="connsiteX5" fmla="*/ 0 w 1887637"/>
              <a:gd name="connsiteY5" fmla="*/ 1879569 h 1879569"/>
              <a:gd name="connsiteX6" fmla="*/ 0 w 1887637"/>
              <a:gd name="connsiteY6" fmla="*/ 1879569 h 1879569"/>
              <a:gd name="connsiteX7" fmla="*/ 0 w 1887637"/>
              <a:gd name="connsiteY7" fmla="*/ 197355 h 1879569"/>
              <a:gd name="connsiteX8" fmla="*/ 197355 w 1887637"/>
              <a:gd name="connsiteY8" fmla="*/ 0 h 18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7637" h="1879569">
                <a:moveTo>
                  <a:pt x="1690282" y="1879569"/>
                </a:moveTo>
                <a:lnTo>
                  <a:pt x="197355" y="1879569"/>
                </a:lnTo>
                <a:cubicBezTo>
                  <a:pt x="88359" y="1879569"/>
                  <a:pt x="0" y="1791210"/>
                  <a:pt x="0" y="1682214"/>
                </a:cubicBezTo>
                <a:lnTo>
                  <a:pt x="0" y="0"/>
                </a:lnTo>
                <a:lnTo>
                  <a:pt x="0" y="0"/>
                </a:lnTo>
                <a:lnTo>
                  <a:pt x="1887637" y="0"/>
                </a:lnTo>
                <a:lnTo>
                  <a:pt x="1887637" y="0"/>
                </a:lnTo>
                <a:lnTo>
                  <a:pt x="1887637" y="1682214"/>
                </a:lnTo>
                <a:cubicBezTo>
                  <a:pt x="1887637" y="1791210"/>
                  <a:pt x="1799278" y="1879569"/>
                  <a:pt x="1690282" y="187956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108000" rIns="36000" bIns="72000" spcCol="1270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Ремесленник 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___________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___________</a:t>
            </a:r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000" y="2492889"/>
            <a:ext cx="1887637" cy="2125653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/>
              </a:extLst>
            </a:blip>
            <a:srcRect/>
            <a:stretch>
              <a:fillRect l="414" r="414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 24"/>
          <p:cNvSpPr/>
          <p:nvPr/>
        </p:nvSpPr>
        <p:spPr>
          <a:xfrm>
            <a:off x="6732000" y="4957554"/>
            <a:ext cx="1887638" cy="1440000"/>
          </a:xfrm>
          <a:custGeom>
            <a:avLst/>
            <a:gdLst>
              <a:gd name="connsiteX0" fmla="*/ 197355 w 1887637"/>
              <a:gd name="connsiteY0" fmla="*/ 0 h 1879569"/>
              <a:gd name="connsiteX1" fmla="*/ 1690282 w 1887637"/>
              <a:gd name="connsiteY1" fmla="*/ 0 h 1879569"/>
              <a:gd name="connsiteX2" fmla="*/ 1887637 w 1887637"/>
              <a:gd name="connsiteY2" fmla="*/ 197355 h 1879569"/>
              <a:gd name="connsiteX3" fmla="*/ 1887637 w 1887637"/>
              <a:gd name="connsiteY3" fmla="*/ 1879569 h 1879569"/>
              <a:gd name="connsiteX4" fmla="*/ 1887637 w 1887637"/>
              <a:gd name="connsiteY4" fmla="*/ 1879569 h 1879569"/>
              <a:gd name="connsiteX5" fmla="*/ 0 w 1887637"/>
              <a:gd name="connsiteY5" fmla="*/ 1879569 h 1879569"/>
              <a:gd name="connsiteX6" fmla="*/ 0 w 1887637"/>
              <a:gd name="connsiteY6" fmla="*/ 1879569 h 1879569"/>
              <a:gd name="connsiteX7" fmla="*/ 0 w 1887637"/>
              <a:gd name="connsiteY7" fmla="*/ 197355 h 1879569"/>
              <a:gd name="connsiteX8" fmla="*/ 197355 w 1887637"/>
              <a:gd name="connsiteY8" fmla="*/ 0 h 18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7637" h="1879569">
                <a:moveTo>
                  <a:pt x="1690282" y="1879569"/>
                </a:moveTo>
                <a:lnTo>
                  <a:pt x="197355" y="1879569"/>
                </a:lnTo>
                <a:cubicBezTo>
                  <a:pt x="88359" y="1879569"/>
                  <a:pt x="0" y="1791210"/>
                  <a:pt x="0" y="1682214"/>
                </a:cubicBezTo>
                <a:lnTo>
                  <a:pt x="0" y="0"/>
                </a:lnTo>
                <a:lnTo>
                  <a:pt x="0" y="0"/>
                </a:lnTo>
                <a:lnTo>
                  <a:pt x="1887637" y="0"/>
                </a:lnTo>
                <a:lnTo>
                  <a:pt x="1887637" y="0"/>
                </a:lnTo>
                <a:lnTo>
                  <a:pt x="1887637" y="1682214"/>
                </a:lnTo>
                <a:cubicBezTo>
                  <a:pt x="1887637" y="1791210"/>
                  <a:pt x="1799278" y="1879569"/>
                  <a:pt x="1690282" y="187956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108000" rIns="36000" bIns="72000" spcCol="1270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Аристократ 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___________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___________</a:t>
            </a:r>
            <a:endParaRPr lang="ru-RU" sz="2000" dirty="0"/>
          </a:p>
        </p:txBody>
      </p:sp>
      <p:grpSp>
        <p:nvGrpSpPr>
          <p:cNvPr id="24604" name="Группа 3"/>
          <p:cNvGrpSpPr>
            <a:grpSpLocks/>
          </p:cNvGrpSpPr>
          <p:nvPr/>
        </p:nvGrpSpPr>
        <p:grpSpPr bwMode="auto">
          <a:xfrm>
            <a:off x="252413" y="1012825"/>
            <a:ext cx="8639175" cy="1192213"/>
            <a:chOff x="252000" y="980728"/>
            <a:chExt cx="8640000" cy="119181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980728"/>
              <a:ext cx="8640000" cy="1191816"/>
            </a:xfrm>
            <a:prstGeom prst="roundRect">
              <a:avLst/>
            </a:prstGeom>
            <a:blipFill>
              <a:blip r:embed="rId6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Выдели </a:t>
              </a:r>
              <a:r>
                <a:rPr lang="ru-RU" sz="3200" dirty="0">
                  <a:latin typeface="+mn-lt"/>
                </a:rPr>
                <a:t>причины, по которым греки покидали родину.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64000" y="1196752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460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13" name="Рисунок 14" descr="_1_~1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0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9" name="Рисунок 17" descr="Cartoon-Clipart-Free-18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 ПОИСКАХ ЛУЧШЕЙ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8188"/>
            <a:ext cx="91440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2" name="Группа 15"/>
          <p:cNvGrpSpPr>
            <a:grpSpLocks/>
          </p:cNvGrpSpPr>
          <p:nvPr/>
        </p:nvGrpSpPr>
        <p:grpSpPr bwMode="auto">
          <a:xfrm>
            <a:off x="220663" y="914400"/>
            <a:ext cx="8697912" cy="1384300"/>
            <a:chOff x="219456" y="882080"/>
            <a:chExt cx="8698992" cy="138379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52000" y="912625"/>
              <a:ext cx="8640000" cy="1328023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r>
                <a:rPr lang="ru-RU" sz="2400">
                  <a:latin typeface="Comic Sans MS" pitchFamily="66" charset="0"/>
                </a:rPr>
                <a:t>	Выдели три направления греческой колонизации относительно родины греков. На чьих берегах и какие колонии основали греки?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64000" y="108368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560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1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7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 ПОИСКАХ ЛУЧШЕЙ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      § 25, п. 2, объясните, что позволяло грекам достаточно спокойно жить в землях варваров.</a:t>
            </a:r>
          </a:p>
        </p:txBody>
      </p:sp>
      <p:grpSp>
        <p:nvGrpSpPr>
          <p:cNvPr id="2765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ЖИЗНЬ СРЕДИ ВАРВАРОВ</a:t>
            </a:r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3463" y="3648075"/>
            <a:ext cx="45720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3718</TotalTime>
  <Words>450</Words>
  <Application>Microsoft Office PowerPoint</Application>
  <PresentationFormat>Экран (4:3)</PresentationFormat>
  <Paragraphs>88</Paragraphs>
  <Slides>13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КОЛОНИЗАЦИЯ</dc:title>
  <dc:creator>Telli</dc:creator>
  <cp:lastModifiedBy>Admin</cp:lastModifiedBy>
  <cp:revision>212</cp:revision>
  <dcterms:created xsi:type="dcterms:W3CDTF">2012-04-06T18:00:09Z</dcterms:created>
  <dcterms:modified xsi:type="dcterms:W3CDTF">2012-12-03T16:47:06Z</dcterms:modified>
</cp:coreProperties>
</file>