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3" r:id="rId3"/>
    <p:sldId id="265" r:id="rId4"/>
    <p:sldId id="271" r:id="rId5"/>
    <p:sldId id="273" r:id="rId6"/>
    <p:sldId id="266" r:id="rId7"/>
    <p:sldId id="275" r:id="rId8"/>
    <p:sldId id="270" r:id="rId9"/>
    <p:sldId id="269" r:id="rId10"/>
    <p:sldId id="278" r:id="rId11"/>
    <p:sldId id="284" r:id="rId12"/>
    <p:sldId id="277" r:id="rId13"/>
    <p:sldId id="280" r:id="rId14"/>
    <p:sldId id="281" r:id="rId15"/>
    <p:sldId id="267" r:id="rId16"/>
    <p:sldId id="282" r:id="rId17"/>
    <p:sldId id="285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CC99"/>
    <a:srgbClr val="0000CC"/>
    <a:srgbClr val="FFDDBF"/>
    <a:srgbClr val="EBBB8A"/>
    <a:srgbClr val="E7B98A"/>
    <a:srgbClr val="050403"/>
    <a:srgbClr val="FFFFFF"/>
    <a:srgbClr val="9933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9" autoAdjust="0"/>
    <p:restoredTop sz="75543" autoAdjust="0"/>
  </p:normalViewPr>
  <p:slideViewPr>
    <p:cSldViewPr>
      <p:cViewPr varScale="1">
        <p:scale>
          <a:sx n="48" d="100"/>
          <a:sy n="48" d="100"/>
        </p:scale>
        <p:origin x="-1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87FF4-46BC-428A-AAFC-2EFE200EAB39}" type="doc">
      <dgm:prSet loTypeId="urn:microsoft.com/office/officeart/2005/8/layout/vProcess5" loCatId="process" qsTypeId="urn:microsoft.com/office/officeart/2005/8/quickstyle/3d3" qsCatId="3D" csTypeId="urn:microsoft.com/office/officeart/2005/8/colors/colorful4" csCatId="colorful" phldr="1"/>
      <dgm:spPr/>
    </dgm:pt>
    <dgm:pt modelId="{E86F2799-3B66-4AA9-8A19-708DF5141241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     …</a:t>
          </a:r>
          <a:endParaRPr lang="ru-RU" dirty="0"/>
        </a:p>
      </dgm:t>
    </dgm:pt>
    <dgm:pt modelId="{CC1FE80A-4119-4A3D-8CBA-B707E3028587}" type="parTrans" cxnId="{D9D4CC5D-28E6-4C14-B791-8CA60ABAADD7}">
      <dgm:prSet/>
      <dgm:spPr/>
      <dgm:t>
        <a:bodyPr/>
        <a:lstStyle/>
        <a:p>
          <a:endParaRPr lang="ru-RU"/>
        </a:p>
      </dgm:t>
    </dgm:pt>
    <dgm:pt modelId="{76F55B50-EC2D-4524-B8B6-8C9C97A4127E}" type="sibTrans" cxnId="{D9D4CC5D-28E6-4C14-B791-8CA60ABAADD7}">
      <dgm:prSet/>
      <dgm:spPr/>
      <dgm:t>
        <a:bodyPr/>
        <a:lstStyle/>
        <a:p>
          <a:endParaRPr lang="ru-RU"/>
        </a:p>
      </dgm:t>
    </dgm:pt>
    <dgm:pt modelId="{B1FDC9B4-F866-4B74-A0C7-C96BB1A21FA6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     …</a:t>
          </a:r>
          <a:endParaRPr lang="ru-RU" dirty="0"/>
        </a:p>
      </dgm:t>
    </dgm:pt>
    <dgm:pt modelId="{A11F2DF3-97FD-4F51-AC4C-725991BDF082}" type="parTrans" cxnId="{D051DEEC-6CCF-45B0-B1B5-E1CDA02EAE91}">
      <dgm:prSet/>
      <dgm:spPr/>
      <dgm:t>
        <a:bodyPr/>
        <a:lstStyle/>
        <a:p>
          <a:endParaRPr lang="ru-RU"/>
        </a:p>
      </dgm:t>
    </dgm:pt>
    <dgm:pt modelId="{3EBD8819-5693-4240-87BE-087312939AE2}" type="sibTrans" cxnId="{D051DEEC-6CCF-45B0-B1B5-E1CDA02EAE91}">
      <dgm:prSet/>
      <dgm:spPr/>
      <dgm:t>
        <a:bodyPr/>
        <a:lstStyle/>
        <a:p>
          <a:endParaRPr lang="ru-RU"/>
        </a:p>
      </dgm:t>
    </dgm:pt>
    <dgm:pt modelId="{04F7A3E8-30F6-453D-9F1B-00EA1CC7DE0A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     …</a:t>
          </a:r>
          <a:endParaRPr lang="ru-RU" dirty="0"/>
        </a:p>
      </dgm:t>
    </dgm:pt>
    <dgm:pt modelId="{C170EF45-EBE6-4182-A7F6-2F1F9EBA0632}" type="parTrans" cxnId="{EE31BAC8-4DCE-42C3-867E-1568A67A5122}">
      <dgm:prSet/>
      <dgm:spPr/>
      <dgm:t>
        <a:bodyPr/>
        <a:lstStyle/>
        <a:p>
          <a:endParaRPr lang="ru-RU"/>
        </a:p>
      </dgm:t>
    </dgm:pt>
    <dgm:pt modelId="{BFAE92D0-D0A8-4F3E-8AA0-024E7D5735EC}" type="sibTrans" cxnId="{EE31BAC8-4DCE-42C3-867E-1568A67A5122}">
      <dgm:prSet/>
      <dgm:spPr/>
      <dgm:t>
        <a:bodyPr/>
        <a:lstStyle/>
        <a:p>
          <a:endParaRPr lang="ru-RU"/>
        </a:p>
      </dgm:t>
    </dgm:pt>
    <dgm:pt modelId="{28A3A1CA-640F-4DD3-BD78-79B32CC8F43C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600" dirty="0" smtClean="0"/>
            <a:t>Половина населения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2600" dirty="0" smtClean="0"/>
            <a:t>стали римскими гражданами</a:t>
          </a:r>
          <a:endParaRPr lang="ru-RU" sz="2600" dirty="0"/>
        </a:p>
      </dgm:t>
    </dgm:pt>
    <dgm:pt modelId="{C7669DCC-1D65-4C63-9B68-E05F3A56F278}" type="parTrans" cxnId="{FC9BA8FB-6F45-490C-A4B9-E612FAD693B4}">
      <dgm:prSet/>
      <dgm:spPr/>
      <dgm:t>
        <a:bodyPr/>
        <a:lstStyle/>
        <a:p>
          <a:endParaRPr lang="ru-RU"/>
        </a:p>
      </dgm:t>
    </dgm:pt>
    <dgm:pt modelId="{DBA3FEC2-6368-4755-8DAB-A1CD51D5C1F0}" type="sibTrans" cxnId="{FC9BA8FB-6F45-490C-A4B9-E612FAD693B4}">
      <dgm:prSet/>
      <dgm:spPr/>
      <dgm:t>
        <a:bodyPr/>
        <a:lstStyle/>
        <a:p>
          <a:endParaRPr lang="ru-RU"/>
        </a:p>
      </dgm:t>
    </dgm:pt>
    <dgm:pt modelId="{04F8FB1F-DBC1-4537-BB00-64822B6177C8}" type="pres">
      <dgm:prSet presAssocID="{FD087FF4-46BC-428A-AAFC-2EFE200EAB39}" presName="outerComposite" presStyleCnt="0">
        <dgm:presLayoutVars>
          <dgm:chMax val="5"/>
          <dgm:dir/>
          <dgm:resizeHandles val="exact"/>
        </dgm:presLayoutVars>
      </dgm:prSet>
      <dgm:spPr/>
    </dgm:pt>
    <dgm:pt modelId="{03A00CD6-F0F4-41AC-951B-A899B05D0B4F}" type="pres">
      <dgm:prSet presAssocID="{FD087FF4-46BC-428A-AAFC-2EFE200EAB39}" presName="dummyMaxCanvas" presStyleCnt="0">
        <dgm:presLayoutVars/>
      </dgm:prSet>
      <dgm:spPr/>
    </dgm:pt>
    <dgm:pt modelId="{D8920A6D-DA21-40D5-9A1B-AC6B8EA68C35}" type="pres">
      <dgm:prSet presAssocID="{FD087FF4-46BC-428A-AAFC-2EFE200EAB39}" presName="FourNodes_1" presStyleLbl="node1" presStyleIdx="0" presStyleCnt="4" custLinFactNeighborX="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91B7F-EE34-429E-B591-C955C8C7CD10}" type="pres">
      <dgm:prSet presAssocID="{FD087FF4-46BC-428A-AAFC-2EFE200EAB39}" presName="FourNodes_2" presStyleLbl="node1" presStyleIdx="1" presStyleCnt="4" custLinFactNeighborX="8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26BD-261D-4838-B7A3-5F80D4FB79E6}" type="pres">
      <dgm:prSet presAssocID="{FD087FF4-46BC-428A-AAFC-2EFE200EAB39}" presName="FourNodes_3" presStyleLbl="node1" presStyleIdx="2" presStyleCnt="4" custLinFactNeighborX="-8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B0CA9-49A8-42AE-8283-C740F21D2A02}" type="pres">
      <dgm:prSet presAssocID="{FD087FF4-46BC-428A-AAFC-2EFE200EAB39}" presName="FourNodes_4" presStyleLbl="node1" presStyleIdx="3" presStyleCnt="4" custLinFactNeighborX="-25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7D336-A7DF-4984-BE33-EFDE09232C4A}" type="pres">
      <dgm:prSet presAssocID="{FD087FF4-46BC-428A-AAFC-2EFE200EAB39}" presName="FourConn_1-2" presStyleLbl="fgAccFollowNode1" presStyleIdx="0" presStyleCnt="3" custAng="10800000" custLinFactX="100000" custLinFactNeighborX="130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78CBA-3B76-466C-985F-9BD0B367DA92}" type="pres">
      <dgm:prSet presAssocID="{FD087FF4-46BC-428A-AAFC-2EFE200EAB39}" presName="FourConn_2-3" presStyleLbl="fgAccFollowNode1" presStyleIdx="1" presStyleCnt="3" custAng="10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723EE-D405-4631-A0C9-21E762C93A22}" type="pres">
      <dgm:prSet presAssocID="{FD087FF4-46BC-428A-AAFC-2EFE200EAB39}" presName="FourConn_3-4" presStyleLbl="fgAccFollowNode1" presStyleIdx="2" presStyleCnt="3" custAng="10800000" custLinFactX="-100000" custLinFactNeighborX="-132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27BB7-DF4B-4ACE-83F7-6A2E3FFAC0B3}" type="pres">
      <dgm:prSet presAssocID="{FD087FF4-46BC-428A-AAFC-2EFE200EAB3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12AA9-7919-4853-A34C-CB26464BC385}" type="pres">
      <dgm:prSet presAssocID="{FD087FF4-46BC-428A-AAFC-2EFE200EAB3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AE46D-F2CE-4A3A-87BB-1397FF550EAC}" type="pres">
      <dgm:prSet presAssocID="{FD087FF4-46BC-428A-AAFC-2EFE200EAB3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7ECA2-59DE-4D3B-A3D7-3927B9570CB0}" type="pres">
      <dgm:prSet presAssocID="{FD087FF4-46BC-428A-AAFC-2EFE200EAB3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51DEEC-6CCF-45B0-B1B5-E1CDA02EAE91}" srcId="{FD087FF4-46BC-428A-AAFC-2EFE200EAB39}" destId="{B1FDC9B4-F866-4B74-A0C7-C96BB1A21FA6}" srcOrd="1" destOrd="0" parTransId="{A11F2DF3-97FD-4F51-AC4C-725991BDF082}" sibTransId="{3EBD8819-5693-4240-87BE-087312939AE2}"/>
    <dgm:cxn modelId="{D9D4CC5D-28E6-4C14-B791-8CA60ABAADD7}" srcId="{FD087FF4-46BC-428A-AAFC-2EFE200EAB39}" destId="{E86F2799-3B66-4AA9-8A19-708DF5141241}" srcOrd="0" destOrd="0" parTransId="{CC1FE80A-4119-4A3D-8CBA-B707E3028587}" sibTransId="{76F55B50-EC2D-4524-B8B6-8C9C97A4127E}"/>
    <dgm:cxn modelId="{BD81C9CC-4BB3-488D-A8BD-3377DE57CE54}" type="presOf" srcId="{B1FDC9B4-F866-4B74-A0C7-C96BB1A21FA6}" destId="{24612AA9-7919-4853-A34C-CB26464BC385}" srcOrd="1" destOrd="0" presId="urn:microsoft.com/office/officeart/2005/8/layout/vProcess5"/>
    <dgm:cxn modelId="{EE31BAC8-4DCE-42C3-867E-1568A67A5122}" srcId="{FD087FF4-46BC-428A-AAFC-2EFE200EAB39}" destId="{04F7A3E8-30F6-453D-9F1B-00EA1CC7DE0A}" srcOrd="2" destOrd="0" parTransId="{C170EF45-EBE6-4182-A7F6-2F1F9EBA0632}" sibTransId="{BFAE92D0-D0A8-4F3E-8AA0-024E7D5735EC}"/>
    <dgm:cxn modelId="{3BF7F03F-C663-4596-8344-6F78C7950CE3}" type="presOf" srcId="{28A3A1CA-640F-4DD3-BD78-79B32CC8F43C}" destId="{D707ECA2-59DE-4D3B-A3D7-3927B9570CB0}" srcOrd="1" destOrd="0" presId="urn:microsoft.com/office/officeart/2005/8/layout/vProcess5"/>
    <dgm:cxn modelId="{E027D9EB-CFAE-4570-AC6D-23F5165F0C19}" type="presOf" srcId="{04F7A3E8-30F6-453D-9F1B-00EA1CC7DE0A}" destId="{671426BD-261D-4838-B7A3-5F80D4FB79E6}" srcOrd="0" destOrd="0" presId="urn:microsoft.com/office/officeart/2005/8/layout/vProcess5"/>
    <dgm:cxn modelId="{48B8A335-0F7F-4E03-A289-F07FCAE9A815}" type="presOf" srcId="{FD087FF4-46BC-428A-AAFC-2EFE200EAB39}" destId="{04F8FB1F-DBC1-4537-BB00-64822B6177C8}" srcOrd="0" destOrd="0" presId="urn:microsoft.com/office/officeart/2005/8/layout/vProcess5"/>
    <dgm:cxn modelId="{FD00AB67-860F-45E7-A2A8-3B557758E9A9}" type="presOf" srcId="{B1FDC9B4-F866-4B74-A0C7-C96BB1A21FA6}" destId="{10991B7F-EE34-429E-B591-C955C8C7CD10}" srcOrd="0" destOrd="0" presId="urn:microsoft.com/office/officeart/2005/8/layout/vProcess5"/>
    <dgm:cxn modelId="{1BEC43F0-A4B7-4B61-BB64-6E971E59ADB1}" type="presOf" srcId="{04F7A3E8-30F6-453D-9F1B-00EA1CC7DE0A}" destId="{A62AE46D-F2CE-4A3A-87BB-1397FF550EAC}" srcOrd="1" destOrd="0" presId="urn:microsoft.com/office/officeart/2005/8/layout/vProcess5"/>
    <dgm:cxn modelId="{350FE1BD-6924-45DF-A825-1B4B680D0003}" type="presOf" srcId="{E86F2799-3B66-4AA9-8A19-708DF5141241}" destId="{72827BB7-DF4B-4ACE-83F7-6A2E3FFAC0B3}" srcOrd="1" destOrd="0" presId="urn:microsoft.com/office/officeart/2005/8/layout/vProcess5"/>
    <dgm:cxn modelId="{C6F6CBD1-B451-4CB5-B789-CEF51CD2CAC2}" type="presOf" srcId="{3EBD8819-5693-4240-87BE-087312939AE2}" destId="{24178CBA-3B76-466C-985F-9BD0B367DA92}" srcOrd="0" destOrd="0" presId="urn:microsoft.com/office/officeart/2005/8/layout/vProcess5"/>
    <dgm:cxn modelId="{C0D2DD55-58C4-46A7-8059-2A339126CCEC}" type="presOf" srcId="{76F55B50-EC2D-4524-B8B6-8C9C97A4127E}" destId="{A037D336-A7DF-4984-BE33-EFDE09232C4A}" srcOrd="0" destOrd="0" presId="urn:microsoft.com/office/officeart/2005/8/layout/vProcess5"/>
    <dgm:cxn modelId="{FC9BA8FB-6F45-490C-A4B9-E612FAD693B4}" srcId="{FD087FF4-46BC-428A-AAFC-2EFE200EAB39}" destId="{28A3A1CA-640F-4DD3-BD78-79B32CC8F43C}" srcOrd="3" destOrd="0" parTransId="{C7669DCC-1D65-4C63-9B68-E05F3A56F278}" sibTransId="{DBA3FEC2-6368-4755-8DAB-A1CD51D5C1F0}"/>
    <dgm:cxn modelId="{142E6222-611C-4E51-A461-06BEB04547E8}" type="presOf" srcId="{E86F2799-3B66-4AA9-8A19-708DF5141241}" destId="{D8920A6D-DA21-40D5-9A1B-AC6B8EA68C35}" srcOrd="0" destOrd="0" presId="urn:microsoft.com/office/officeart/2005/8/layout/vProcess5"/>
    <dgm:cxn modelId="{4F559774-AF27-4F0E-BF6F-BA0B82C2502B}" type="presOf" srcId="{BFAE92D0-D0A8-4F3E-8AA0-024E7D5735EC}" destId="{832723EE-D405-4631-A0C9-21E762C93A22}" srcOrd="0" destOrd="0" presId="urn:microsoft.com/office/officeart/2005/8/layout/vProcess5"/>
    <dgm:cxn modelId="{13266B7F-DCC4-43F4-AF86-BB05A5E5DD48}" type="presOf" srcId="{28A3A1CA-640F-4DD3-BD78-79B32CC8F43C}" destId="{8ADB0CA9-49A8-42AE-8283-C740F21D2A02}" srcOrd="0" destOrd="0" presId="urn:microsoft.com/office/officeart/2005/8/layout/vProcess5"/>
    <dgm:cxn modelId="{7A5B6530-CB91-4691-B07B-E519B4BCD055}" type="presParOf" srcId="{04F8FB1F-DBC1-4537-BB00-64822B6177C8}" destId="{03A00CD6-F0F4-41AC-951B-A899B05D0B4F}" srcOrd="0" destOrd="0" presId="urn:microsoft.com/office/officeart/2005/8/layout/vProcess5"/>
    <dgm:cxn modelId="{1FB8F7D6-DAE6-455B-892D-8960929598E8}" type="presParOf" srcId="{04F8FB1F-DBC1-4537-BB00-64822B6177C8}" destId="{D8920A6D-DA21-40D5-9A1B-AC6B8EA68C35}" srcOrd="1" destOrd="0" presId="urn:microsoft.com/office/officeart/2005/8/layout/vProcess5"/>
    <dgm:cxn modelId="{4103EA66-F81D-4328-AACD-5ADCCC2A6F13}" type="presParOf" srcId="{04F8FB1F-DBC1-4537-BB00-64822B6177C8}" destId="{10991B7F-EE34-429E-B591-C955C8C7CD10}" srcOrd="2" destOrd="0" presId="urn:microsoft.com/office/officeart/2005/8/layout/vProcess5"/>
    <dgm:cxn modelId="{599272F6-A2C6-41E6-9A3F-AF826BFBD8A9}" type="presParOf" srcId="{04F8FB1F-DBC1-4537-BB00-64822B6177C8}" destId="{671426BD-261D-4838-B7A3-5F80D4FB79E6}" srcOrd="3" destOrd="0" presId="urn:microsoft.com/office/officeart/2005/8/layout/vProcess5"/>
    <dgm:cxn modelId="{B43E60D0-F514-4DC6-AF51-FBBC118CE90E}" type="presParOf" srcId="{04F8FB1F-DBC1-4537-BB00-64822B6177C8}" destId="{8ADB0CA9-49A8-42AE-8283-C740F21D2A02}" srcOrd="4" destOrd="0" presId="urn:microsoft.com/office/officeart/2005/8/layout/vProcess5"/>
    <dgm:cxn modelId="{353A7968-6175-4470-A1E4-09440C056CA5}" type="presParOf" srcId="{04F8FB1F-DBC1-4537-BB00-64822B6177C8}" destId="{A037D336-A7DF-4984-BE33-EFDE09232C4A}" srcOrd="5" destOrd="0" presId="urn:microsoft.com/office/officeart/2005/8/layout/vProcess5"/>
    <dgm:cxn modelId="{2DF02DE7-C30D-46F0-AED4-7DAB0B636211}" type="presParOf" srcId="{04F8FB1F-DBC1-4537-BB00-64822B6177C8}" destId="{24178CBA-3B76-466C-985F-9BD0B367DA92}" srcOrd="6" destOrd="0" presId="urn:microsoft.com/office/officeart/2005/8/layout/vProcess5"/>
    <dgm:cxn modelId="{A32B960D-D83D-4EE4-B6BC-9FF7953E71F5}" type="presParOf" srcId="{04F8FB1F-DBC1-4537-BB00-64822B6177C8}" destId="{832723EE-D405-4631-A0C9-21E762C93A22}" srcOrd="7" destOrd="0" presId="urn:microsoft.com/office/officeart/2005/8/layout/vProcess5"/>
    <dgm:cxn modelId="{68996E69-6799-4DC7-973A-7B4F2692D6E1}" type="presParOf" srcId="{04F8FB1F-DBC1-4537-BB00-64822B6177C8}" destId="{72827BB7-DF4B-4ACE-83F7-6A2E3FFAC0B3}" srcOrd="8" destOrd="0" presId="urn:microsoft.com/office/officeart/2005/8/layout/vProcess5"/>
    <dgm:cxn modelId="{85354813-AD7A-4374-A8B8-3ABC0B66E1A8}" type="presParOf" srcId="{04F8FB1F-DBC1-4537-BB00-64822B6177C8}" destId="{24612AA9-7919-4853-A34C-CB26464BC385}" srcOrd="9" destOrd="0" presId="urn:microsoft.com/office/officeart/2005/8/layout/vProcess5"/>
    <dgm:cxn modelId="{28C3C2CA-507C-427C-BE94-95D9C2B101BE}" type="presParOf" srcId="{04F8FB1F-DBC1-4537-BB00-64822B6177C8}" destId="{A62AE46D-F2CE-4A3A-87BB-1397FF550EAC}" srcOrd="10" destOrd="0" presId="urn:microsoft.com/office/officeart/2005/8/layout/vProcess5"/>
    <dgm:cxn modelId="{EAA22EBA-C51E-4883-A2D2-CF5CAD824623}" type="presParOf" srcId="{04F8FB1F-DBC1-4537-BB00-64822B6177C8}" destId="{D707ECA2-59DE-4D3B-A3D7-3927B9570CB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20A6D-DA21-40D5-9A1B-AC6B8EA68C35}">
      <dsp:nvSpPr>
        <dsp:cNvPr id="0" name=""/>
        <dsp:cNvSpPr/>
      </dsp:nvSpPr>
      <dsp:spPr>
        <a:xfrm>
          <a:off x="1728000" y="0"/>
          <a:ext cx="6912000" cy="76466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kern="1200" dirty="0" smtClean="0"/>
            <a:t>     …</a:t>
          </a:r>
          <a:endParaRPr lang="ru-RU" sz="3000" kern="1200" dirty="0"/>
        </a:p>
      </dsp:txBody>
      <dsp:txXfrm>
        <a:off x="1750396" y="22396"/>
        <a:ext cx="6022255" cy="719871"/>
      </dsp:txXfrm>
    </dsp:sp>
    <dsp:sp modelId="{10991B7F-EE34-429E-B591-C955C8C7CD10}">
      <dsp:nvSpPr>
        <dsp:cNvPr id="0" name=""/>
        <dsp:cNvSpPr/>
      </dsp:nvSpPr>
      <dsp:spPr>
        <a:xfrm>
          <a:off x="1152437" y="903692"/>
          <a:ext cx="6912000" cy="76466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kern="1200" dirty="0" smtClean="0"/>
            <a:t>     …</a:t>
          </a:r>
          <a:endParaRPr lang="ru-RU" sz="3000" kern="1200" dirty="0"/>
        </a:p>
      </dsp:txBody>
      <dsp:txXfrm>
        <a:off x="1174833" y="926088"/>
        <a:ext cx="5791296" cy="719871"/>
      </dsp:txXfrm>
    </dsp:sp>
    <dsp:sp modelId="{671426BD-261D-4838-B7A3-5F80D4FB79E6}">
      <dsp:nvSpPr>
        <dsp:cNvPr id="0" name=""/>
        <dsp:cNvSpPr/>
      </dsp:nvSpPr>
      <dsp:spPr>
        <a:xfrm>
          <a:off x="575562" y="1807385"/>
          <a:ext cx="6912000" cy="764663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kern="1200" dirty="0" smtClean="0"/>
            <a:t>     …</a:t>
          </a:r>
          <a:endParaRPr lang="ru-RU" sz="3000" kern="1200" dirty="0"/>
        </a:p>
      </dsp:txBody>
      <dsp:txXfrm>
        <a:off x="597958" y="1829781"/>
        <a:ext cx="5799936" cy="719871"/>
      </dsp:txXfrm>
    </dsp:sp>
    <dsp:sp modelId="{8ADB0CA9-49A8-42AE-8283-C740F21D2A02}">
      <dsp:nvSpPr>
        <dsp:cNvPr id="0" name=""/>
        <dsp:cNvSpPr/>
      </dsp:nvSpPr>
      <dsp:spPr>
        <a:xfrm>
          <a:off x="0" y="2711078"/>
          <a:ext cx="6912000" cy="76466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600" kern="1200" dirty="0" smtClean="0"/>
            <a:t>Половина населения</a:t>
          </a:r>
        </a:p>
        <a:p>
          <a:pPr lvl="0" algn="l" defTabSz="11557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600" kern="1200" dirty="0" smtClean="0"/>
            <a:t>стали римскими гражданами</a:t>
          </a:r>
          <a:endParaRPr lang="ru-RU" sz="2600" kern="1200" dirty="0"/>
        </a:p>
      </dsp:txBody>
      <dsp:txXfrm>
        <a:off x="22396" y="2733474"/>
        <a:ext cx="5791296" cy="719871"/>
      </dsp:txXfrm>
    </dsp:sp>
    <dsp:sp modelId="{A037D336-A7DF-4984-BE33-EFDE09232C4A}">
      <dsp:nvSpPr>
        <dsp:cNvPr id="0" name=""/>
        <dsp:cNvSpPr/>
      </dsp:nvSpPr>
      <dsp:spPr>
        <a:xfrm rot="10800000">
          <a:off x="7559999" y="585662"/>
          <a:ext cx="497031" cy="49703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7671831" y="708677"/>
        <a:ext cx="273367" cy="374016"/>
      </dsp:txXfrm>
    </dsp:sp>
    <dsp:sp modelId="{24178CBA-3B76-466C-985F-9BD0B367DA92}">
      <dsp:nvSpPr>
        <dsp:cNvPr id="0" name=""/>
        <dsp:cNvSpPr/>
      </dsp:nvSpPr>
      <dsp:spPr>
        <a:xfrm rot="10800000">
          <a:off x="6993848" y="1489355"/>
          <a:ext cx="497031" cy="49703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785430"/>
            <a:satOff val="0"/>
            <a:lumOff val="-7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7105680" y="1612370"/>
        <a:ext cx="273367" cy="374016"/>
      </dsp:txXfrm>
    </dsp:sp>
    <dsp:sp modelId="{832723EE-D405-4631-A0C9-21E762C93A22}">
      <dsp:nvSpPr>
        <dsp:cNvPr id="0" name=""/>
        <dsp:cNvSpPr/>
      </dsp:nvSpPr>
      <dsp:spPr>
        <a:xfrm rot="10800000">
          <a:off x="6407999" y="2393048"/>
          <a:ext cx="497031" cy="49703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570859"/>
            <a:satOff val="0"/>
            <a:lumOff val="-15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519831" y="2516063"/>
        <a:ext cx="273367" cy="374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2C673-0426-4FE7-A093-90AECC5A5AB2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96FE9-AB77-4821-AD11-CF786A8200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1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 журнал «</a:t>
            </a:r>
            <a:r>
              <a:rPr lang="ru-RU" smtClean="0"/>
              <a:t>Новый солдат» № 92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01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Рисунки журнал Новый солдат </a:t>
            </a:r>
            <a:r>
              <a:rPr lang="ru-RU" smtClean="0"/>
              <a:t>№ 92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68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работы</a:t>
            </a:r>
            <a:r>
              <a:rPr lang="ru-RU" baseline="0" dirty="0" smtClean="0"/>
              <a:t> в общественном достоянии</a:t>
            </a:r>
            <a:endParaRPr lang="ru-RU" dirty="0" smtClean="0"/>
          </a:p>
          <a:p>
            <a:r>
              <a:rPr lang="ru-RU" dirty="0" smtClean="0"/>
              <a:t>Нерва - </a:t>
            </a:r>
            <a:r>
              <a:rPr lang="en-US" dirty="0" smtClean="0"/>
              <a:t>http://upload.wikimedia.org/wikipedia/commons/thumb/1/1b/Nerva_Tivoli_Massimo.jpg/395px-Nerva_Tivoli_Massimo.jpg</a:t>
            </a:r>
            <a:endParaRPr lang="ru-RU" dirty="0" smtClean="0"/>
          </a:p>
          <a:p>
            <a:r>
              <a:rPr lang="ru-RU" dirty="0" smtClean="0"/>
              <a:t>Траян - </a:t>
            </a:r>
            <a:r>
              <a:rPr lang="en-US" dirty="0" smtClean="0"/>
              <a:t>http://upload.wikimedia.org/wikipedia/commons/thumb/b/b2/Traianus_Glyptothek_Munich_72.jpg/460px-Traianus_Glyptothek_Munich_72.jpg</a:t>
            </a:r>
            <a:endParaRPr lang="ru-RU" dirty="0" smtClean="0"/>
          </a:p>
          <a:p>
            <a:r>
              <a:rPr lang="ru-RU" dirty="0" smtClean="0"/>
              <a:t>Адриан - </a:t>
            </a:r>
            <a:r>
              <a:rPr lang="en-US" dirty="0" smtClean="0"/>
              <a:t>http://upload.wikimedia.org/wikipedia/commons/thumb/d/d7/Bust_Hadrian_Musei_Capitolini_MC817.jpg/480px-Bust_Hadrian_Musei_Capitolini_MC817.jpg</a:t>
            </a:r>
            <a:endParaRPr lang="ru-RU" dirty="0" smtClean="0"/>
          </a:p>
          <a:p>
            <a:r>
              <a:rPr lang="ru-RU" dirty="0" smtClean="0"/>
              <a:t>Антонин - </a:t>
            </a:r>
            <a:r>
              <a:rPr lang="en-US" dirty="0" smtClean="0"/>
              <a:t>http://upload.wikimedia.org/wikipedia/commons/thumb/c/c1/Antoninus_Pius_Glyptothek_Munich_337_cropped.jpg/465px-Antoninus_Pius_Glyptothek_Munich_337_cropped.jpg</a:t>
            </a:r>
            <a:endParaRPr lang="ru-RU" dirty="0" smtClean="0"/>
          </a:p>
          <a:p>
            <a:r>
              <a:rPr lang="ru-RU" dirty="0" smtClean="0"/>
              <a:t>Марк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Аврелий</a:t>
            </a:r>
            <a:r>
              <a:rPr lang="ru-RU" baseline="0" dirty="0" smtClean="0"/>
              <a:t> - </a:t>
            </a:r>
            <a:r>
              <a:rPr lang="en-US" baseline="0" dirty="0" smtClean="0"/>
              <a:t>http://upload.wikimedia.org/wikipedia/commons/thumb/3/3f/Marcus_Aurelius_Glyptothek_Munich.jpg/383px-Marcus_Aurelius_Glyptothek_Munich.jpg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68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68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68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Происходит выцветание задания и появление карты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55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Выполнение задания в режиме просмотра возможно при использовании встроенных средств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PPT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(инструмент «ПЕРО»)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55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Выполнение задания в режиме просмотра возможно при использовании встроенных средств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PPT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(инструмент «ПЕРО»)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55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 исчезает, возникает авторская формулировка проблемной ситуации</a:t>
            </a:r>
            <a:endParaRPr lang="ru-RU" smtClean="0">
              <a:effectLst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68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Происходит выцветание задания и появление схемы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Выполнение задания в режиме просмотра возможно при использовании встроенных средств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PPT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(инструмент «ПЕРО»)</a:t>
            </a:r>
            <a:endParaRPr lang="ru-RU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68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Выполнение задания в режиме просмотра возможно при использовании встроенных средств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PPT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(инструмент «ПЕРО»)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68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Происходит выцветание задания и появление схемы со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стр. 245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Схема не анимирована.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68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Происходит выцветание задания и появление таблицы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Выполнение задания в режиме просмотра возможно при использовании встроенных средств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PPT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(инструмент «ПЕРО»)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68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Происходит выцветание задания и появление карты.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68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 поставлена на щелчок. Происходит выцветание задания и появление рисунка со стр. 256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68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Рисунки журнал Новый солдат № 32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6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1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9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3821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5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190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0761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2000"/>
            <a:ext cx="9144000" cy="33037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574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1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2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9762"/>
            <a:ext cx="8640960" cy="11975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95325"/>
            <a:ext cx="8640960" cy="474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168CD-61DD-465B-9B73-5FA82F00B5B8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1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31.jpe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12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6.xml"/><Relationship Id="rId11" Type="http://schemas.openxmlformats.org/officeDocument/2006/relationships/image" Target="../media/image30.jpeg"/><Relationship Id="rId5" Type="http://schemas.openxmlformats.org/officeDocument/2006/relationships/image" Target="../media/image6.gif"/><Relationship Id="rId10" Type="http://schemas.openxmlformats.org/officeDocument/2006/relationships/slide" Target="slide8.xml"/><Relationship Id="rId4" Type="http://schemas.openxmlformats.org/officeDocument/2006/relationships/image" Target="../media/image5.jpeg"/><Relationship Id="rId9" Type="http://schemas.openxmlformats.org/officeDocument/2006/relationships/image" Target="../media/image29.jpeg"/><Relationship Id="rId1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20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«ЗОЛОТОЙ ВЕК» РИМСКОЙ ИМПЕРИИ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82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9470" y="3441383"/>
            <a:ext cx="1939962" cy="304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94529" y="6488668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 ООО «</a:t>
            </a:r>
            <a:r>
              <a:rPr lang="ru-RU" dirty="0" err="1"/>
              <a:t>Баласс</a:t>
            </a:r>
            <a:r>
              <a:rPr lang="ru-RU" dirty="0"/>
              <a:t>», 2012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6237312"/>
            <a:ext cx="5940152" cy="64633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Образовательная система «Школа 2100». 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Данилов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Д.Д. и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др. Всеобщая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история. 5 класс.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История Древнего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мира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§ 43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Автор презентации: Казаринова Н. В. (учитель, г. Йошкар-Ола)</a:t>
            </a:r>
          </a:p>
        </p:txBody>
      </p:sp>
    </p:spTree>
    <p:extLst>
      <p:ext uri="{BB962C8B-B14F-4D97-AF65-F5344CB8AC3E}">
        <p14:creationId xmlns:p14="http://schemas.microsoft.com/office/powerpoint/2010/main" val="18325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" y="980728"/>
            <a:ext cx="8640000" cy="5089452"/>
          </a:xfrm>
          <a:prstGeom prst="roundRect">
            <a:avLst>
              <a:gd name="adj" fmla="val 6265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2000" y="2616746"/>
            <a:ext cx="8640000" cy="153233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Программный уровень.</a:t>
            </a:r>
            <a:r>
              <a:rPr lang="ru-RU" sz="2800" dirty="0"/>
              <a:t> По рисунку </a:t>
            </a:r>
            <a:r>
              <a:rPr lang="ru-RU" sz="2800" dirty="0" smtClean="0"/>
              <a:t>и </a:t>
            </a:r>
            <a:r>
              <a:rPr lang="ru-RU" sz="2800" dirty="0"/>
              <a:t>схеме на с. 245 </a:t>
            </a:r>
            <a:r>
              <a:rPr lang="ru-RU" sz="2800" dirty="0" smtClean="0"/>
              <a:t>докажи</a:t>
            </a:r>
            <a:r>
              <a:rPr lang="ru-RU" sz="2800" dirty="0"/>
              <a:t>, что в </a:t>
            </a:r>
            <a:r>
              <a:rPr lang="ru-RU" sz="2800" dirty="0" smtClean="0"/>
              <a:t>Римской </a:t>
            </a:r>
            <a:r>
              <a:rPr lang="ru-RU" sz="2800" dirty="0"/>
              <a:t>империи были развиты торговые связи.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«РИМСКИЙ МИР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5166" y="6237312"/>
            <a:ext cx="5037114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Вилла знатного римлянина II в.</a:t>
            </a:r>
          </a:p>
        </p:txBody>
      </p:sp>
    </p:spTree>
    <p:extLst>
      <p:ext uri="{BB962C8B-B14F-4D97-AF65-F5344CB8AC3E}">
        <p14:creationId xmlns:p14="http://schemas.microsoft.com/office/powerpoint/2010/main" val="90482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0363"/>
            <a:r>
              <a:rPr lang="ru-RU" sz="2800" b="1" dirty="0">
                <a:solidFill>
                  <a:srgbClr val="0070C0"/>
                </a:solidFill>
              </a:rPr>
              <a:t>Программный уровень.</a:t>
            </a:r>
            <a:r>
              <a:rPr lang="ru-RU" sz="2800" dirty="0"/>
              <a:t> С помощью учебника (§ 42) объясни, почему во II </a:t>
            </a:r>
            <a:r>
              <a:rPr lang="ru-RU" sz="2800" dirty="0" smtClean="0"/>
              <a:t>веке быстро </a:t>
            </a:r>
            <a:r>
              <a:rPr lang="ru-RU" sz="2800" dirty="0"/>
              <a:t>происходила романизация жителей империи. Свой ответ запиши.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«РИМСКИЙ МИР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377" y="3138550"/>
            <a:ext cx="2413613" cy="3600306"/>
          </a:xfrm>
          <a:prstGeom prst="roundRect">
            <a:avLst>
              <a:gd name="adj" fmla="val 16667"/>
            </a:avLst>
          </a:prstGeom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3167896"/>
            <a:ext cx="5832168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_________________________</a:t>
            </a:r>
            <a:endParaRPr lang="ru-RU" sz="2800" dirty="0"/>
          </a:p>
          <a:p>
            <a:pPr algn="ctr"/>
            <a:r>
              <a:rPr lang="ru-RU" sz="2800" dirty="0" smtClean="0"/>
              <a:t>_________________________</a:t>
            </a:r>
            <a:endParaRPr lang="ru-RU" sz="2800" dirty="0"/>
          </a:p>
          <a:p>
            <a:pPr algn="ctr"/>
            <a:r>
              <a:rPr lang="ru-RU" sz="2800" dirty="0" smtClean="0"/>
              <a:t>_________________________</a:t>
            </a:r>
            <a:endParaRPr lang="ru-RU" sz="2800" dirty="0"/>
          </a:p>
          <a:p>
            <a:pPr algn="ctr"/>
            <a:r>
              <a:rPr lang="ru-RU" sz="2800" dirty="0" smtClean="0"/>
              <a:t>_________________________</a:t>
            </a:r>
            <a:endParaRPr lang="ru-RU" sz="2800" dirty="0"/>
          </a:p>
          <a:p>
            <a:pPr algn="ctr"/>
            <a:r>
              <a:rPr lang="ru-RU" sz="2800" dirty="0" smtClean="0"/>
              <a:t>_________________________</a:t>
            </a:r>
            <a:endParaRPr lang="ru-RU" sz="2800" dirty="0"/>
          </a:p>
          <a:p>
            <a:pPr algn="ctr"/>
            <a:r>
              <a:rPr lang="ru-RU" sz="2800" dirty="0" smtClean="0"/>
              <a:t>_________________________</a:t>
            </a:r>
            <a:endParaRPr lang="ru-RU" sz="2800" dirty="0"/>
          </a:p>
          <a:p>
            <a:pPr algn="ctr"/>
            <a:r>
              <a:rPr lang="ru-RU" sz="2800" dirty="0" smtClean="0"/>
              <a:t>_________________________</a:t>
            </a:r>
            <a:endParaRPr lang="ru-RU" sz="2800" dirty="0"/>
          </a:p>
          <a:p>
            <a:pPr algn="ctr"/>
            <a:r>
              <a:rPr lang="ru-RU" sz="2800" dirty="0" smtClean="0"/>
              <a:t>_________________________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554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96041652"/>
              </p:ext>
            </p:extLst>
          </p:nvPr>
        </p:nvGraphicFramePr>
        <p:xfrm>
          <a:off x="252000" y="3265626"/>
          <a:ext cx="8640000" cy="347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009061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2800" b="1" dirty="0" smtClean="0">
                <a:solidFill>
                  <a:srgbClr val="0070C0"/>
                </a:solidFill>
              </a:rPr>
              <a:t>Программный </a:t>
            </a:r>
            <a:r>
              <a:rPr lang="ru-RU" sz="2800" b="1" dirty="0">
                <a:solidFill>
                  <a:srgbClr val="0070C0"/>
                </a:solidFill>
              </a:rPr>
              <a:t>уровень.</a:t>
            </a:r>
            <a:r>
              <a:rPr lang="ru-RU" sz="2800" dirty="0"/>
              <a:t> Составь логическую цепочку рассуждений о том, какие</a:t>
            </a:r>
          </a:p>
          <a:p>
            <a:r>
              <a:rPr lang="ru-RU" sz="2800" dirty="0"/>
              <a:t>последствия имела романизация для жителей провинций во II веке.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«РИМСКИЙ МИР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49" y="3163485"/>
            <a:ext cx="1290391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6000" y="4428000"/>
            <a:ext cx="857024" cy="24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5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2800" b="1" dirty="0">
                <a:solidFill>
                  <a:srgbClr val="0070C0"/>
                </a:solidFill>
              </a:rPr>
              <a:t>Программный уровень. </a:t>
            </a:r>
            <a:r>
              <a:rPr lang="ru-RU" sz="2800" dirty="0"/>
              <a:t>Сравни правление императоров II века и </a:t>
            </a:r>
            <a:r>
              <a:rPr lang="ru-RU" sz="2800" dirty="0" smtClean="0"/>
              <a:t>правление наследников Августа </a:t>
            </a:r>
            <a:r>
              <a:rPr lang="ru-RU" sz="2800" dirty="0"/>
              <a:t>в I веке. В чём принципиальная разница? Свой ответ запиши.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«СЧАСТЛИВЫЕ ИМПЕРАТОРЫ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pic>
        <p:nvPicPr>
          <p:cNvPr id="19" name="Picture 2" descr="Марк Кокцей Нерва">
            <a:hlinkClick r:id="rId6" action="ppaction://hlinksldjump" tooltip="Марк Кокцей Нерва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000" y="3228274"/>
            <a:ext cx="1496494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 descr="280px-Bust_Hadrian_Musei_Capitolini_MC817.jpg">
            <a:hlinkClick r:id="rId8" action="ppaction://hlinksldjump" tooltip="Пу́блий Э́лий Трая́н Адриа́н"/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000" y="3228274"/>
            <a:ext cx="1496495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 descr="280px-Antoninus_Pius_Glyptothek_Munich_337_cropped.jpg">
            <a:hlinkClick r:id="rId10" action="ppaction://hlinksldjump" tooltip="Тит Авре́лий Фу́львий Бойо́ний А́ррий Антони́н Пий"/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3228274"/>
            <a:ext cx="1496495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220px-Marcus_Aurelius_Glyptothek_Munich.jpg">
            <a:hlinkClick r:id="rId12" action="ppaction://hlinksldjump" tooltip="Марк Авре́лий Антони́н 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3228274"/>
            <a:ext cx="1496495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Скругленный прямоугольник 23"/>
          <p:cNvSpPr/>
          <p:nvPr/>
        </p:nvSpPr>
        <p:spPr>
          <a:xfrm>
            <a:off x="343232" y="5684041"/>
            <a:ext cx="1314030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Нерва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17222" y="5685522"/>
            <a:ext cx="1294049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Трая́н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78914" y="5685522"/>
            <a:ext cx="157066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Адриа́н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500359" y="5685760"/>
            <a:ext cx="1656000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none" lIns="36000" rIns="36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Антони́н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vi-V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Пий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254807" y="5685522"/>
            <a:ext cx="1747503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none" lIns="36000" rIns="360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Марк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vi-V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Авре́лий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" name="Picture 2" descr="Файл: Траяна Glyptothek Мюнхен 72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16000" y="3228274"/>
            <a:ext cx="1496495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3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2800" b="1" dirty="0">
                <a:solidFill>
                  <a:srgbClr val="0070C0"/>
                </a:solidFill>
              </a:rPr>
              <a:t>Программный уровень. </a:t>
            </a:r>
            <a:r>
              <a:rPr lang="ru-RU" sz="2800" dirty="0"/>
              <a:t>Какие действия римских императоров II века, по-твоему,</a:t>
            </a:r>
          </a:p>
          <a:p>
            <a:r>
              <a:rPr lang="ru-RU" sz="2800" dirty="0"/>
              <a:t>могут служить образцом для глав современных государств, а какие – нет?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«СЧАСТЛИВЫЕ ИМПЕРАТОРЫ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312835"/>
              </p:ext>
            </p:extLst>
          </p:nvPr>
        </p:nvGraphicFramePr>
        <p:xfrm>
          <a:off x="251520" y="3194640"/>
          <a:ext cx="8640001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209"/>
                <a:gridCol w="3744416"/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Позиция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Я считаю, что могут служить образцом действия__________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Ни в коем случае нельзя подражать действиям_______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spc="-150" dirty="0" smtClean="0"/>
                        <a:t>Аргумент</a:t>
                      </a:r>
                      <a:r>
                        <a:rPr lang="ru-RU" sz="2400" dirty="0" smtClean="0"/>
                        <a:t> (ы)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потому что_________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</a:t>
                      </a:r>
                      <a:br>
                        <a:rPr lang="ru-RU" sz="2400" u="none" strike="noStrike" kern="1200" baseline="0" dirty="0" smtClean="0"/>
                      </a:br>
                      <a:r>
                        <a:rPr lang="ru-RU" sz="2400" u="none" strike="noStrike" kern="1200" baseline="0" dirty="0" smtClean="0"/>
                        <a:t>_________________________________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потому что________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</a:t>
                      </a:r>
                      <a:br>
                        <a:rPr lang="ru-RU" sz="2400" u="none" strike="noStrike" kern="1200" baseline="0" dirty="0" smtClean="0"/>
                      </a:br>
                      <a:r>
                        <a:rPr lang="ru-RU" sz="2400" u="none" strike="noStrike" kern="1200" baseline="0" dirty="0" smtClean="0"/>
                        <a:t>________________________________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2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РИМСКАЯ ИМПЕРИЯ ВО II ВЕКЕ ДОСТИГЛА РАСЦВЕТА СВОЕГО МОГУЩЕСТВА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99" y="849541"/>
            <a:ext cx="8640000" cy="59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ПРИМЕНЯЕМ НОВЫЕ ЗНАНИЯ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52000" y="2599397"/>
            <a:ext cx="8640000" cy="2009061"/>
            <a:chOff x="252000" y="2599397"/>
            <a:chExt cx="8640000" cy="200906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2000" y="2599397"/>
              <a:ext cx="8640000" cy="2009061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anchor="ctr" anchorCtr="0">
              <a:spAutoFit/>
            </a:bodyPr>
            <a:lstStyle/>
            <a:p>
              <a:r>
                <a:rPr lang="ru-RU" sz="2800" dirty="0" smtClean="0"/>
                <a:t>	По </a:t>
              </a:r>
              <a:r>
                <a:rPr lang="ru-RU" sz="2800" dirty="0"/>
                <a:t>карте </a:t>
              </a:r>
              <a:r>
                <a:rPr lang="ru-RU" sz="2800" dirty="0" smtClean="0"/>
                <a:t>назови </a:t>
              </a:r>
              <a:r>
                <a:rPr lang="ru-RU" sz="2800" dirty="0"/>
                <a:t>первобытных </a:t>
              </a:r>
              <a:r>
                <a:rPr lang="ru-RU" sz="2800" dirty="0" smtClean="0"/>
                <a:t>и цивилизованных соседей Римской </a:t>
              </a:r>
              <a:r>
                <a:rPr lang="ru-RU" sz="2800" dirty="0"/>
                <a:t>империи. </a:t>
              </a:r>
              <a:r>
                <a:rPr lang="ru-RU" sz="2800" dirty="0" smtClean="0"/>
                <a:t>	Определи </a:t>
              </a:r>
              <a:r>
                <a:rPr lang="ru-RU" sz="2800" dirty="0"/>
                <a:t>наиболее романизированные </a:t>
              </a:r>
              <a:r>
                <a:rPr lang="ru-RU" sz="2800" dirty="0" smtClean="0"/>
                <a:t>провинции</a:t>
              </a:r>
              <a:r>
                <a:rPr lang="ru-RU" sz="2800" dirty="0"/>
                <a:t>.</a:t>
              </a:r>
              <a:endParaRPr lang="ru-RU" sz="2800" dirty="0"/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827584" y="2852936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828000" y="3681056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76346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1005240"/>
            <a:ext cx="8640000" cy="10556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 anchorCtr="0">
            <a:spAutoFit/>
          </a:bodyPr>
          <a:lstStyle/>
          <a:p>
            <a:pPr indent="357188"/>
            <a:r>
              <a:rPr lang="ru-RU" sz="2800" b="1" dirty="0" smtClean="0">
                <a:solidFill>
                  <a:srgbClr val="0070C0"/>
                </a:solidFill>
              </a:rPr>
              <a:t>Необходимый уровень. </a:t>
            </a:r>
            <a:r>
              <a:rPr lang="ru-RU" sz="2800" dirty="0" smtClean="0"/>
              <a:t>Расставь </a:t>
            </a:r>
            <a:r>
              <a:rPr lang="ru-RU" sz="2800" dirty="0"/>
              <a:t>события и явления в правильной </a:t>
            </a:r>
            <a:r>
              <a:rPr lang="ru-RU" sz="2800" dirty="0" smtClean="0"/>
              <a:t>последовательности.</a:t>
            </a:r>
            <a:endParaRPr lang="ru-RU" sz="2800" dirty="0"/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259593" y="5890455"/>
            <a:ext cx="8624812" cy="778905"/>
            <a:chOff x="259593" y="5458406"/>
            <a:chExt cx="8624812" cy="778905"/>
          </a:xfrm>
        </p:grpSpPr>
        <p:sp>
          <p:nvSpPr>
            <p:cNvPr id="10" name="Полилиния 9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45626" tIns="245626" rIns="245626" bIns="245626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dirty="0" smtClean="0"/>
                <a:t>. . . </a:t>
              </a:r>
              <a:endParaRPr lang="ru-RU" sz="5400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0" tIns="112576" rIns="144352" bIns="112576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45626" tIns="245626" rIns="245626" bIns="245626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kern="1200" dirty="0" smtClean="0"/>
                <a:t>. . . </a:t>
              </a:r>
              <a:endParaRPr lang="ru-RU" sz="5400" kern="12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0" tIns="112576" rIns="144352" bIns="112576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45626" tIns="245626" rIns="245626" bIns="245626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kern="1200" dirty="0" smtClean="0"/>
                <a:t>. . . </a:t>
              </a:r>
              <a:endParaRPr lang="ru-RU" sz="5400" kern="12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52000" y="2276872"/>
            <a:ext cx="8640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1. </a:t>
            </a:r>
            <a:r>
              <a:rPr lang="ru-RU" sz="2600" dirty="0" smtClean="0"/>
              <a:t>Утверждение </a:t>
            </a:r>
            <a:r>
              <a:rPr lang="ru-RU" sz="2600" dirty="0"/>
              <a:t>принципата в </a:t>
            </a:r>
            <a:r>
              <a:rPr lang="ru-RU" sz="2600" dirty="0" smtClean="0"/>
              <a:t>Римской империи</a:t>
            </a:r>
            <a:r>
              <a:rPr lang="ru-RU" sz="2600" dirty="0"/>
              <a:t>: император – первый </a:t>
            </a:r>
            <a:r>
              <a:rPr lang="ru-RU" sz="2600" dirty="0" smtClean="0"/>
              <a:t>гражданин среди </a:t>
            </a:r>
            <a:r>
              <a:rPr lang="ru-RU" sz="2600" dirty="0"/>
              <a:t>равных граждан. </a:t>
            </a:r>
            <a:r>
              <a:rPr lang="ru-RU" sz="2600" dirty="0" smtClean="0"/>
              <a:t>Прекратились гражданские </a:t>
            </a:r>
            <a:r>
              <a:rPr lang="ru-RU" sz="2600" dirty="0"/>
              <a:t>войны.</a:t>
            </a:r>
          </a:p>
          <a:p>
            <a:r>
              <a:rPr lang="ru-RU" sz="2600" dirty="0"/>
              <a:t>2. Правление наследников </a:t>
            </a:r>
            <a:r>
              <a:rPr lang="ru-RU" sz="2600" dirty="0" smtClean="0"/>
              <a:t>императора Августа </a:t>
            </a:r>
            <a:r>
              <a:rPr lang="ru-RU" sz="2600" dirty="0"/>
              <a:t>сопровождалось </a:t>
            </a:r>
            <a:r>
              <a:rPr lang="ru-RU" sz="2600" dirty="0" smtClean="0"/>
              <a:t>междоусобными войнами</a:t>
            </a:r>
            <a:r>
              <a:rPr lang="ru-RU" sz="2600" dirty="0"/>
              <a:t>.</a:t>
            </a:r>
          </a:p>
          <a:p>
            <a:r>
              <a:rPr lang="ru-RU" sz="2600" dirty="0"/>
              <a:t>3. Во II веке вся империя </a:t>
            </a:r>
            <a:r>
              <a:rPr lang="ru-RU" sz="2600" dirty="0" smtClean="0"/>
              <a:t>прониклась римским </a:t>
            </a:r>
            <a:r>
              <a:rPr lang="ru-RU" sz="2600" dirty="0"/>
              <a:t>духом: </a:t>
            </a:r>
            <a:r>
              <a:rPr lang="ru-RU" sz="2600" dirty="0" smtClean="0"/>
              <a:t>распространение римской </a:t>
            </a:r>
            <a:r>
              <a:rPr lang="ru-RU" sz="2600" dirty="0"/>
              <a:t>(античной культуры) на </a:t>
            </a:r>
            <a:r>
              <a:rPr lang="ru-RU" sz="2600" dirty="0" smtClean="0"/>
              <a:t>всех жителей </a:t>
            </a:r>
            <a:r>
              <a:rPr lang="ru-RU" sz="2600" dirty="0"/>
              <a:t>империи.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ПРИМЕНЯЕМ НОВЫЕ ЗНАНИЯ</a:t>
            </a:r>
          </a:p>
        </p:txBody>
      </p:sp>
    </p:spTree>
    <p:extLst>
      <p:ext uri="{BB962C8B-B14F-4D97-AF65-F5344CB8AC3E}">
        <p14:creationId xmlns:p14="http://schemas.microsoft.com/office/powerpoint/2010/main" val="23235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980728"/>
            <a:ext cx="8640000" cy="2664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36000" bIns="36000" anchor="ctr" anchorCtr="0">
            <a:spAutoFit/>
          </a:bodyPr>
          <a:lstStyle/>
          <a:p>
            <a:pPr indent="357188"/>
            <a:r>
              <a:rPr lang="ru-RU" sz="2600" b="1" dirty="0" smtClean="0">
                <a:solidFill>
                  <a:srgbClr val="0070C0"/>
                </a:solidFill>
              </a:rPr>
              <a:t>Программный </a:t>
            </a:r>
            <a:r>
              <a:rPr lang="ru-RU" sz="2600" b="1" dirty="0">
                <a:solidFill>
                  <a:srgbClr val="0070C0"/>
                </a:solidFill>
              </a:rPr>
              <a:t>уровень. </a:t>
            </a:r>
            <a:r>
              <a:rPr lang="ru-RU" sz="2600" dirty="0" smtClean="0"/>
              <a:t>Какой процесс </a:t>
            </a:r>
            <a:r>
              <a:rPr lang="ru-RU" sz="2600" dirty="0"/>
              <a:t>здесь </a:t>
            </a:r>
            <a:r>
              <a:rPr lang="ru-RU" sz="2600" dirty="0" smtClean="0"/>
              <a:t>представлен  </a:t>
            </a:r>
            <a:r>
              <a:rPr lang="ru-RU" sz="2600" dirty="0"/>
              <a:t>упадка или </a:t>
            </a:r>
            <a:r>
              <a:rPr lang="ru-RU" sz="2600" dirty="0" smtClean="0"/>
              <a:t>расцвета Римской </a:t>
            </a:r>
            <a:r>
              <a:rPr lang="ru-RU" sz="2600" dirty="0"/>
              <a:t>империи</a:t>
            </a:r>
            <a:r>
              <a:rPr lang="ru-RU" sz="2600" dirty="0" smtClean="0"/>
              <a:t>? Приведи </a:t>
            </a:r>
            <a:r>
              <a:rPr lang="ru-RU" sz="2600" dirty="0"/>
              <a:t>одно – два доказательства своей точки зрения</a:t>
            </a:r>
            <a:r>
              <a:rPr lang="ru-RU" sz="2600" dirty="0" smtClean="0"/>
              <a:t>.</a:t>
            </a:r>
          </a:p>
          <a:p>
            <a:pPr indent="357188"/>
            <a:r>
              <a:rPr lang="ru-RU" sz="2600" b="1" dirty="0">
                <a:solidFill>
                  <a:srgbClr val="0070C0"/>
                </a:solidFill>
              </a:rPr>
              <a:t>Максимальный уровень. </a:t>
            </a:r>
            <a:r>
              <a:rPr lang="ru-RU" sz="2600" dirty="0" smtClean="0"/>
              <a:t>Запиши </a:t>
            </a:r>
            <a:r>
              <a:rPr lang="ru-RU" sz="2600" dirty="0"/>
              <a:t>в таблице два-три доказательства своего </a:t>
            </a:r>
            <a:r>
              <a:rPr lang="ru-RU" sz="2600" dirty="0" smtClean="0"/>
              <a:t>утверждения</a:t>
            </a:r>
            <a:r>
              <a:rPr lang="ru-RU" sz="2600" dirty="0"/>
              <a:t>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259593" y="5890455"/>
            <a:ext cx="8624812" cy="778905"/>
            <a:chOff x="259593" y="5458406"/>
            <a:chExt cx="8624812" cy="778905"/>
          </a:xfrm>
        </p:grpSpPr>
        <p:sp>
          <p:nvSpPr>
            <p:cNvPr id="10" name="Полилиния 9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45626" tIns="245626" rIns="245626" bIns="245626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dirty="0" smtClean="0"/>
                <a:t>. . . </a:t>
              </a:r>
              <a:endParaRPr lang="ru-RU" sz="5400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0" tIns="112576" rIns="144352" bIns="112576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45626" tIns="245626" rIns="245626" bIns="245626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kern="1200" dirty="0" smtClean="0"/>
                <a:t>. . . </a:t>
              </a:r>
              <a:endParaRPr lang="ru-RU" sz="5400" kern="12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0" tIns="112576" rIns="144352" bIns="112576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45626" tIns="245626" rIns="245626" bIns="245626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kern="1200" dirty="0" smtClean="0"/>
                <a:t>. . . </a:t>
              </a:r>
              <a:endParaRPr lang="ru-RU" sz="5400" kern="1200" dirty="0"/>
            </a:p>
          </p:txBody>
        </p:sp>
      </p:grp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41164"/>
              </p:ext>
            </p:extLst>
          </p:nvPr>
        </p:nvGraphicFramePr>
        <p:xfrm>
          <a:off x="252000" y="3793584"/>
          <a:ext cx="864000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760"/>
                <a:gridCol w="64802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Позиция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Я считаю, что 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Аргумент (ы)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потому что________________________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ПРИМЕНЯЕМ НОВЫЕ ЗНАНИЯ</a:t>
            </a:r>
          </a:p>
        </p:txBody>
      </p:sp>
    </p:spTree>
    <p:extLst>
      <p:ext uri="{BB962C8B-B14F-4D97-AF65-F5344CB8AC3E}">
        <p14:creationId xmlns:p14="http://schemas.microsoft.com/office/powerpoint/2010/main" val="13545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ОПРЕДЕЛЯЕМ ПРОБЛЕМУ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2000" y="979198"/>
            <a:ext cx="3600000" cy="3889962"/>
          </a:xfrm>
        </p:spPr>
        <p:txBody>
          <a:bodyPr anchor="t" anchorCtr="0">
            <a:noAutofit/>
          </a:bodyPr>
          <a:lstStyle/>
          <a:p>
            <a:r>
              <a:rPr lang="ru-RU" dirty="0" smtClean="0"/>
              <a:t>Если век «золотой», значит у всех много золота , все счастливы и нет никаких проблем?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92000" y="979198"/>
            <a:ext cx="3600000" cy="3889962"/>
          </a:xfrm>
        </p:spPr>
        <p:txBody>
          <a:bodyPr>
            <a:noAutofit/>
          </a:bodyPr>
          <a:lstStyle/>
          <a:p>
            <a:r>
              <a:rPr lang="ru-RU" sz="2600" dirty="0" smtClean="0"/>
              <a:t>К сожалению нет. Это была эпоха восстаний </a:t>
            </a:r>
            <a:r>
              <a:rPr lang="ru-RU" sz="2600" dirty="0"/>
              <a:t>в Египте, Греции, Дакии, Иудее</a:t>
            </a:r>
            <a:r>
              <a:rPr lang="ru-RU" sz="2600" dirty="0" smtClean="0"/>
              <a:t>. Землетрясения и пожары уничтожали города империи.</a:t>
            </a:r>
            <a:endParaRPr lang="ru-RU" sz="2600" dirty="0"/>
          </a:p>
        </p:txBody>
      </p:sp>
      <p:grpSp>
        <p:nvGrpSpPr>
          <p:cNvPr id="7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_1_~1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2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Cartoon-Clipart-Free-18.gif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37" y="5397150"/>
            <a:ext cx="287999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91878" y="5229200"/>
            <a:ext cx="862096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 dirty="0"/>
              <a:t>Сравни мнение </a:t>
            </a:r>
            <a:r>
              <a:rPr lang="ru-RU" sz="2600" dirty="0" smtClean="0"/>
              <a:t>Антошки о «</a:t>
            </a:r>
            <a:r>
              <a:rPr lang="ru-RU" sz="2600" dirty="0"/>
              <a:t>золотом веке» и </a:t>
            </a:r>
            <a:r>
              <a:rPr lang="ru-RU" sz="2600" dirty="0" smtClean="0"/>
              <a:t>факты. </a:t>
            </a:r>
            <a:r>
              <a:rPr lang="ru-RU" sz="2600" dirty="0"/>
              <a:t>Какое наблюдается </a:t>
            </a:r>
            <a:r>
              <a:rPr lang="ru-RU" sz="2600" dirty="0" smtClean="0"/>
              <a:t>противоречие</a:t>
            </a:r>
            <a:r>
              <a:rPr lang="ru-RU" sz="2600" dirty="0"/>
              <a:t>? </a:t>
            </a:r>
            <a:endParaRPr lang="ru-RU" sz="2600" dirty="0" smtClean="0"/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 dirty="0" smtClean="0"/>
              <a:t>Какой </a:t>
            </a:r>
            <a:r>
              <a:rPr lang="ru-RU" sz="2600" dirty="0"/>
              <a:t>возникает вопрос</a:t>
            </a:r>
            <a:r>
              <a:rPr lang="ru-RU" sz="2600" dirty="0" smtClean="0"/>
              <a:t>? Сравни </a:t>
            </a:r>
            <a:r>
              <a:rPr lang="ru-RU" sz="2600" dirty="0"/>
              <a:t>его с </a:t>
            </a:r>
            <a:r>
              <a:rPr lang="ru-RU" sz="2600" dirty="0" smtClean="0"/>
              <a:t>авторским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6623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II ВЕК СЧИТАЕТСЯ «ЗОЛОТЫМ ВЕКОМ» РИМСКОЙ ИМПЕРИИ?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ОПРЕДЕЛЯЕМ ПРОБЛЕМУ</a:t>
            </a:r>
          </a:p>
        </p:txBody>
      </p:sp>
    </p:spTree>
    <p:extLst>
      <p:ext uri="{BB962C8B-B14F-4D97-AF65-F5344CB8AC3E}">
        <p14:creationId xmlns:p14="http://schemas.microsoft.com/office/powerpoint/2010/main" val="349023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179514" y="828000"/>
            <a:ext cx="8784970" cy="5939999"/>
            <a:chOff x="179514" y="828000"/>
            <a:chExt cx="8784970" cy="5939999"/>
          </a:xfrm>
        </p:grpSpPr>
        <p:sp>
          <p:nvSpPr>
            <p:cNvPr id="32" name="Полилиния 31"/>
            <p:cNvSpPr/>
            <p:nvPr/>
          </p:nvSpPr>
          <p:spPr>
            <a:xfrm>
              <a:off x="2958865" y="828000"/>
              <a:ext cx="3234766" cy="1726758"/>
            </a:xfrm>
            <a:custGeom>
              <a:avLst/>
              <a:gdLst>
                <a:gd name="connsiteX0" fmla="*/ 0 w 3234766"/>
                <a:gd name="connsiteY0" fmla="*/ 863379 h 1726758"/>
                <a:gd name="connsiteX1" fmla="*/ 493335 w 3234766"/>
                <a:gd name="connsiteY1" fmla="*/ 0 h 1726758"/>
                <a:gd name="connsiteX2" fmla="*/ 2741431 w 3234766"/>
                <a:gd name="connsiteY2" fmla="*/ 0 h 1726758"/>
                <a:gd name="connsiteX3" fmla="*/ 3234766 w 3234766"/>
                <a:gd name="connsiteY3" fmla="*/ 863379 h 1726758"/>
                <a:gd name="connsiteX4" fmla="*/ 2741431 w 3234766"/>
                <a:gd name="connsiteY4" fmla="*/ 1726758 h 1726758"/>
                <a:gd name="connsiteX5" fmla="*/ 493335 w 3234766"/>
                <a:gd name="connsiteY5" fmla="*/ 1726758 h 1726758"/>
                <a:gd name="connsiteX6" fmla="*/ 0 w 3234766"/>
                <a:gd name="connsiteY6" fmla="*/ 863379 h 172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4766" h="1726758">
                  <a:moveTo>
                    <a:pt x="0" y="863379"/>
                  </a:moveTo>
                  <a:lnTo>
                    <a:pt x="493335" y="0"/>
                  </a:lnTo>
                  <a:lnTo>
                    <a:pt x="2741431" y="0"/>
                  </a:lnTo>
                  <a:lnTo>
                    <a:pt x="3234766" y="863379"/>
                  </a:lnTo>
                  <a:lnTo>
                    <a:pt x="2741431" y="1726758"/>
                  </a:lnTo>
                  <a:lnTo>
                    <a:pt x="493335" y="1726758"/>
                  </a:lnTo>
                  <a:lnTo>
                    <a:pt x="0" y="86337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257079" rIns="360000" bIns="25707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Город-государство</a:t>
              </a:r>
              <a:endParaRPr lang="ru-RU" sz="2400" kern="1200" dirty="0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5729718" y="1990275"/>
              <a:ext cx="3234766" cy="1726758"/>
            </a:xfrm>
            <a:custGeom>
              <a:avLst/>
              <a:gdLst>
                <a:gd name="connsiteX0" fmla="*/ 0 w 3234766"/>
                <a:gd name="connsiteY0" fmla="*/ 863379 h 1726758"/>
                <a:gd name="connsiteX1" fmla="*/ 493335 w 3234766"/>
                <a:gd name="connsiteY1" fmla="*/ 0 h 1726758"/>
                <a:gd name="connsiteX2" fmla="*/ 2741431 w 3234766"/>
                <a:gd name="connsiteY2" fmla="*/ 0 h 1726758"/>
                <a:gd name="connsiteX3" fmla="*/ 3234766 w 3234766"/>
                <a:gd name="connsiteY3" fmla="*/ 863379 h 1726758"/>
                <a:gd name="connsiteX4" fmla="*/ 2741431 w 3234766"/>
                <a:gd name="connsiteY4" fmla="*/ 1726758 h 1726758"/>
                <a:gd name="connsiteX5" fmla="*/ 493335 w 3234766"/>
                <a:gd name="connsiteY5" fmla="*/ 1726758 h 1726758"/>
                <a:gd name="connsiteX6" fmla="*/ 0 w 3234766"/>
                <a:gd name="connsiteY6" fmla="*/ 863379 h 172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4766" h="1726758">
                  <a:moveTo>
                    <a:pt x="0" y="863379"/>
                  </a:moveTo>
                  <a:lnTo>
                    <a:pt x="493335" y="0"/>
                  </a:lnTo>
                  <a:lnTo>
                    <a:pt x="2741431" y="0"/>
                  </a:lnTo>
                  <a:lnTo>
                    <a:pt x="3234766" y="863379"/>
                  </a:lnTo>
                  <a:lnTo>
                    <a:pt x="2741431" y="1726758"/>
                  </a:lnTo>
                  <a:lnTo>
                    <a:pt x="493335" y="1726758"/>
                  </a:lnTo>
                  <a:lnTo>
                    <a:pt x="0" y="86337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257079" rIns="360000" bIns="25707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Управляется из одного центра одним человеком</a:t>
              </a:r>
              <a:endParaRPr lang="ru-RU" sz="2400" kern="1200" dirty="0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729718" y="3861045"/>
              <a:ext cx="3234766" cy="1726758"/>
            </a:xfrm>
            <a:custGeom>
              <a:avLst/>
              <a:gdLst>
                <a:gd name="connsiteX0" fmla="*/ 0 w 3234766"/>
                <a:gd name="connsiteY0" fmla="*/ 863379 h 1726758"/>
                <a:gd name="connsiteX1" fmla="*/ 493335 w 3234766"/>
                <a:gd name="connsiteY1" fmla="*/ 0 h 1726758"/>
                <a:gd name="connsiteX2" fmla="*/ 2741431 w 3234766"/>
                <a:gd name="connsiteY2" fmla="*/ 0 h 1726758"/>
                <a:gd name="connsiteX3" fmla="*/ 3234766 w 3234766"/>
                <a:gd name="connsiteY3" fmla="*/ 863379 h 1726758"/>
                <a:gd name="connsiteX4" fmla="*/ 2741431 w 3234766"/>
                <a:gd name="connsiteY4" fmla="*/ 1726758 h 1726758"/>
                <a:gd name="connsiteX5" fmla="*/ 493335 w 3234766"/>
                <a:gd name="connsiteY5" fmla="*/ 1726758 h 1726758"/>
                <a:gd name="connsiteX6" fmla="*/ 0 w 3234766"/>
                <a:gd name="connsiteY6" fmla="*/ 863379 h 172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4766" h="1726758">
                  <a:moveTo>
                    <a:pt x="0" y="863379"/>
                  </a:moveTo>
                  <a:lnTo>
                    <a:pt x="493335" y="0"/>
                  </a:lnTo>
                  <a:lnTo>
                    <a:pt x="2741431" y="0"/>
                  </a:lnTo>
                  <a:lnTo>
                    <a:pt x="3234766" y="863379"/>
                  </a:lnTo>
                  <a:lnTo>
                    <a:pt x="2741431" y="1726758"/>
                  </a:lnTo>
                  <a:lnTo>
                    <a:pt x="493335" y="1726758"/>
                  </a:lnTo>
                  <a:lnTo>
                    <a:pt x="0" y="86337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257079" rIns="360000" bIns="25707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Поселение, основанное выходцами из одной страны в чужих землях</a:t>
              </a:r>
              <a:endParaRPr lang="ru-RU" sz="2400" kern="1200" dirty="0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2958865" y="5041241"/>
              <a:ext cx="3234766" cy="1726758"/>
            </a:xfrm>
            <a:custGeom>
              <a:avLst/>
              <a:gdLst>
                <a:gd name="connsiteX0" fmla="*/ 0 w 3234766"/>
                <a:gd name="connsiteY0" fmla="*/ 863379 h 1726758"/>
                <a:gd name="connsiteX1" fmla="*/ 493335 w 3234766"/>
                <a:gd name="connsiteY1" fmla="*/ 0 h 1726758"/>
                <a:gd name="connsiteX2" fmla="*/ 2741431 w 3234766"/>
                <a:gd name="connsiteY2" fmla="*/ 0 h 1726758"/>
                <a:gd name="connsiteX3" fmla="*/ 3234766 w 3234766"/>
                <a:gd name="connsiteY3" fmla="*/ 863379 h 1726758"/>
                <a:gd name="connsiteX4" fmla="*/ 2741431 w 3234766"/>
                <a:gd name="connsiteY4" fmla="*/ 1726758 h 1726758"/>
                <a:gd name="connsiteX5" fmla="*/ 493335 w 3234766"/>
                <a:gd name="connsiteY5" fmla="*/ 1726758 h 1726758"/>
                <a:gd name="connsiteX6" fmla="*/ 0 w 3234766"/>
                <a:gd name="connsiteY6" fmla="*/ 863379 h 172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4766" h="1726758">
                  <a:moveTo>
                    <a:pt x="0" y="863379"/>
                  </a:moveTo>
                  <a:lnTo>
                    <a:pt x="493335" y="0"/>
                  </a:lnTo>
                  <a:lnTo>
                    <a:pt x="2741431" y="0"/>
                  </a:lnTo>
                  <a:lnTo>
                    <a:pt x="3234766" y="863379"/>
                  </a:lnTo>
                  <a:lnTo>
                    <a:pt x="2741431" y="1726758"/>
                  </a:lnTo>
                  <a:lnTo>
                    <a:pt x="493335" y="1726758"/>
                  </a:lnTo>
                  <a:lnTo>
                    <a:pt x="0" y="86337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257079" rIns="360000" bIns="25707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Небольшая территория</a:t>
              </a:r>
              <a:endParaRPr lang="ru-RU" sz="2400" kern="1200" dirty="0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179514" y="3862233"/>
              <a:ext cx="3234766" cy="1726758"/>
            </a:xfrm>
            <a:custGeom>
              <a:avLst/>
              <a:gdLst>
                <a:gd name="connsiteX0" fmla="*/ 0 w 3234766"/>
                <a:gd name="connsiteY0" fmla="*/ 863379 h 1726758"/>
                <a:gd name="connsiteX1" fmla="*/ 493335 w 3234766"/>
                <a:gd name="connsiteY1" fmla="*/ 0 h 1726758"/>
                <a:gd name="connsiteX2" fmla="*/ 2741431 w 3234766"/>
                <a:gd name="connsiteY2" fmla="*/ 0 h 1726758"/>
                <a:gd name="connsiteX3" fmla="*/ 3234766 w 3234766"/>
                <a:gd name="connsiteY3" fmla="*/ 863379 h 1726758"/>
                <a:gd name="connsiteX4" fmla="*/ 2741431 w 3234766"/>
                <a:gd name="connsiteY4" fmla="*/ 1726758 h 1726758"/>
                <a:gd name="connsiteX5" fmla="*/ 493335 w 3234766"/>
                <a:gd name="connsiteY5" fmla="*/ 1726758 h 1726758"/>
                <a:gd name="connsiteX6" fmla="*/ 0 w 3234766"/>
                <a:gd name="connsiteY6" fmla="*/ 863379 h 172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4766" h="1726758">
                  <a:moveTo>
                    <a:pt x="0" y="863379"/>
                  </a:moveTo>
                  <a:lnTo>
                    <a:pt x="493335" y="0"/>
                  </a:lnTo>
                  <a:lnTo>
                    <a:pt x="2741431" y="0"/>
                  </a:lnTo>
                  <a:lnTo>
                    <a:pt x="3234766" y="863379"/>
                  </a:lnTo>
                  <a:lnTo>
                    <a:pt x="2741431" y="1726758"/>
                  </a:lnTo>
                  <a:lnTo>
                    <a:pt x="493335" y="1726758"/>
                  </a:lnTo>
                  <a:lnTo>
                    <a:pt x="0" y="86337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257079" rIns="360000" bIns="25707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Крупное государство, состоящее из разных территорий</a:t>
              </a:r>
              <a:endParaRPr lang="ru-RU" sz="2400" kern="1200" dirty="0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179514" y="1987899"/>
              <a:ext cx="3234766" cy="1726758"/>
            </a:xfrm>
            <a:custGeom>
              <a:avLst/>
              <a:gdLst>
                <a:gd name="connsiteX0" fmla="*/ 0 w 3234766"/>
                <a:gd name="connsiteY0" fmla="*/ 863379 h 1726758"/>
                <a:gd name="connsiteX1" fmla="*/ 493335 w 3234766"/>
                <a:gd name="connsiteY1" fmla="*/ 0 h 1726758"/>
                <a:gd name="connsiteX2" fmla="*/ 2741431 w 3234766"/>
                <a:gd name="connsiteY2" fmla="*/ 0 h 1726758"/>
                <a:gd name="connsiteX3" fmla="*/ 3234766 w 3234766"/>
                <a:gd name="connsiteY3" fmla="*/ 863379 h 1726758"/>
                <a:gd name="connsiteX4" fmla="*/ 2741431 w 3234766"/>
                <a:gd name="connsiteY4" fmla="*/ 1726758 h 1726758"/>
                <a:gd name="connsiteX5" fmla="*/ 493335 w 3234766"/>
                <a:gd name="connsiteY5" fmla="*/ 1726758 h 1726758"/>
                <a:gd name="connsiteX6" fmla="*/ 0 w 3234766"/>
                <a:gd name="connsiteY6" fmla="*/ 863379 h 172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4766" h="1726758">
                  <a:moveTo>
                    <a:pt x="0" y="863379"/>
                  </a:moveTo>
                  <a:lnTo>
                    <a:pt x="493335" y="0"/>
                  </a:lnTo>
                  <a:lnTo>
                    <a:pt x="2741431" y="0"/>
                  </a:lnTo>
                  <a:lnTo>
                    <a:pt x="3234766" y="863379"/>
                  </a:lnTo>
                  <a:lnTo>
                    <a:pt x="2741431" y="1726758"/>
                  </a:lnTo>
                  <a:lnTo>
                    <a:pt x="493335" y="1726758"/>
                  </a:lnTo>
                  <a:lnTo>
                    <a:pt x="0" y="86337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257079" rIns="360000" bIns="25707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Государство, образованное в результате завоеваний</a:t>
              </a:r>
              <a:endParaRPr lang="ru-RU" sz="2400" kern="1200" dirty="0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3131273" y="2942273"/>
              <a:ext cx="2880886" cy="1710859"/>
            </a:xfrm>
            <a:custGeom>
              <a:avLst/>
              <a:gdLst>
                <a:gd name="connsiteX0" fmla="*/ 0 w 2880886"/>
                <a:gd name="connsiteY0" fmla="*/ 855430 h 1710859"/>
                <a:gd name="connsiteX1" fmla="*/ 488792 w 2880886"/>
                <a:gd name="connsiteY1" fmla="*/ 0 h 1710859"/>
                <a:gd name="connsiteX2" fmla="*/ 2392094 w 2880886"/>
                <a:gd name="connsiteY2" fmla="*/ 0 h 1710859"/>
                <a:gd name="connsiteX3" fmla="*/ 2880886 w 2880886"/>
                <a:gd name="connsiteY3" fmla="*/ 855430 h 1710859"/>
                <a:gd name="connsiteX4" fmla="*/ 2392094 w 2880886"/>
                <a:gd name="connsiteY4" fmla="*/ 1710859 h 1710859"/>
                <a:gd name="connsiteX5" fmla="*/ 488792 w 2880886"/>
                <a:gd name="connsiteY5" fmla="*/ 1710859 h 1710859"/>
                <a:gd name="connsiteX6" fmla="*/ 0 w 2880886"/>
                <a:gd name="connsiteY6" fmla="*/ 855430 h 171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0886" h="1710859">
                  <a:moveTo>
                    <a:pt x="0" y="855430"/>
                  </a:moveTo>
                  <a:lnTo>
                    <a:pt x="488792" y="0"/>
                  </a:lnTo>
                  <a:lnTo>
                    <a:pt x="2392094" y="0"/>
                  </a:lnTo>
                  <a:lnTo>
                    <a:pt x="2880886" y="855430"/>
                  </a:lnTo>
                  <a:lnTo>
                    <a:pt x="2392094" y="1710859"/>
                  </a:lnTo>
                  <a:lnTo>
                    <a:pt x="488792" y="1710859"/>
                  </a:lnTo>
                  <a:lnTo>
                    <a:pt x="0" y="85543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8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105" tIns="277431" rIns="441105" bIns="277431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/>
                <a:t>империя</a:t>
              </a:r>
              <a:endParaRPr lang="ru-RU" sz="3600" kern="1200" dirty="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252000" y="2060848"/>
            <a:ext cx="8640000" cy="282630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4013"/>
            <a:r>
              <a:rPr lang="ru-RU" sz="3200" b="1" dirty="0">
                <a:solidFill>
                  <a:srgbClr val="0070C0"/>
                </a:solidFill>
              </a:rPr>
              <a:t>Необходимый уровень. </a:t>
            </a:r>
            <a:r>
              <a:rPr lang="ru-RU" sz="3200" dirty="0"/>
              <a:t>Выбери из списка признаки империи и соедини их </a:t>
            </a:r>
            <a:r>
              <a:rPr lang="ru-RU" sz="3200" dirty="0" smtClean="0"/>
              <a:t>стрелками</a:t>
            </a:r>
            <a:r>
              <a:rPr lang="ru-RU" sz="3200" dirty="0"/>
              <a:t>.</a:t>
            </a:r>
          </a:p>
          <a:p>
            <a:pPr indent="354013"/>
            <a:r>
              <a:rPr lang="ru-RU" sz="3200" b="1" dirty="0">
                <a:solidFill>
                  <a:srgbClr val="0070C0"/>
                </a:solidFill>
              </a:rPr>
              <a:t>Программный уровень. </a:t>
            </a:r>
            <a:r>
              <a:rPr lang="ru-RU" sz="3200" dirty="0"/>
              <a:t>Составь одно предложение с данным понятием.</a:t>
            </a:r>
          </a:p>
        </p:txBody>
      </p:sp>
    </p:spTree>
    <p:extLst>
      <p:ext uri="{BB962C8B-B14F-4D97-AF65-F5344CB8AC3E}">
        <p14:creationId xmlns:p14="http://schemas.microsoft.com/office/powerpoint/2010/main" val="38203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4013"/>
            <a:r>
              <a:rPr lang="ru-RU" sz="2800" b="1" dirty="0">
                <a:solidFill>
                  <a:srgbClr val="0070C0"/>
                </a:solidFill>
              </a:rPr>
              <a:t>Необходимый уровень. </a:t>
            </a:r>
            <a:r>
              <a:rPr lang="ru-RU" sz="2800" dirty="0"/>
              <a:t>Подчеркни, какое значение слова «император» </a:t>
            </a:r>
            <a:r>
              <a:rPr lang="ru-RU" sz="2800" dirty="0" smtClean="0"/>
              <a:t>используется </a:t>
            </a:r>
            <a:r>
              <a:rPr lang="ru-RU" sz="2800" dirty="0"/>
              <a:t>в схеме в учебнике на с. </a:t>
            </a:r>
            <a:r>
              <a:rPr lang="ru-RU" sz="2800" dirty="0" smtClean="0"/>
              <a:t>245</a:t>
            </a:r>
            <a:endParaRPr lang="ru-RU" sz="2800" dirty="0"/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52000" y="2996952"/>
            <a:ext cx="8640000" cy="320087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600" dirty="0" smtClean="0"/>
              <a:t>Император </a:t>
            </a:r>
            <a:r>
              <a:rPr lang="ru-RU" sz="2600" dirty="0"/>
              <a:t>– это:</a:t>
            </a:r>
          </a:p>
          <a:p>
            <a:r>
              <a:rPr lang="ru-RU" sz="2600" dirty="0"/>
              <a:t>• глава государства избираемый большинством граждан</a:t>
            </a:r>
          </a:p>
          <a:p>
            <a:r>
              <a:rPr lang="ru-RU" sz="2600" dirty="0"/>
              <a:t>• глава государства, управляющий совместно с должностными лицами</a:t>
            </a:r>
          </a:p>
          <a:p>
            <a:r>
              <a:rPr lang="ru-RU" sz="2600" dirty="0"/>
              <a:t>• полновластный глава государства, как правило, передающий власть </a:t>
            </a:r>
            <a:r>
              <a:rPr lang="ru-RU" sz="2600" dirty="0" smtClean="0"/>
              <a:t>наследнику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622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264669" y="806265"/>
            <a:ext cx="8555803" cy="5782978"/>
            <a:chOff x="264669" y="806265"/>
            <a:chExt cx="8555803" cy="5782978"/>
          </a:xfrm>
        </p:grpSpPr>
        <p:cxnSp>
          <p:nvCxnSpPr>
            <p:cNvPr id="42" name="Прямая со стрелкой 41"/>
            <p:cNvCxnSpPr>
              <a:stCxn id="46" idx="1"/>
              <a:endCxn id="72" idx="0"/>
            </p:cNvCxnSpPr>
            <p:nvPr/>
          </p:nvCxnSpPr>
          <p:spPr>
            <a:xfrm flipH="1">
              <a:off x="2905441" y="1880840"/>
              <a:ext cx="856559" cy="1764224"/>
            </a:xfrm>
            <a:prstGeom prst="straightConnector1">
              <a:avLst/>
            </a:prstGeom>
            <a:ln w="31750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>
              <a:stCxn id="46" idx="1"/>
              <a:endCxn id="82" idx="0"/>
            </p:cNvCxnSpPr>
            <p:nvPr/>
          </p:nvCxnSpPr>
          <p:spPr>
            <a:xfrm flipH="1">
              <a:off x="1259612" y="1880840"/>
              <a:ext cx="2502388" cy="2081894"/>
            </a:xfrm>
            <a:prstGeom prst="straightConnector1">
              <a:avLst/>
            </a:prstGeom>
            <a:ln w="25400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Группа 43"/>
            <p:cNvGrpSpPr/>
            <p:nvPr/>
          </p:nvGrpSpPr>
          <p:grpSpPr>
            <a:xfrm>
              <a:off x="6296744" y="3924000"/>
              <a:ext cx="1371600" cy="1144800"/>
              <a:chOff x="6449718" y="3446808"/>
              <a:chExt cx="1371600" cy="1144800"/>
            </a:xfrm>
          </p:grpSpPr>
          <p:sp>
            <p:nvSpPr>
              <p:cNvPr id="97" name="Прямоугольник 96"/>
              <p:cNvSpPr/>
              <p:nvPr/>
            </p:nvSpPr>
            <p:spPr>
              <a:xfrm>
                <a:off x="6732000" y="4231608"/>
                <a:ext cx="900000" cy="3600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8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6449718" y="3446808"/>
                <a:ext cx="1371600" cy="714375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99" name="Прямоугольник 98"/>
              <p:cNvSpPr/>
              <p:nvPr/>
            </p:nvSpPr>
            <p:spPr>
              <a:xfrm>
                <a:off x="6696000" y="4195608"/>
                <a:ext cx="900000" cy="3600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6660000" y="4159608"/>
                <a:ext cx="900000" cy="360000"/>
              </a:xfrm>
              <a:prstGeom prst="rect">
                <a:avLst/>
              </a:prstGeom>
              <a:solidFill>
                <a:srgbClr val="DDDDDD"/>
              </a:solidFill>
              <a:ln>
                <a:solidFill>
                  <a:srgbClr val="050403"/>
                </a:solidFill>
              </a:ln>
            </p:spPr>
            <p:txBody>
              <a:bodyPr wrap="none" lIns="36000" tIns="36000" rIns="36000" bIns="36000">
                <a:spAutoFit/>
              </a:bodyPr>
              <a:lstStyle/>
              <a:p>
                <a:pPr algn="ctr"/>
                <a:r>
                  <a:rPr lang="ru-RU" sz="1900" dirty="0"/>
                  <a:t>Города</a:t>
                </a:r>
              </a:p>
            </p:txBody>
          </p:sp>
        </p:grp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374000" y="806265"/>
              <a:ext cx="400050" cy="78105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762000" y="1628840"/>
              <a:ext cx="1611339" cy="504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50403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900" dirty="0" smtClean="0"/>
                <a:t>Император</a:t>
              </a:r>
            </a:p>
            <a:p>
              <a:pPr algn="ctr">
                <a:lnSpc>
                  <a:spcPct val="80000"/>
                </a:lnSpc>
              </a:pPr>
              <a:r>
                <a:rPr lang="ru-RU" sz="1900" dirty="0" smtClean="0"/>
                <a:t>«</a:t>
              </a:r>
              <a:r>
                <a:rPr lang="ru-RU" sz="1900" dirty="0" err="1" smtClean="0"/>
                <a:t>принцепс</a:t>
              </a:r>
              <a:r>
                <a:rPr lang="ru-RU" sz="1900" dirty="0" smtClean="0"/>
                <a:t>»</a:t>
              </a:r>
              <a:endParaRPr lang="ru-RU" sz="1900" dirty="0"/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6494193" y="5417612"/>
              <a:ext cx="2326279" cy="1127496"/>
              <a:chOff x="6620224" y="5573761"/>
              <a:chExt cx="2326279" cy="1127496"/>
            </a:xfrm>
          </p:grpSpPr>
          <p:pic>
            <p:nvPicPr>
              <p:cNvPr id="93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6994177" y="5594736"/>
                <a:ext cx="523875" cy="733425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94" name="Picture 1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7560000" y="5613786"/>
                <a:ext cx="428625" cy="723900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95" name="Picture 1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8028000" y="5573761"/>
                <a:ext cx="428625" cy="752475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96" name="Прямоугольник 95"/>
              <p:cNvSpPr/>
              <p:nvPr/>
            </p:nvSpPr>
            <p:spPr>
              <a:xfrm>
                <a:off x="6620224" y="6341257"/>
                <a:ext cx="2326279" cy="360000"/>
              </a:xfrm>
              <a:prstGeom prst="rect">
                <a:avLst/>
              </a:prstGeom>
              <a:solidFill>
                <a:srgbClr val="DDDDDD"/>
              </a:solidFill>
              <a:ln>
                <a:solidFill>
                  <a:srgbClr val="050403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900" dirty="0"/>
                  <a:t>Римские граждане</a:t>
                </a: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3886198" y="5301208"/>
              <a:ext cx="1314450" cy="1288035"/>
              <a:chOff x="3886198" y="5413222"/>
              <a:chExt cx="1314450" cy="1288035"/>
            </a:xfrm>
          </p:grpSpPr>
          <p:pic>
            <p:nvPicPr>
              <p:cNvPr id="91" name="Picture 1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3886198" y="5413222"/>
                <a:ext cx="1314450" cy="904875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92" name="Прямоугольник 91"/>
              <p:cNvSpPr/>
              <p:nvPr/>
            </p:nvSpPr>
            <p:spPr>
              <a:xfrm>
                <a:off x="4164954" y="6341257"/>
                <a:ext cx="756938" cy="360000"/>
              </a:xfrm>
              <a:prstGeom prst="rect">
                <a:avLst/>
              </a:prstGeom>
              <a:solidFill>
                <a:srgbClr val="DDDDDD"/>
              </a:solidFill>
              <a:ln>
                <a:solidFill>
                  <a:srgbClr val="050403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900" dirty="0"/>
                  <a:t>Рабы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539552" y="5373216"/>
              <a:ext cx="1875835" cy="1171892"/>
              <a:chOff x="994296" y="5529365"/>
              <a:chExt cx="1875835" cy="1171892"/>
            </a:xfrm>
          </p:grpSpPr>
          <p:pic>
            <p:nvPicPr>
              <p:cNvPr id="87" name="Picture 1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008000" y="5678536"/>
                <a:ext cx="657225" cy="647700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88" name="Picture 14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708375" y="5710340"/>
                <a:ext cx="447675" cy="619125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89" name="Picture 15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2195736" y="5529365"/>
                <a:ext cx="542925" cy="800100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90" name="Прямоугольник 89"/>
              <p:cNvSpPr/>
              <p:nvPr/>
            </p:nvSpPr>
            <p:spPr>
              <a:xfrm>
                <a:off x="994296" y="6341257"/>
                <a:ext cx="1875835" cy="360000"/>
              </a:xfrm>
              <a:prstGeom prst="rect">
                <a:avLst/>
              </a:prstGeom>
              <a:solidFill>
                <a:srgbClr val="DDDDDD"/>
              </a:solidFill>
              <a:ln>
                <a:solidFill>
                  <a:srgbClr val="050403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900" dirty="0"/>
                  <a:t>Провинциалы</a:t>
                </a:r>
              </a:p>
            </p:txBody>
          </p:sp>
        </p:grpSp>
        <p:grpSp>
          <p:nvGrpSpPr>
            <p:cNvPr id="50" name="Группа 49"/>
            <p:cNvGrpSpPr/>
            <p:nvPr/>
          </p:nvGrpSpPr>
          <p:grpSpPr>
            <a:xfrm>
              <a:off x="3512073" y="4149080"/>
              <a:ext cx="987919" cy="917775"/>
              <a:chOff x="4700081" y="4338225"/>
              <a:chExt cx="987919" cy="917775"/>
            </a:xfrm>
          </p:grpSpPr>
          <p:sp>
            <p:nvSpPr>
              <p:cNvPr id="83" name="Прямоугольник 82"/>
              <p:cNvSpPr/>
              <p:nvPr/>
            </p:nvSpPr>
            <p:spPr>
              <a:xfrm>
                <a:off x="4788000" y="4896000"/>
                <a:ext cx="900000" cy="3600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4752000" y="4860000"/>
                <a:ext cx="900000" cy="3600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5" name="Picture 16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700081" y="4338225"/>
                <a:ext cx="914400" cy="485775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86" name="Прямоугольник 85"/>
              <p:cNvSpPr/>
              <p:nvPr/>
            </p:nvSpPr>
            <p:spPr>
              <a:xfrm>
                <a:off x="4716000" y="4824000"/>
                <a:ext cx="900000" cy="360000"/>
              </a:xfrm>
              <a:prstGeom prst="rect">
                <a:avLst/>
              </a:prstGeom>
              <a:solidFill>
                <a:srgbClr val="DDDDDD"/>
              </a:solidFill>
              <a:ln>
                <a:solidFill>
                  <a:srgbClr val="050403"/>
                </a:solidFill>
              </a:ln>
            </p:spPr>
            <p:txBody>
              <a:bodyPr wrap="none" lIns="36000" tIns="36000" rIns="36000" bIns="36000" anchor="ctr" anchorCtr="0">
                <a:spAutoFit/>
              </a:bodyPr>
              <a:lstStyle/>
              <a:p>
                <a:pPr algn="ctr"/>
                <a:r>
                  <a:rPr lang="ru-RU" sz="1900" dirty="0"/>
                  <a:t>Виллы</a:t>
                </a: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485612" y="3131561"/>
              <a:ext cx="1548000" cy="1696476"/>
              <a:chOff x="485612" y="3131561"/>
              <a:chExt cx="1548000" cy="1696476"/>
            </a:xfrm>
          </p:grpSpPr>
          <p:pic>
            <p:nvPicPr>
              <p:cNvPr id="80" name="Picture 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611560" y="3131561"/>
                <a:ext cx="590550" cy="819150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81" name="Прямоугольник 80"/>
              <p:cNvSpPr/>
              <p:nvPr/>
            </p:nvSpPr>
            <p:spPr>
              <a:xfrm>
                <a:off x="518329" y="4504037"/>
                <a:ext cx="1476000" cy="324000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50403"/>
                </a:solidFill>
              </a:ln>
            </p:spPr>
            <p:txBody>
              <a:bodyPr wrap="square" lIns="36000" tIns="36000" rIns="36000" bIns="36000" anchor="ctr" anchorCtr="0">
                <a:spAutoFit/>
              </a:bodyPr>
              <a:lstStyle/>
              <a:p>
                <a:pPr algn="ctr"/>
                <a:r>
                  <a:rPr lang="ru-RU" sz="1900" dirty="0"/>
                  <a:t>канцелярии</a:t>
                </a: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485612" y="3962734"/>
                <a:ext cx="1548000" cy="540524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50403"/>
                </a:solidFill>
              </a:ln>
            </p:spPr>
            <p:txBody>
              <a:bodyPr wrap="square" lIns="36000" tIns="36000" rIns="36000" bIns="36000" anchor="ctr" anchorCtr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900" dirty="0"/>
                  <a:t>Наместники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900" dirty="0"/>
                  <a:t>провинций</a:t>
                </a:r>
              </a:p>
            </p:txBody>
          </p:sp>
        </p:grpSp>
        <p:sp>
          <p:nvSpPr>
            <p:cNvPr id="52" name="Прямоугольник 51"/>
            <p:cNvSpPr/>
            <p:nvPr/>
          </p:nvSpPr>
          <p:spPr>
            <a:xfrm>
              <a:off x="543904" y="2422616"/>
              <a:ext cx="841897" cy="360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50403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900" dirty="0"/>
                <a:t>Сенат</a:t>
              </a:r>
            </a:p>
          </p:txBody>
        </p:sp>
        <p:grpSp>
          <p:nvGrpSpPr>
            <p:cNvPr id="53" name="Группа 52"/>
            <p:cNvGrpSpPr/>
            <p:nvPr/>
          </p:nvGrpSpPr>
          <p:grpSpPr>
            <a:xfrm>
              <a:off x="6708776" y="1124744"/>
              <a:ext cx="1742514" cy="1251884"/>
              <a:chOff x="6708776" y="1124744"/>
              <a:chExt cx="1742514" cy="1251884"/>
            </a:xfrm>
          </p:grpSpPr>
          <p:pic>
            <p:nvPicPr>
              <p:cNvPr id="78" name="Picture 4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7351433" y="1124744"/>
                <a:ext cx="457200" cy="857250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79" name="Прямоугольник 78"/>
              <p:cNvSpPr/>
              <p:nvPr/>
            </p:nvSpPr>
            <p:spPr>
              <a:xfrm>
                <a:off x="6708776" y="1991907"/>
                <a:ext cx="1742514" cy="384721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50403"/>
                </a:solidFill>
              </a:ln>
            </p:spPr>
            <p:txBody>
              <a:bodyPr wrap="none" lIns="36000" rIns="36000" anchor="ctr" anchorCtr="0">
                <a:spAutoFit/>
              </a:bodyPr>
              <a:lstStyle/>
              <a:p>
                <a:pPr algn="ctr"/>
                <a:r>
                  <a:rPr lang="ru-RU" sz="1900" dirty="0"/>
                  <a:t>Преторианцы</a:t>
                </a:r>
              </a:p>
            </p:txBody>
          </p:sp>
        </p:grpSp>
        <p:sp>
          <p:nvSpPr>
            <p:cNvPr id="54" name="Прямоугольник 53"/>
            <p:cNvSpPr/>
            <p:nvPr/>
          </p:nvSpPr>
          <p:spPr>
            <a:xfrm>
              <a:off x="4576090" y="3285040"/>
              <a:ext cx="1329211" cy="504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50403"/>
              </a:solidFill>
              <a:prstDash val="dash"/>
            </a:ln>
          </p:spPr>
          <p:txBody>
            <a:bodyPr wrap="none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900" dirty="0"/>
                <a:t>Народное</a:t>
              </a:r>
            </a:p>
            <a:p>
              <a:pPr algn="ctr">
                <a:lnSpc>
                  <a:spcPct val="80000"/>
                </a:lnSpc>
              </a:pPr>
              <a:r>
                <a:rPr lang="ru-RU" sz="1900" dirty="0"/>
                <a:t>собрание</a:t>
              </a:r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7596000" y="2492896"/>
              <a:ext cx="1188000" cy="1314000"/>
              <a:chOff x="7596000" y="2492896"/>
              <a:chExt cx="1188000" cy="1314000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7668000" y="3446896"/>
                <a:ext cx="1116000" cy="36000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7632000" y="3410896"/>
                <a:ext cx="1116000" cy="360000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7596000" y="3374896"/>
                <a:ext cx="1116000" cy="360000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50403"/>
                </a:solidFill>
              </a:ln>
            </p:spPr>
            <p:txBody>
              <a:bodyPr wrap="none" lIns="36000" tIns="36000" rIns="36000" bIns="36000" anchor="ctr" anchorCtr="0">
                <a:spAutoFit/>
              </a:bodyPr>
              <a:lstStyle/>
              <a:p>
                <a:pPr algn="ctr"/>
                <a:r>
                  <a:rPr lang="ru-RU" sz="1900" dirty="0"/>
                  <a:t>Легионы</a:t>
                </a:r>
              </a:p>
            </p:txBody>
          </p:sp>
          <p:pic>
            <p:nvPicPr>
              <p:cNvPr id="77" name="Picture 7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7632000" y="2492896"/>
                <a:ext cx="1038225" cy="866775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grpSp>
          <p:nvGrpSpPr>
            <p:cNvPr id="56" name="Группа 55"/>
            <p:cNvGrpSpPr/>
            <p:nvPr/>
          </p:nvGrpSpPr>
          <p:grpSpPr>
            <a:xfrm>
              <a:off x="2102977" y="2835924"/>
              <a:ext cx="1615990" cy="1169140"/>
              <a:chOff x="2102977" y="2619900"/>
              <a:chExt cx="1615990" cy="1169140"/>
            </a:xfrm>
          </p:grpSpPr>
          <p:sp>
            <p:nvSpPr>
              <p:cNvPr id="72" name="Прямоугольник 71"/>
              <p:cNvSpPr/>
              <p:nvPr/>
            </p:nvSpPr>
            <p:spPr>
              <a:xfrm>
                <a:off x="2102977" y="3429040"/>
                <a:ext cx="1604927" cy="360000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050403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900" dirty="0" smtClean="0"/>
                  <a:t>Канцелярии</a:t>
                </a:r>
                <a:endParaRPr lang="ru-RU" sz="1900" dirty="0"/>
              </a:p>
            </p:txBody>
          </p:sp>
          <p:pic>
            <p:nvPicPr>
              <p:cNvPr id="73" name="Picture 5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2699792" y="2619900"/>
                <a:ext cx="1019175" cy="800100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cxnSp>
          <p:nvCxnSpPr>
            <p:cNvPr id="57" name="Прямая со стрелкой 56"/>
            <p:cNvCxnSpPr>
              <a:stCxn id="46" idx="1"/>
              <a:endCxn id="52" idx="3"/>
            </p:cNvCxnSpPr>
            <p:nvPr/>
          </p:nvCxnSpPr>
          <p:spPr>
            <a:xfrm flipH="1">
              <a:off x="1385801" y="1880840"/>
              <a:ext cx="2376199" cy="721776"/>
            </a:xfrm>
            <a:prstGeom prst="straightConnector1">
              <a:avLst/>
            </a:prstGeom>
            <a:ln w="31750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>
              <a:stCxn id="46" idx="3"/>
              <a:endCxn id="79" idx="1"/>
            </p:cNvCxnSpPr>
            <p:nvPr/>
          </p:nvCxnSpPr>
          <p:spPr>
            <a:xfrm>
              <a:off x="5373339" y="1880840"/>
              <a:ext cx="1335437" cy="303428"/>
            </a:xfrm>
            <a:prstGeom prst="straightConnector1">
              <a:avLst/>
            </a:prstGeom>
            <a:ln w="31750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>
              <a:stCxn id="46" idx="3"/>
            </p:cNvCxnSpPr>
            <p:nvPr/>
          </p:nvCxnSpPr>
          <p:spPr>
            <a:xfrm>
              <a:off x="5373339" y="1880840"/>
              <a:ext cx="2206694" cy="1647160"/>
            </a:xfrm>
            <a:prstGeom prst="straightConnector1">
              <a:avLst/>
            </a:prstGeom>
            <a:ln w="31750">
              <a:solidFill>
                <a:srgbClr val="05040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>
            <a:xfrm>
              <a:off x="4164954" y="5009202"/>
              <a:ext cx="0" cy="292006"/>
            </a:xfrm>
            <a:prstGeom prst="straightConnector1">
              <a:avLst/>
            </a:prstGeom>
            <a:ln w="31750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>
              <a:stCxn id="86" idx="3"/>
              <a:endCxn id="99" idx="1"/>
            </p:cNvCxnSpPr>
            <p:nvPr/>
          </p:nvCxnSpPr>
          <p:spPr>
            <a:xfrm>
              <a:off x="4427992" y="4814855"/>
              <a:ext cx="2115034" cy="0"/>
            </a:xfrm>
            <a:prstGeom prst="line">
              <a:avLst/>
            </a:prstGeom>
            <a:ln w="31750">
              <a:solidFill>
                <a:srgbClr val="0504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>
              <a:stCxn id="54" idx="0"/>
            </p:cNvCxnSpPr>
            <p:nvPr/>
          </p:nvCxnSpPr>
          <p:spPr>
            <a:xfrm flipH="1" flipV="1">
              <a:off x="5240695" y="2492896"/>
              <a:ext cx="1" cy="792144"/>
            </a:xfrm>
            <a:prstGeom prst="straightConnector1">
              <a:avLst/>
            </a:prstGeom>
            <a:ln w="31750">
              <a:solidFill>
                <a:srgbClr val="05040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Соединительная линия уступом 62"/>
            <p:cNvCxnSpPr>
              <a:stCxn id="90" idx="2"/>
            </p:cNvCxnSpPr>
            <p:nvPr/>
          </p:nvCxnSpPr>
          <p:spPr>
            <a:xfrm rot="5400000" flipH="1" flipV="1">
              <a:off x="3617738" y="1492620"/>
              <a:ext cx="2912219" cy="7192757"/>
            </a:xfrm>
            <a:prstGeom prst="bentConnector4">
              <a:avLst>
                <a:gd name="adj1" fmla="val -7850"/>
                <a:gd name="adj2" fmla="val 102701"/>
              </a:avLst>
            </a:prstGeom>
            <a:ln w="31750">
              <a:solidFill>
                <a:srgbClr val="050403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Прямоугольник 63"/>
            <p:cNvSpPr/>
            <p:nvPr/>
          </p:nvSpPr>
          <p:spPr>
            <a:xfrm>
              <a:off x="3356044" y="2132896"/>
              <a:ext cx="2440092" cy="360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50403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900" dirty="0"/>
                <a:t>должностные лица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851947" y="1187205"/>
              <a:ext cx="105349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законы</a:t>
              </a:r>
              <a:endParaRPr lang="ru-RU" sz="2000" dirty="0"/>
            </a:p>
          </p:txBody>
        </p:sp>
        <p:cxnSp>
          <p:nvCxnSpPr>
            <p:cNvPr id="66" name="Прямая со стрелкой 65"/>
            <p:cNvCxnSpPr>
              <a:stCxn id="65" idx="3"/>
              <a:endCxn id="46" idx="1"/>
            </p:cNvCxnSpPr>
            <p:nvPr/>
          </p:nvCxnSpPr>
          <p:spPr>
            <a:xfrm>
              <a:off x="2905441" y="1387260"/>
              <a:ext cx="856559" cy="493580"/>
            </a:xfrm>
            <a:prstGeom prst="straightConnector1">
              <a:avLst/>
            </a:prstGeom>
            <a:ln w="31750">
              <a:solidFill>
                <a:srgbClr val="050403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>
              <a:stCxn id="52" idx="0"/>
              <a:endCxn id="65" idx="1"/>
            </p:cNvCxnSpPr>
            <p:nvPr/>
          </p:nvCxnSpPr>
          <p:spPr>
            <a:xfrm flipV="1">
              <a:off x="964853" y="1387260"/>
              <a:ext cx="887094" cy="1035356"/>
            </a:xfrm>
            <a:prstGeom prst="straightConnector1">
              <a:avLst/>
            </a:prstGeom>
            <a:ln w="31750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64669" y="1744609"/>
              <a:ext cx="1371600" cy="67627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69" name="Прямая со стрелкой 68"/>
            <p:cNvCxnSpPr>
              <a:stCxn id="81" idx="2"/>
            </p:cNvCxnSpPr>
            <p:nvPr/>
          </p:nvCxnSpPr>
          <p:spPr>
            <a:xfrm>
              <a:off x="1256329" y="4828037"/>
              <a:ext cx="0" cy="756000"/>
            </a:xfrm>
            <a:prstGeom prst="straightConnector1">
              <a:avLst/>
            </a:prstGeom>
            <a:ln w="31750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Полилиния 69"/>
            <p:cNvSpPr/>
            <p:nvPr/>
          </p:nvSpPr>
          <p:spPr>
            <a:xfrm>
              <a:off x="5243804" y="1884784"/>
              <a:ext cx="895739" cy="1045028"/>
            </a:xfrm>
            <a:custGeom>
              <a:avLst/>
              <a:gdLst>
                <a:gd name="connsiteX0" fmla="*/ 130629 w 944838"/>
                <a:gd name="connsiteY0" fmla="*/ 0 h 1045028"/>
                <a:gd name="connsiteX1" fmla="*/ 261257 w 944838"/>
                <a:gd name="connsiteY1" fmla="*/ 93306 h 1045028"/>
                <a:gd name="connsiteX2" fmla="*/ 317241 w 944838"/>
                <a:gd name="connsiteY2" fmla="*/ 130628 h 1045028"/>
                <a:gd name="connsiteX3" fmla="*/ 410547 w 944838"/>
                <a:gd name="connsiteY3" fmla="*/ 223934 h 1045028"/>
                <a:gd name="connsiteX4" fmla="*/ 559837 w 944838"/>
                <a:gd name="connsiteY4" fmla="*/ 335902 h 1045028"/>
                <a:gd name="connsiteX5" fmla="*/ 709127 w 944838"/>
                <a:gd name="connsiteY5" fmla="*/ 503853 h 1045028"/>
                <a:gd name="connsiteX6" fmla="*/ 765110 w 944838"/>
                <a:gd name="connsiteY6" fmla="*/ 559836 h 1045028"/>
                <a:gd name="connsiteX7" fmla="*/ 783772 w 944838"/>
                <a:gd name="connsiteY7" fmla="*/ 615820 h 1045028"/>
                <a:gd name="connsiteX8" fmla="*/ 895739 w 944838"/>
                <a:gd name="connsiteY8" fmla="*/ 765110 h 1045028"/>
                <a:gd name="connsiteX9" fmla="*/ 933061 w 944838"/>
                <a:gd name="connsiteY9" fmla="*/ 877077 h 1045028"/>
                <a:gd name="connsiteX10" fmla="*/ 615820 w 944838"/>
                <a:gd name="connsiteY10" fmla="*/ 914400 h 1045028"/>
                <a:gd name="connsiteX11" fmla="*/ 391886 w 944838"/>
                <a:gd name="connsiteY11" fmla="*/ 933061 h 1045028"/>
                <a:gd name="connsiteX12" fmla="*/ 335902 w 944838"/>
                <a:gd name="connsiteY12" fmla="*/ 951722 h 1045028"/>
                <a:gd name="connsiteX13" fmla="*/ 261257 w 944838"/>
                <a:gd name="connsiteY13" fmla="*/ 970383 h 1045028"/>
                <a:gd name="connsiteX14" fmla="*/ 149290 w 944838"/>
                <a:gd name="connsiteY14" fmla="*/ 1007706 h 1045028"/>
                <a:gd name="connsiteX15" fmla="*/ 55984 w 944838"/>
                <a:gd name="connsiteY15" fmla="*/ 1026367 h 1045028"/>
                <a:gd name="connsiteX16" fmla="*/ 0 w 944838"/>
                <a:gd name="connsiteY16" fmla="*/ 1045028 h 1045028"/>
                <a:gd name="connsiteX0" fmla="*/ 130629 w 944838"/>
                <a:gd name="connsiteY0" fmla="*/ 0 h 1045028"/>
                <a:gd name="connsiteX1" fmla="*/ 261257 w 944838"/>
                <a:gd name="connsiteY1" fmla="*/ 93306 h 1045028"/>
                <a:gd name="connsiteX2" fmla="*/ 317241 w 944838"/>
                <a:gd name="connsiteY2" fmla="*/ 130628 h 1045028"/>
                <a:gd name="connsiteX3" fmla="*/ 410547 w 944838"/>
                <a:gd name="connsiteY3" fmla="*/ 223934 h 1045028"/>
                <a:gd name="connsiteX4" fmla="*/ 559837 w 944838"/>
                <a:gd name="connsiteY4" fmla="*/ 335902 h 1045028"/>
                <a:gd name="connsiteX5" fmla="*/ 709127 w 944838"/>
                <a:gd name="connsiteY5" fmla="*/ 503853 h 1045028"/>
                <a:gd name="connsiteX6" fmla="*/ 765110 w 944838"/>
                <a:gd name="connsiteY6" fmla="*/ 559836 h 1045028"/>
                <a:gd name="connsiteX7" fmla="*/ 783772 w 944838"/>
                <a:gd name="connsiteY7" fmla="*/ 615820 h 1045028"/>
                <a:gd name="connsiteX8" fmla="*/ 895739 w 944838"/>
                <a:gd name="connsiteY8" fmla="*/ 765110 h 1045028"/>
                <a:gd name="connsiteX9" fmla="*/ 933061 w 944838"/>
                <a:gd name="connsiteY9" fmla="*/ 877077 h 1045028"/>
                <a:gd name="connsiteX10" fmla="*/ 615820 w 944838"/>
                <a:gd name="connsiteY10" fmla="*/ 914400 h 1045028"/>
                <a:gd name="connsiteX11" fmla="*/ 391886 w 944838"/>
                <a:gd name="connsiteY11" fmla="*/ 933061 h 1045028"/>
                <a:gd name="connsiteX12" fmla="*/ 261257 w 944838"/>
                <a:gd name="connsiteY12" fmla="*/ 970383 h 1045028"/>
                <a:gd name="connsiteX13" fmla="*/ 149290 w 944838"/>
                <a:gd name="connsiteY13" fmla="*/ 1007706 h 1045028"/>
                <a:gd name="connsiteX14" fmla="*/ 55984 w 944838"/>
                <a:gd name="connsiteY14" fmla="*/ 1026367 h 1045028"/>
                <a:gd name="connsiteX15" fmla="*/ 0 w 944838"/>
                <a:gd name="connsiteY15" fmla="*/ 1045028 h 1045028"/>
                <a:gd name="connsiteX0" fmla="*/ 130629 w 944838"/>
                <a:gd name="connsiteY0" fmla="*/ 0 h 1045028"/>
                <a:gd name="connsiteX1" fmla="*/ 261257 w 944838"/>
                <a:gd name="connsiteY1" fmla="*/ 93306 h 1045028"/>
                <a:gd name="connsiteX2" fmla="*/ 317241 w 944838"/>
                <a:gd name="connsiteY2" fmla="*/ 130628 h 1045028"/>
                <a:gd name="connsiteX3" fmla="*/ 410547 w 944838"/>
                <a:gd name="connsiteY3" fmla="*/ 223934 h 1045028"/>
                <a:gd name="connsiteX4" fmla="*/ 559837 w 944838"/>
                <a:gd name="connsiteY4" fmla="*/ 335902 h 1045028"/>
                <a:gd name="connsiteX5" fmla="*/ 709127 w 944838"/>
                <a:gd name="connsiteY5" fmla="*/ 503853 h 1045028"/>
                <a:gd name="connsiteX6" fmla="*/ 765110 w 944838"/>
                <a:gd name="connsiteY6" fmla="*/ 559836 h 1045028"/>
                <a:gd name="connsiteX7" fmla="*/ 783772 w 944838"/>
                <a:gd name="connsiteY7" fmla="*/ 615820 h 1045028"/>
                <a:gd name="connsiteX8" fmla="*/ 895739 w 944838"/>
                <a:gd name="connsiteY8" fmla="*/ 765110 h 1045028"/>
                <a:gd name="connsiteX9" fmla="*/ 933061 w 944838"/>
                <a:gd name="connsiteY9" fmla="*/ 877077 h 1045028"/>
                <a:gd name="connsiteX10" fmla="*/ 615820 w 944838"/>
                <a:gd name="connsiteY10" fmla="*/ 914400 h 1045028"/>
                <a:gd name="connsiteX11" fmla="*/ 261257 w 944838"/>
                <a:gd name="connsiteY11" fmla="*/ 970383 h 1045028"/>
                <a:gd name="connsiteX12" fmla="*/ 149290 w 944838"/>
                <a:gd name="connsiteY12" fmla="*/ 1007706 h 1045028"/>
                <a:gd name="connsiteX13" fmla="*/ 55984 w 944838"/>
                <a:gd name="connsiteY13" fmla="*/ 1026367 h 1045028"/>
                <a:gd name="connsiteX14" fmla="*/ 0 w 944838"/>
                <a:gd name="connsiteY14" fmla="*/ 1045028 h 1045028"/>
                <a:gd name="connsiteX0" fmla="*/ 130629 w 974084"/>
                <a:gd name="connsiteY0" fmla="*/ 0 h 1045028"/>
                <a:gd name="connsiteX1" fmla="*/ 261257 w 974084"/>
                <a:gd name="connsiteY1" fmla="*/ 93306 h 1045028"/>
                <a:gd name="connsiteX2" fmla="*/ 317241 w 974084"/>
                <a:gd name="connsiteY2" fmla="*/ 130628 h 1045028"/>
                <a:gd name="connsiteX3" fmla="*/ 410547 w 974084"/>
                <a:gd name="connsiteY3" fmla="*/ 223934 h 1045028"/>
                <a:gd name="connsiteX4" fmla="*/ 559837 w 974084"/>
                <a:gd name="connsiteY4" fmla="*/ 335902 h 1045028"/>
                <a:gd name="connsiteX5" fmla="*/ 709127 w 974084"/>
                <a:gd name="connsiteY5" fmla="*/ 503853 h 1045028"/>
                <a:gd name="connsiteX6" fmla="*/ 765110 w 974084"/>
                <a:gd name="connsiteY6" fmla="*/ 559836 h 1045028"/>
                <a:gd name="connsiteX7" fmla="*/ 783772 w 974084"/>
                <a:gd name="connsiteY7" fmla="*/ 615820 h 1045028"/>
                <a:gd name="connsiteX8" fmla="*/ 895739 w 974084"/>
                <a:gd name="connsiteY8" fmla="*/ 765110 h 1045028"/>
                <a:gd name="connsiteX9" fmla="*/ 933061 w 974084"/>
                <a:gd name="connsiteY9" fmla="*/ 877077 h 1045028"/>
                <a:gd name="connsiteX10" fmla="*/ 261257 w 974084"/>
                <a:gd name="connsiteY10" fmla="*/ 970383 h 1045028"/>
                <a:gd name="connsiteX11" fmla="*/ 149290 w 974084"/>
                <a:gd name="connsiteY11" fmla="*/ 1007706 h 1045028"/>
                <a:gd name="connsiteX12" fmla="*/ 55984 w 974084"/>
                <a:gd name="connsiteY12" fmla="*/ 1026367 h 1045028"/>
                <a:gd name="connsiteX13" fmla="*/ 0 w 974084"/>
                <a:gd name="connsiteY13" fmla="*/ 1045028 h 1045028"/>
                <a:gd name="connsiteX0" fmla="*/ 130629 w 895739"/>
                <a:gd name="connsiteY0" fmla="*/ 0 h 1045028"/>
                <a:gd name="connsiteX1" fmla="*/ 261257 w 895739"/>
                <a:gd name="connsiteY1" fmla="*/ 93306 h 1045028"/>
                <a:gd name="connsiteX2" fmla="*/ 317241 w 895739"/>
                <a:gd name="connsiteY2" fmla="*/ 130628 h 1045028"/>
                <a:gd name="connsiteX3" fmla="*/ 410547 w 895739"/>
                <a:gd name="connsiteY3" fmla="*/ 223934 h 1045028"/>
                <a:gd name="connsiteX4" fmla="*/ 559837 w 895739"/>
                <a:gd name="connsiteY4" fmla="*/ 335902 h 1045028"/>
                <a:gd name="connsiteX5" fmla="*/ 709127 w 895739"/>
                <a:gd name="connsiteY5" fmla="*/ 503853 h 1045028"/>
                <a:gd name="connsiteX6" fmla="*/ 765110 w 895739"/>
                <a:gd name="connsiteY6" fmla="*/ 559836 h 1045028"/>
                <a:gd name="connsiteX7" fmla="*/ 783772 w 895739"/>
                <a:gd name="connsiteY7" fmla="*/ 615820 h 1045028"/>
                <a:gd name="connsiteX8" fmla="*/ 895739 w 895739"/>
                <a:gd name="connsiteY8" fmla="*/ 765110 h 1045028"/>
                <a:gd name="connsiteX9" fmla="*/ 261257 w 895739"/>
                <a:gd name="connsiteY9" fmla="*/ 970383 h 1045028"/>
                <a:gd name="connsiteX10" fmla="*/ 149290 w 895739"/>
                <a:gd name="connsiteY10" fmla="*/ 1007706 h 1045028"/>
                <a:gd name="connsiteX11" fmla="*/ 55984 w 895739"/>
                <a:gd name="connsiteY11" fmla="*/ 1026367 h 1045028"/>
                <a:gd name="connsiteX12" fmla="*/ 0 w 895739"/>
                <a:gd name="connsiteY12" fmla="*/ 1045028 h 1045028"/>
                <a:gd name="connsiteX0" fmla="*/ 130629 w 895739"/>
                <a:gd name="connsiteY0" fmla="*/ 0 h 1045028"/>
                <a:gd name="connsiteX1" fmla="*/ 261257 w 895739"/>
                <a:gd name="connsiteY1" fmla="*/ 93306 h 1045028"/>
                <a:gd name="connsiteX2" fmla="*/ 317241 w 895739"/>
                <a:gd name="connsiteY2" fmla="*/ 130628 h 1045028"/>
                <a:gd name="connsiteX3" fmla="*/ 410547 w 895739"/>
                <a:gd name="connsiteY3" fmla="*/ 223934 h 1045028"/>
                <a:gd name="connsiteX4" fmla="*/ 559837 w 895739"/>
                <a:gd name="connsiteY4" fmla="*/ 335902 h 1045028"/>
                <a:gd name="connsiteX5" fmla="*/ 709127 w 895739"/>
                <a:gd name="connsiteY5" fmla="*/ 503853 h 1045028"/>
                <a:gd name="connsiteX6" fmla="*/ 765110 w 895739"/>
                <a:gd name="connsiteY6" fmla="*/ 559836 h 1045028"/>
                <a:gd name="connsiteX7" fmla="*/ 783772 w 895739"/>
                <a:gd name="connsiteY7" fmla="*/ 615820 h 1045028"/>
                <a:gd name="connsiteX8" fmla="*/ 895739 w 895739"/>
                <a:gd name="connsiteY8" fmla="*/ 765110 h 1045028"/>
                <a:gd name="connsiteX9" fmla="*/ 261257 w 895739"/>
                <a:gd name="connsiteY9" fmla="*/ 970383 h 1045028"/>
                <a:gd name="connsiteX10" fmla="*/ 149290 w 895739"/>
                <a:gd name="connsiteY10" fmla="*/ 1007706 h 1045028"/>
                <a:gd name="connsiteX11" fmla="*/ 0 w 895739"/>
                <a:gd name="connsiteY11" fmla="*/ 1045028 h 1045028"/>
                <a:gd name="connsiteX0" fmla="*/ 130629 w 895739"/>
                <a:gd name="connsiteY0" fmla="*/ 0 h 1045028"/>
                <a:gd name="connsiteX1" fmla="*/ 261257 w 895739"/>
                <a:gd name="connsiteY1" fmla="*/ 93306 h 1045028"/>
                <a:gd name="connsiteX2" fmla="*/ 317241 w 895739"/>
                <a:gd name="connsiteY2" fmla="*/ 130628 h 1045028"/>
                <a:gd name="connsiteX3" fmla="*/ 410547 w 895739"/>
                <a:gd name="connsiteY3" fmla="*/ 223934 h 1045028"/>
                <a:gd name="connsiteX4" fmla="*/ 559837 w 895739"/>
                <a:gd name="connsiteY4" fmla="*/ 335902 h 1045028"/>
                <a:gd name="connsiteX5" fmla="*/ 709127 w 895739"/>
                <a:gd name="connsiteY5" fmla="*/ 503853 h 1045028"/>
                <a:gd name="connsiteX6" fmla="*/ 765110 w 895739"/>
                <a:gd name="connsiteY6" fmla="*/ 559836 h 1045028"/>
                <a:gd name="connsiteX7" fmla="*/ 783772 w 895739"/>
                <a:gd name="connsiteY7" fmla="*/ 615820 h 1045028"/>
                <a:gd name="connsiteX8" fmla="*/ 895739 w 895739"/>
                <a:gd name="connsiteY8" fmla="*/ 765110 h 1045028"/>
                <a:gd name="connsiteX9" fmla="*/ 261257 w 895739"/>
                <a:gd name="connsiteY9" fmla="*/ 970383 h 1045028"/>
                <a:gd name="connsiteX10" fmla="*/ 0 w 895739"/>
                <a:gd name="connsiteY10" fmla="*/ 1045028 h 1045028"/>
                <a:gd name="connsiteX0" fmla="*/ 130629 w 895739"/>
                <a:gd name="connsiteY0" fmla="*/ 0 h 1045028"/>
                <a:gd name="connsiteX1" fmla="*/ 261257 w 895739"/>
                <a:gd name="connsiteY1" fmla="*/ 93306 h 1045028"/>
                <a:gd name="connsiteX2" fmla="*/ 317241 w 895739"/>
                <a:gd name="connsiteY2" fmla="*/ 130628 h 1045028"/>
                <a:gd name="connsiteX3" fmla="*/ 410547 w 895739"/>
                <a:gd name="connsiteY3" fmla="*/ 223934 h 1045028"/>
                <a:gd name="connsiteX4" fmla="*/ 559837 w 895739"/>
                <a:gd name="connsiteY4" fmla="*/ 335902 h 1045028"/>
                <a:gd name="connsiteX5" fmla="*/ 709127 w 895739"/>
                <a:gd name="connsiteY5" fmla="*/ 503853 h 1045028"/>
                <a:gd name="connsiteX6" fmla="*/ 765110 w 895739"/>
                <a:gd name="connsiteY6" fmla="*/ 559836 h 1045028"/>
                <a:gd name="connsiteX7" fmla="*/ 783772 w 895739"/>
                <a:gd name="connsiteY7" fmla="*/ 615820 h 1045028"/>
                <a:gd name="connsiteX8" fmla="*/ 895739 w 895739"/>
                <a:gd name="connsiteY8" fmla="*/ 765110 h 1045028"/>
                <a:gd name="connsiteX9" fmla="*/ 0 w 895739"/>
                <a:gd name="connsiteY9" fmla="*/ 1045028 h 1045028"/>
                <a:gd name="connsiteX0" fmla="*/ 130629 w 895739"/>
                <a:gd name="connsiteY0" fmla="*/ 0 h 1045028"/>
                <a:gd name="connsiteX1" fmla="*/ 261257 w 895739"/>
                <a:gd name="connsiteY1" fmla="*/ 93306 h 1045028"/>
                <a:gd name="connsiteX2" fmla="*/ 317241 w 895739"/>
                <a:gd name="connsiteY2" fmla="*/ 130628 h 1045028"/>
                <a:gd name="connsiteX3" fmla="*/ 410547 w 895739"/>
                <a:gd name="connsiteY3" fmla="*/ 223934 h 1045028"/>
                <a:gd name="connsiteX4" fmla="*/ 559837 w 895739"/>
                <a:gd name="connsiteY4" fmla="*/ 335902 h 1045028"/>
                <a:gd name="connsiteX5" fmla="*/ 709127 w 895739"/>
                <a:gd name="connsiteY5" fmla="*/ 503853 h 1045028"/>
                <a:gd name="connsiteX6" fmla="*/ 783772 w 895739"/>
                <a:gd name="connsiteY6" fmla="*/ 615820 h 1045028"/>
                <a:gd name="connsiteX7" fmla="*/ 895739 w 895739"/>
                <a:gd name="connsiteY7" fmla="*/ 765110 h 1045028"/>
                <a:gd name="connsiteX8" fmla="*/ 0 w 895739"/>
                <a:gd name="connsiteY8" fmla="*/ 1045028 h 1045028"/>
                <a:gd name="connsiteX0" fmla="*/ 130629 w 895739"/>
                <a:gd name="connsiteY0" fmla="*/ 0 h 1045028"/>
                <a:gd name="connsiteX1" fmla="*/ 261257 w 895739"/>
                <a:gd name="connsiteY1" fmla="*/ 93306 h 1045028"/>
                <a:gd name="connsiteX2" fmla="*/ 317241 w 895739"/>
                <a:gd name="connsiteY2" fmla="*/ 130628 h 1045028"/>
                <a:gd name="connsiteX3" fmla="*/ 410547 w 895739"/>
                <a:gd name="connsiteY3" fmla="*/ 223934 h 1045028"/>
                <a:gd name="connsiteX4" fmla="*/ 559837 w 895739"/>
                <a:gd name="connsiteY4" fmla="*/ 335902 h 1045028"/>
                <a:gd name="connsiteX5" fmla="*/ 709127 w 895739"/>
                <a:gd name="connsiteY5" fmla="*/ 503853 h 1045028"/>
                <a:gd name="connsiteX6" fmla="*/ 895739 w 895739"/>
                <a:gd name="connsiteY6" fmla="*/ 765110 h 1045028"/>
                <a:gd name="connsiteX7" fmla="*/ 0 w 895739"/>
                <a:gd name="connsiteY7" fmla="*/ 1045028 h 1045028"/>
                <a:gd name="connsiteX0" fmla="*/ 130629 w 895739"/>
                <a:gd name="connsiteY0" fmla="*/ 0 h 1045028"/>
                <a:gd name="connsiteX1" fmla="*/ 261257 w 895739"/>
                <a:gd name="connsiteY1" fmla="*/ 93306 h 1045028"/>
                <a:gd name="connsiteX2" fmla="*/ 317241 w 895739"/>
                <a:gd name="connsiteY2" fmla="*/ 130628 h 1045028"/>
                <a:gd name="connsiteX3" fmla="*/ 410547 w 895739"/>
                <a:gd name="connsiteY3" fmla="*/ 223934 h 1045028"/>
                <a:gd name="connsiteX4" fmla="*/ 709127 w 895739"/>
                <a:gd name="connsiteY4" fmla="*/ 503853 h 1045028"/>
                <a:gd name="connsiteX5" fmla="*/ 895739 w 895739"/>
                <a:gd name="connsiteY5" fmla="*/ 765110 h 1045028"/>
                <a:gd name="connsiteX6" fmla="*/ 0 w 895739"/>
                <a:gd name="connsiteY6" fmla="*/ 1045028 h 1045028"/>
                <a:gd name="connsiteX0" fmla="*/ 130629 w 902686"/>
                <a:gd name="connsiteY0" fmla="*/ 0 h 1045028"/>
                <a:gd name="connsiteX1" fmla="*/ 261257 w 902686"/>
                <a:gd name="connsiteY1" fmla="*/ 93306 h 1045028"/>
                <a:gd name="connsiteX2" fmla="*/ 317241 w 902686"/>
                <a:gd name="connsiteY2" fmla="*/ 130628 h 1045028"/>
                <a:gd name="connsiteX3" fmla="*/ 410547 w 902686"/>
                <a:gd name="connsiteY3" fmla="*/ 223934 h 1045028"/>
                <a:gd name="connsiteX4" fmla="*/ 895739 w 902686"/>
                <a:gd name="connsiteY4" fmla="*/ 765110 h 1045028"/>
                <a:gd name="connsiteX5" fmla="*/ 0 w 902686"/>
                <a:gd name="connsiteY5" fmla="*/ 1045028 h 1045028"/>
                <a:gd name="connsiteX0" fmla="*/ 130629 w 902686"/>
                <a:gd name="connsiteY0" fmla="*/ 0 h 1045028"/>
                <a:gd name="connsiteX1" fmla="*/ 261257 w 902686"/>
                <a:gd name="connsiteY1" fmla="*/ 93306 h 1045028"/>
                <a:gd name="connsiteX2" fmla="*/ 317241 w 902686"/>
                <a:gd name="connsiteY2" fmla="*/ 130628 h 1045028"/>
                <a:gd name="connsiteX3" fmla="*/ 410547 w 902686"/>
                <a:gd name="connsiteY3" fmla="*/ 223934 h 1045028"/>
                <a:gd name="connsiteX4" fmla="*/ 895739 w 902686"/>
                <a:gd name="connsiteY4" fmla="*/ 765110 h 1045028"/>
                <a:gd name="connsiteX5" fmla="*/ 0 w 902686"/>
                <a:gd name="connsiteY5" fmla="*/ 1045028 h 1045028"/>
                <a:gd name="connsiteX0" fmla="*/ 130629 w 917621"/>
                <a:gd name="connsiteY0" fmla="*/ 0 h 1045028"/>
                <a:gd name="connsiteX1" fmla="*/ 261257 w 917621"/>
                <a:gd name="connsiteY1" fmla="*/ 93306 h 1045028"/>
                <a:gd name="connsiteX2" fmla="*/ 317241 w 917621"/>
                <a:gd name="connsiteY2" fmla="*/ 130628 h 1045028"/>
                <a:gd name="connsiteX3" fmla="*/ 410547 w 917621"/>
                <a:gd name="connsiteY3" fmla="*/ 223934 h 1045028"/>
                <a:gd name="connsiteX4" fmla="*/ 895739 w 917621"/>
                <a:gd name="connsiteY4" fmla="*/ 765110 h 1045028"/>
                <a:gd name="connsiteX5" fmla="*/ 0 w 917621"/>
                <a:gd name="connsiteY5" fmla="*/ 1045028 h 1045028"/>
                <a:gd name="connsiteX0" fmla="*/ 130629 w 916679"/>
                <a:gd name="connsiteY0" fmla="*/ 0 h 1045028"/>
                <a:gd name="connsiteX1" fmla="*/ 261257 w 916679"/>
                <a:gd name="connsiteY1" fmla="*/ 93306 h 1045028"/>
                <a:gd name="connsiteX2" fmla="*/ 317241 w 916679"/>
                <a:gd name="connsiteY2" fmla="*/ 130628 h 1045028"/>
                <a:gd name="connsiteX3" fmla="*/ 410547 w 916679"/>
                <a:gd name="connsiteY3" fmla="*/ 223934 h 1045028"/>
                <a:gd name="connsiteX4" fmla="*/ 895739 w 916679"/>
                <a:gd name="connsiteY4" fmla="*/ 765110 h 1045028"/>
                <a:gd name="connsiteX5" fmla="*/ 0 w 916679"/>
                <a:gd name="connsiteY5" fmla="*/ 1045028 h 1045028"/>
                <a:gd name="connsiteX0" fmla="*/ 130629 w 896363"/>
                <a:gd name="connsiteY0" fmla="*/ 0 h 1045028"/>
                <a:gd name="connsiteX1" fmla="*/ 261257 w 896363"/>
                <a:gd name="connsiteY1" fmla="*/ 93306 h 1045028"/>
                <a:gd name="connsiteX2" fmla="*/ 317241 w 896363"/>
                <a:gd name="connsiteY2" fmla="*/ 130628 h 1045028"/>
                <a:gd name="connsiteX3" fmla="*/ 410547 w 896363"/>
                <a:gd name="connsiteY3" fmla="*/ 223934 h 1045028"/>
                <a:gd name="connsiteX4" fmla="*/ 895739 w 896363"/>
                <a:gd name="connsiteY4" fmla="*/ 765110 h 1045028"/>
                <a:gd name="connsiteX5" fmla="*/ 0 w 896363"/>
                <a:gd name="connsiteY5" fmla="*/ 1045028 h 1045028"/>
                <a:gd name="connsiteX0" fmla="*/ 130629 w 896363"/>
                <a:gd name="connsiteY0" fmla="*/ 0 h 1045028"/>
                <a:gd name="connsiteX1" fmla="*/ 261257 w 896363"/>
                <a:gd name="connsiteY1" fmla="*/ 93306 h 1045028"/>
                <a:gd name="connsiteX2" fmla="*/ 317241 w 896363"/>
                <a:gd name="connsiteY2" fmla="*/ 130628 h 1045028"/>
                <a:gd name="connsiteX3" fmla="*/ 410547 w 896363"/>
                <a:gd name="connsiteY3" fmla="*/ 223934 h 1045028"/>
                <a:gd name="connsiteX4" fmla="*/ 895739 w 896363"/>
                <a:gd name="connsiteY4" fmla="*/ 765110 h 1045028"/>
                <a:gd name="connsiteX5" fmla="*/ 0 w 896363"/>
                <a:gd name="connsiteY5" fmla="*/ 1045028 h 1045028"/>
                <a:gd name="connsiteX0" fmla="*/ 130629 w 896363"/>
                <a:gd name="connsiteY0" fmla="*/ 0 h 1045028"/>
                <a:gd name="connsiteX1" fmla="*/ 261257 w 896363"/>
                <a:gd name="connsiteY1" fmla="*/ 93306 h 1045028"/>
                <a:gd name="connsiteX2" fmla="*/ 317241 w 896363"/>
                <a:gd name="connsiteY2" fmla="*/ 130628 h 1045028"/>
                <a:gd name="connsiteX3" fmla="*/ 410547 w 896363"/>
                <a:gd name="connsiteY3" fmla="*/ 223934 h 1045028"/>
                <a:gd name="connsiteX4" fmla="*/ 895739 w 896363"/>
                <a:gd name="connsiteY4" fmla="*/ 765110 h 1045028"/>
                <a:gd name="connsiteX5" fmla="*/ 0 w 896363"/>
                <a:gd name="connsiteY5" fmla="*/ 1045028 h 1045028"/>
                <a:gd name="connsiteX0" fmla="*/ 130629 w 896363"/>
                <a:gd name="connsiteY0" fmla="*/ 0 h 1045028"/>
                <a:gd name="connsiteX1" fmla="*/ 261257 w 896363"/>
                <a:gd name="connsiteY1" fmla="*/ 93306 h 1045028"/>
                <a:gd name="connsiteX2" fmla="*/ 317241 w 896363"/>
                <a:gd name="connsiteY2" fmla="*/ 130628 h 1045028"/>
                <a:gd name="connsiteX3" fmla="*/ 410547 w 896363"/>
                <a:gd name="connsiteY3" fmla="*/ 223934 h 1045028"/>
                <a:gd name="connsiteX4" fmla="*/ 895739 w 896363"/>
                <a:gd name="connsiteY4" fmla="*/ 765110 h 1045028"/>
                <a:gd name="connsiteX5" fmla="*/ 0 w 896363"/>
                <a:gd name="connsiteY5" fmla="*/ 1045028 h 1045028"/>
                <a:gd name="connsiteX0" fmla="*/ 130629 w 895739"/>
                <a:gd name="connsiteY0" fmla="*/ 0 h 1045028"/>
                <a:gd name="connsiteX1" fmla="*/ 261257 w 895739"/>
                <a:gd name="connsiteY1" fmla="*/ 93306 h 1045028"/>
                <a:gd name="connsiteX2" fmla="*/ 317241 w 895739"/>
                <a:gd name="connsiteY2" fmla="*/ 130628 h 1045028"/>
                <a:gd name="connsiteX3" fmla="*/ 410547 w 895739"/>
                <a:gd name="connsiteY3" fmla="*/ 223934 h 1045028"/>
                <a:gd name="connsiteX4" fmla="*/ 895739 w 895739"/>
                <a:gd name="connsiteY4" fmla="*/ 765110 h 1045028"/>
                <a:gd name="connsiteX5" fmla="*/ 0 w 895739"/>
                <a:gd name="connsiteY5" fmla="*/ 1045028 h 1045028"/>
                <a:gd name="connsiteX0" fmla="*/ 130629 w 895739"/>
                <a:gd name="connsiteY0" fmla="*/ 0 h 1045028"/>
                <a:gd name="connsiteX1" fmla="*/ 261257 w 895739"/>
                <a:gd name="connsiteY1" fmla="*/ 93306 h 1045028"/>
                <a:gd name="connsiteX2" fmla="*/ 317241 w 895739"/>
                <a:gd name="connsiteY2" fmla="*/ 130628 h 1045028"/>
                <a:gd name="connsiteX3" fmla="*/ 410547 w 895739"/>
                <a:gd name="connsiteY3" fmla="*/ 223934 h 1045028"/>
                <a:gd name="connsiteX4" fmla="*/ 895739 w 895739"/>
                <a:gd name="connsiteY4" fmla="*/ 765110 h 1045028"/>
                <a:gd name="connsiteX5" fmla="*/ 0 w 895739"/>
                <a:gd name="connsiteY5" fmla="*/ 1045028 h 1045028"/>
                <a:gd name="connsiteX0" fmla="*/ 130629 w 899464"/>
                <a:gd name="connsiteY0" fmla="*/ 0 h 1045028"/>
                <a:gd name="connsiteX1" fmla="*/ 261257 w 899464"/>
                <a:gd name="connsiteY1" fmla="*/ 93306 h 1045028"/>
                <a:gd name="connsiteX2" fmla="*/ 317241 w 899464"/>
                <a:gd name="connsiteY2" fmla="*/ 130628 h 1045028"/>
                <a:gd name="connsiteX3" fmla="*/ 895739 w 899464"/>
                <a:gd name="connsiteY3" fmla="*/ 765110 h 1045028"/>
                <a:gd name="connsiteX4" fmla="*/ 0 w 899464"/>
                <a:gd name="connsiteY4" fmla="*/ 1045028 h 1045028"/>
                <a:gd name="connsiteX0" fmla="*/ 130629 w 898185"/>
                <a:gd name="connsiteY0" fmla="*/ 0 h 1045028"/>
                <a:gd name="connsiteX1" fmla="*/ 261257 w 898185"/>
                <a:gd name="connsiteY1" fmla="*/ 93306 h 1045028"/>
                <a:gd name="connsiteX2" fmla="*/ 895739 w 898185"/>
                <a:gd name="connsiteY2" fmla="*/ 765110 h 1045028"/>
                <a:gd name="connsiteX3" fmla="*/ 0 w 898185"/>
                <a:gd name="connsiteY3" fmla="*/ 1045028 h 1045028"/>
                <a:gd name="connsiteX0" fmla="*/ 130629 w 896291"/>
                <a:gd name="connsiteY0" fmla="*/ 0 h 1045028"/>
                <a:gd name="connsiteX1" fmla="*/ 895739 w 896291"/>
                <a:gd name="connsiteY1" fmla="*/ 765110 h 1045028"/>
                <a:gd name="connsiteX2" fmla="*/ 0 w 896291"/>
                <a:gd name="connsiteY2" fmla="*/ 1045028 h 1045028"/>
                <a:gd name="connsiteX0" fmla="*/ 130629 w 896821"/>
                <a:gd name="connsiteY0" fmla="*/ 0 h 1045028"/>
                <a:gd name="connsiteX1" fmla="*/ 895739 w 896821"/>
                <a:gd name="connsiteY1" fmla="*/ 765110 h 1045028"/>
                <a:gd name="connsiteX2" fmla="*/ 0 w 896821"/>
                <a:gd name="connsiteY2" fmla="*/ 1045028 h 1045028"/>
                <a:gd name="connsiteX0" fmla="*/ 130629 w 895739"/>
                <a:gd name="connsiteY0" fmla="*/ 0 h 1045028"/>
                <a:gd name="connsiteX1" fmla="*/ 895739 w 895739"/>
                <a:gd name="connsiteY1" fmla="*/ 765110 h 1045028"/>
                <a:gd name="connsiteX2" fmla="*/ 0 w 895739"/>
                <a:gd name="connsiteY2" fmla="*/ 1045028 h 1045028"/>
                <a:gd name="connsiteX0" fmla="*/ 130629 w 895739"/>
                <a:gd name="connsiteY0" fmla="*/ 0 h 1045028"/>
                <a:gd name="connsiteX1" fmla="*/ 895739 w 895739"/>
                <a:gd name="connsiteY1" fmla="*/ 765110 h 1045028"/>
                <a:gd name="connsiteX2" fmla="*/ 0 w 895739"/>
                <a:gd name="connsiteY2" fmla="*/ 1045028 h 1045028"/>
                <a:gd name="connsiteX0" fmla="*/ 130629 w 895739"/>
                <a:gd name="connsiteY0" fmla="*/ 0 h 1045028"/>
                <a:gd name="connsiteX1" fmla="*/ 895739 w 895739"/>
                <a:gd name="connsiteY1" fmla="*/ 765110 h 1045028"/>
                <a:gd name="connsiteX2" fmla="*/ 0 w 895739"/>
                <a:gd name="connsiteY2" fmla="*/ 1045028 h 1045028"/>
                <a:gd name="connsiteX0" fmla="*/ 130629 w 895739"/>
                <a:gd name="connsiteY0" fmla="*/ 0 h 1045028"/>
                <a:gd name="connsiteX1" fmla="*/ 895739 w 895739"/>
                <a:gd name="connsiteY1" fmla="*/ 765110 h 1045028"/>
                <a:gd name="connsiteX2" fmla="*/ 0 w 895739"/>
                <a:gd name="connsiteY2" fmla="*/ 1045028 h 104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739" h="1045028">
                  <a:moveTo>
                    <a:pt x="130629" y="0"/>
                  </a:moveTo>
                  <a:cubicBezTo>
                    <a:pt x="904389" y="771379"/>
                    <a:pt x="526985" y="390914"/>
                    <a:pt x="895739" y="765110"/>
                  </a:cubicBezTo>
                  <a:lnTo>
                    <a:pt x="0" y="1045028"/>
                  </a:lnTo>
                </a:path>
              </a:pathLst>
            </a:custGeom>
            <a:noFill/>
            <a:ln w="31750">
              <a:solidFill>
                <a:srgbClr val="050403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1" name="Прямая со стрелкой 70"/>
            <p:cNvCxnSpPr>
              <a:stCxn id="88" idx="0"/>
            </p:cNvCxnSpPr>
            <p:nvPr/>
          </p:nvCxnSpPr>
          <p:spPr>
            <a:xfrm flipV="1">
              <a:off x="1477469" y="4814855"/>
              <a:ext cx="0" cy="739336"/>
            </a:xfrm>
            <a:prstGeom prst="straightConnector1">
              <a:avLst/>
            </a:prstGeom>
            <a:ln w="31750">
              <a:solidFill>
                <a:srgbClr val="050403"/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кругленный прямоугольник 38"/>
          <p:cNvSpPr/>
          <p:nvPr/>
        </p:nvSpPr>
        <p:spPr>
          <a:xfrm>
            <a:off x="252000" y="2276872"/>
            <a:ext cx="8640000" cy="2009061"/>
          </a:xfrm>
          <a:prstGeom prst="roundRect">
            <a:avLst/>
          </a:prstGeom>
          <a:blipFill>
            <a:blip r:embed="rId18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4013"/>
            <a:r>
              <a:rPr lang="ru-RU" sz="2800" b="1" dirty="0">
                <a:solidFill>
                  <a:srgbClr val="0070C0"/>
                </a:solidFill>
              </a:rPr>
              <a:t>Программный уровень. </a:t>
            </a:r>
            <a:r>
              <a:rPr lang="ru-RU" sz="2800" dirty="0"/>
              <a:t>Выдели с помощью этой схемы отличительные черты государственной власти в Римской империи при Августе и запиши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2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967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37600"/>
              </p:ext>
            </p:extLst>
          </p:nvPr>
        </p:nvGraphicFramePr>
        <p:xfrm>
          <a:off x="252000" y="2636912"/>
          <a:ext cx="8640000" cy="4104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760"/>
                <a:gridCol w="6480240"/>
              </a:tblGrid>
              <a:tr h="1368152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2800" dirty="0"/>
              <a:t>Перечисли главные ценности (наиболее важные правила, образы) античной греко-римской культуры.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2000" y="2996952"/>
            <a:ext cx="8640000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2800" b="1" dirty="0" smtClean="0">
                <a:solidFill>
                  <a:srgbClr val="0070C0"/>
                </a:solidFill>
              </a:rPr>
              <a:t>Необходимый </a:t>
            </a:r>
            <a:r>
              <a:rPr lang="ru-RU" sz="2800" b="1" dirty="0">
                <a:solidFill>
                  <a:srgbClr val="0070C0"/>
                </a:solidFill>
              </a:rPr>
              <a:t>уровень. </a:t>
            </a:r>
            <a:r>
              <a:rPr lang="ru-RU" sz="2800" dirty="0" smtClean="0"/>
              <a:t>Запиши </a:t>
            </a:r>
            <a:r>
              <a:rPr lang="ru-RU" sz="2800" dirty="0"/>
              <a:t>одно наиболее важное правило.</a:t>
            </a:r>
          </a:p>
          <a:p>
            <a:pPr indent="365125"/>
            <a:r>
              <a:rPr lang="ru-RU" sz="2800" b="1" dirty="0">
                <a:solidFill>
                  <a:srgbClr val="0070C0"/>
                </a:solidFill>
              </a:rPr>
              <a:t>Программный уровень. </a:t>
            </a:r>
            <a:r>
              <a:rPr lang="ru-RU" sz="2800" dirty="0" smtClean="0"/>
              <a:t>Запиши </a:t>
            </a:r>
            <a:r>
              <a:rPr lang="ru-RU" sz="2800" dirty="0"/>
              <a:t>несколько важных правил.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6715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916832"/>
            <a:ext cx="8639999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«РИМСКИЙ МИР»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4010055"/>
            <a:ext cx="8577989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«СЧАСТЛИВЫЕ ИМПЕРАТОРЫ»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4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99" y="849541"/>
            <a:ext cx="8640000" cy="59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2000" y="2688754"/>
            <a:ext cx="8640000" cy="153233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0363"/>
            <a:r>
              <a:rPr lang="ru-RU" sz="2800" b="1" dirty="0">
                <a:solidFill>
                  <a:srgbClr val="0070C0"/>
                </a:solidFill>
              </a:rPr>
              <a:t>Программный уровень.</a:t>
            </a:r>
            <a:r>
              <a:rPr lang="ru-RU" sz="2800" dirty="0"/>
              <a:t> С помощью учебника (§ </a:t>
            </a:r>
            <a:r>
              <a:rPr lang="ru-RU" sz="2800" dirty="0" smtClean="0"/>
              <a:t>42 п.1) докажи, что </a:t>
            </a:r>
            <a:r>
              <a:rPr lang="en-US" sz="2800" dirty="0" smtClean="0"/>
              <a:t>II</a:t>
            </a:r>
            <a:r>
              <a:rPr lang="ru-RU" sz="2800" dirty="0" smtClean="0"/>
              <a:t> в. можно считать золотым веком Римской империи.</a:t>
            </a:r>
            <a:endParaRPr lang="ru-RU" sz="2800" dirty="0"/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«РИМСКИЙ МИР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2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4030</TotalTime>
  <Words>988</Words>
  <Application>Microsoft Office PowerPoint</Application>
  <PresentationFormat>Экран (4:3)</PresentationFormat>
  <Paragraphs>164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«ЗОЛОТОЙ ВЕК» РИМСКОЙ ИМПЕРИИ</vt:lpstr>
      <vt:lpstr>ОПРЕДЕЛЯЕМ ПРОБЛЕМУ</vt:lpstr>
      <vt:lpstr>ОПРЕДЕЛЯЕМ ПРОБЛЕМУ</vt:lpstr>
      <vt:lpstr>ВСПОМИНАЕМ ТО, ЧТО ЗНАЕМ</vt:lpstr>
      <vt:lpstr>ВСПОМИНАЕМ ТО, ЧТО ЗНАЕМ</vt:lpstr>
      <vt:lpstr>ВСПОМИНАЕМ ТО, ЧТО ЗНАЕМ</vt:lpstr>
      <vt:lpstr>ВСПОМИНАЕМ ТО, ЧТО ЗНАЕМ</vt:lpstr>
      <vt:lpstr>ОТКРЫВАЕМ НОВЫЕ ЗНАНИЯ</vt:lpstr>
      <vt:lpstr>«РИМСКИЙ МИР»</vt:lpstr>
      <vt:lpstr>«РИМСКИЙ МИР»</vt:lpstr>
      <vt:lpstr>«РИМСКИЙ МИР»</vt:lpstr>
      <vt:lpstr>«РИМСКИЙ МИР»</vt:lpstr>
      <vt:lpstr>«СЧАСТЛИВЫЕ ИМПЕРАТОРЫ»</vt:lpstr>
      <vt:lpstr>«СЧАСТЛИВЫЕ ИМПЕРАТОРЫ»</vt:lpstr>
      <vt:lpstr>Презентация PowerPoint</vt:lpstr>
      <vt:lpstr>ПРИМЕНЯЕМ НОВЫЕ ЗНАНИЯ</vt:lpstr>
      <vt:lpstr>ПРИМЕНЯЕМ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"ЗОЛОТОЙ ВЕК" РИМСКОЙ ИМПЕРИИ</dc:title>
  <dc:creator>Telli</dc:creator>
  <cp:lastModifiedBy>Telli</cp:lastModifiedBy>
  <cp:revision>234</cp:revision>
  <dcterms:created xsi:type="dcterms:W3CDTF">2012-04-06T18:00:09Z</dcterms:created>
  <dcterms:modified xsi:type="dcterms:W3CDTF">2013-04-12T18:35:57Z</dcterms:modified>
</cp:coreProperties>
</file>