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65" r:id="rId4"/>
    <p:sldId id="267" r:id="rId5"/>
    <p:sldId id="272" r:id="rId6"/>
    <p:sldId id="273" r:id="rId7"/>
    <p:sldId id="269" r:id="rId8"/>
    <p:sldId id="275" r:id="rId9"/>
    <p:sldId id="274" r:id="rId10"/>
    <p:sldId id="276" r:id="rId11"/>
    <p:sldId id="277" r:id="rId12"/>
    <p:sldId id="278" r:id="rId13"/>
    <p:sldId id="270" r:id="rId14"/>
    <p:sldId id="279" r:id="rId15"/>
    <p:sldId id="268" r:id="rId16"/>
    <p:sldId id="271" r:id="rId17"/>
    <p:sldId id="28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00CC"/>
    <a:srgbClr val="FFDDBF"/>
    <a:srgbClr val="EBBB8A"/>
    <a:srgbClr val="E7B98A"/>
    <a:srgbClr val="050403"/>
    <a:srgbClr val="FFFFFF"/>
    <a:srgbClr val="9933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049" autoAdjust="0"/>
    <p:restoredTop sz="99283" autoAdjust="0"/>
  </p:normalViewPr>
  <p:slideViewPr>
    <p:cSldViewPr>
      <p:cViewPr varScale="1">
        <p:scale>
          <a:sx n="106" d="100"/>
          <a:sy n="106" d="100"/>
        </p:scale>
        <p:origin x="-10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7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9054BB-F175-4EC9-8F8C-4D143949DD8F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F9FBA64-D3FE-4545-948A-28AB70C14B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Luxor07(js).jpg?uselang=ru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http://egypt.bn.by/images/pharaoh.gif</a:t>
            </a:r>
            <a:endParaRPr lang="ru-RU" smtClean="0"/>
          </a:p>
          <a:p>
            <a:pPr>
              <a:spcBef>
                <a:spcPct val="0"/>
              </a:spcBef>
            </a:pPr>
            <a:r>
              <a:rPr lang="ru-RU" smtClean="0"/>
              <a:t>Рисунок фона (скарабеев) - </a:t>
            </a:r>
            <a:r>
              <a:rPr lang="en-US" smtClean="0"/>
              <a:t>http://egypt.bn.by/images/logo_1.gif</a:t>
            </a: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09C7FA-0429-418D-B991-4D4AC5CF80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3D4D56-0FF2-415E-85DD-CCE04D431FD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419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FF7BD0-F688-468F-97A8-9E622185BD4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таблицы. Заполнение таблицы в режиме просмотра происходит при использовании встроенных средств </a:t>
            </a:r>
            <a:r>
              <a:rPr lang="en-US" smtClean="0"/>
              <a:t>Microsoft PPT</a:t>
            </a: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F1B3A4-5B98-459B-A5CA-31326D271DA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http://www.easyvectors.com/assets/images/vectors/afbig/maat-clip-art.jpg</a:t>
            </a:r>
            <a:r>
              <a:rPr lang="ru-RU" smtClean="0"/>
              <a:t> (свободная лицензия)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325473-56EA-473E-95BD-430BFCD79EA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A41601-B20E-4C0E-8E57-C126FD2002F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Анимация поставлена на щелчок. Происходит выцветание задания и появление рисунка со стр. 62</a:t>
            </a:r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D5F6EF-A23E-4AFA-9D4F-928138D4E6C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http://upload.wikimedia.org/wikipedia/commons/thumb/7/7a/Luxor07%28js%29.jpg/800px-Luxor07%28js%29.jpg</a:t>
            </a:r>
            <a:r>
              <a:rPr lang="ru-RU" smtClean="0"/>
              <a:t>.</a:t>
            </a:r>
          </a:p>
          <a:p>
            <a:pPr>
              <a:spcBef>
                <a:spcPct val="0"/>
              </a:spcBef>
            </a:pPr>
            <a:r>
              <a:rPr lang="ru-RU" smtClean="0"/>
              <a:t>Автор </a:t>
            </a:r>
            <a:r>
              <a:rPr lang="en-US" smtClean="0"/>
              <a:t>Jerzy Strzelecki</a:t>
            </a:r>
            <a:r>
              <a:rPr lang="ru-RU" smtClean="0"/>
              <a:t>. Лицензия на стр. </a:t>
            </a:r>
            <a:r>
              <a:rPr lang="en-US" smtClean="0">
                <a:hlinkClick r:id="rId3"/>
              </a:rPr>
              <a:t>http://commons.wikimedia.org/wiki/File:Luxor07(js).jpg?uselang=ru</a:t>
            </a: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8F47EF-1F07-4409-BADA-7B0BD838E50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Кнопка «</a:t>
            </a:r>
            <a:r>
              <a:rPr lang="en-US" smtClean="0"/>
              <a:t>i</a:t>
            </a:r>
            <a:r>
              <a:rPr lang="ru-RU" smtClean="0"/>
              <a:t>» - гиперссылка на скрытый слайд (№12) с изображением верховной триады Древнего Египта – Осирис, Исида, Гор.</a:t>
            </a:r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55A29B-A22A-44E0-BB63-8A6C1ED76A2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 </a:t>
            </a:r>
            <a:r>
              <a:rPr lang="en-US" smtClean="0"/>
              <a:t>http://www.spbfoto.spb.ru/foto/data/media/32/statuets3.jpg</a:t>
            </a:r>
            <a:r>
              <a:rPr lang="ru-RU" smtClean="0"/>
              <a:t> (Эрмитаж. Зал Древнего Египта)</a:t>
            </a:r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33B822-0D0F-4BC4-A55E-56C97F3C5BF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Адрес рисунка: </a:t>
            </a:r>
            <a:r>
              <a:rPr lang="en-US" smtClean="0"/>
              <a:t>http://upload.wikimedia.org/wikipedia/commons/a/a6/Bookdead.jpg</a:t>
            </a:r>
            <a:r>
              <a:rPr lang="ru-RU" smtClean="0"/>
              <a:t> (рисунок в общественном достоянии)</a:t>
            </a:r>
          </a:p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4971BCC-2AFB-4BFF-A1BB-93707541C373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C58C9-9CB0-4F08-BDA0-48759B5154D6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A45D-3D22-44C0-9ACB-97DE15065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54B4E-635E-497C-86A0-5861B9D4E20A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A26B3-7660-44B4-AE52-3B28CF698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A7B33-B573-487D-B67A-3E517DC142E1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6EED6-30B7-4CF1-88B3-6E08757D71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34EE-8BA7-4556-831E-248576021794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5F02F-A95E-4E53-899D-C330D3857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2D417-D49E-4B34-BADA-E825EFB1E3BC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8D86D-5AE6-48A0-A67D-E12AB9C5CF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000" y="980727"/>
            <a:ext cx="3600000" cy="5688000"/>
          </a:xfrm>
          <a:prstGeom prst="roundRect">
            <a:avLst>
              <a:gd name="adj" fmla="val 10317"/>
            </a:avLst>
          </a:prstGeom>
          <a:ln w="44450">
            <a:solidFill>
              <a:srgbClr val="FF00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56000" y="980727"/>
            <a:ext cx="3600000" cy="5688000"/>
          </a:xfrm>
          <a:prstGeom prst="roundRect">
            <a:avLst>
              <a:gd name="adj" fmla="val 9259"/>
            </a:avLst>
          </a:prstGeom>
          <a:ln w="44450">
            <a:solidFill>
              <a:srgbClr val="00CC00"/>
            </a:solidFill>
          </a:ln>
        </p:spPr>
        <p:txBody>
          <a:bodyPr/>
          <a:lstStyle>
            <a:lvl1pPr marL="90000" indent="360000">
              <a:spcBef>
                <a:spcPts val="0"/>
              </a:spcBef>
              <a:buFont typeface="Comic Sans MS" pitchFamily="66" charset="0"/>
              <a:buChar char="—"/>
              <a:defRPr sz="2800"/>
            </a:lvl1pPr>
            <a:lvl2pPr marL="90000" indent="360000">
              <a:spcBef>
                <a:spcPts val="0"/>
              </a:spcBef>
              <a:buFont typeface="Comic Sans MS" pitchFamily="66" charset="0"/>
              <a:buChar char="—"/>
              <a:defRPr sz="2400"/>
            </a:lvl2pPr>
            <a:lvl3pPr marL="90000" indent="360000">
              <a:spcBef>
                <a:spcPts val="0"/>
              </a:spcBef>
              <a:buFont typeface="Comic Sans MS" pitchFamily="66" charset="0"/>
              <a:buChar char="—"/>
              <a:defRPr sz="2000"/>
            </a:lvl3pPr>
            <a:lvl4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4pPr>
            <a:lvl5pPr marL="90000" indent="360000">
              <a:spcBef>
                <a:spcPts val="0"/>
              </a:spcBef>
              <a:buFont typeface="Comic Sans MS" pitchFamily="66" charset="0"/>
              <a:buChar char="—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5889F-4746-4E7F-BEE9-EE0C37AE39B4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20E71-1475-49FC-BA1A-0B0C0E4A41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00DC-5EC3-4702-AA50-A1B91A72A51D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7514-698F-488C-BFEF-7176516E9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720000"/>
          </a:xfr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DC1E9-C017-4CDF-8D79-6F13FA60CFF7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2416-660B-4AA7-A5DC-1917026F94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2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/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norm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3200" dirty="0"/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0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3060700" y="6551613"/>
            <a:ext cx="3059113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0" contrast="-60000"/>
          </a:blip>
          <a:srcRect/>
          <a:stretch>
            <a:fillRect/>
          </a:stretch>
        </p:blipFill>
        <p:spPr bwMode="auto">
          <a:xfrm>
            <a:off x="6119813" y="6551613"/>
            <a:ext cx="30607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5ED55-CD91-40C6-82D1-834BE070C324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820BF-EE51-4FEF-B988-AB1FCA7A82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34024-FB1F-4FE2-9248-7E72ED472A9E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BFA42-B3F5-40DC-9C0D-4B923C542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DCE56-3E6A-4551-8F41-A7B7D72115D4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2EF0B-7E05-4E57-969A-C280014DD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69863"/>
            <a:ext cx="8642350" cy="11969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250825" y="1495425"/>
            <a:ext cx="864235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36CF05-8EFC-4D3C-9B43-6058D9CE5DD7}" type="datetimeFigureOut">
              <a:rPr lang="ru-RU"/>
              <a:pPr>
                <a:defRPr/>
              </a:pPr>
              <a:t>20.09.2012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DB2F03-1CA2-428B-8C75-02DBA5F19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0" r:id="rId3"/>
    <p:sldLayoutId id="2147483673" r:id="rId4"/>
    <p:sldLayoutId id="2147483669" r:id="rId5"/>
    <p:sldLayoutId id="2147483674" r:id="rId6"/>
    <p:sldLayoutId id="2147483675" r:id="rId7"/>
    <p:sldLayoutId id="2147483668" r:id="rId8"/>
    <p:sldLayoutId id="2147483667" r:id="rId9"/>
    <p:sldLayoutId id="2147483666" r:id="rId10"/>
    <p:sldLayoutId id="214748366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3132138"/>
            <a:ext cx="1031875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БОГИ ДРЕВНЕГО ЕГИПТА</a:t>
            </a:r>
            <a:endParaRPr lang="ru-RU" dirty="0"/>
          </a:p>
        </p:txBody>
      </p:sp>
      <p:pic>
        <p:nvPicPr>
          <p:cNvPr id="14339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0" y="6240463"/>
            <a:ext cx="5940425" cy="639762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Образовательная система «Школа 2100».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Данилов Д.Д. и др. Всеобщая история. 5-й класс. История Древнего мира. §8. </a:t>
            </a:r>
          </a:p>
          <a:p>
            <a:pPr>
              <a:buFont typeface="Arial" charset="0"/>
              <a:buNone/>
            </a:pPr>
            <a:r>
              <a:rPr lang="ru-RU" sz="1200">
                <a:solidFill>
                  <a:srgbClr val="400000"/>
                </a:solidFill>
                <a:latin typeface="Comic Sans MS" pitchFamily="66" charset="0"/>
              </a:rPr>
              <a:t>Автор презентации: Казаринова Н.В. (учитель, г. Йошкар-Ола).</a:t>
            </a:r>
          </a:p>
        </p:txBody>
      </p:sp>
      <p:sp>
        <p:nvSpPr>
          <p:cNvPr id="14341" name="Прямоугольник 7"/>
          <p:cNvSpPr>
            <a:spLocks noChangeArrowheads="1"/>
          </p:cNvSpPr>
          <p:nvPr/>
        </p:nvSpPr>
        <p:spPr bwMode="auto">
          <a:xfrm>
            <a:off x="6394450" y="6488113"/>
            <a:ext cx="274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omic Sans MS" pitchFamily="66" charset="0"/>
              </a:rPr>
              <a:t>© ООО «Баласс»,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Группа 22"/>
          <p:cNvGrpSpPr>
            <a:grpSpLocks/>
          </p:cNvGrpSpPr>
          <p:nvPr/>
        </p:nvGrpSpPr>
        <p:grpSpPr bwMode="auto">
          <a:xfrm>
            <a:off x="252413" y="941388"/>
            <a:ext cx="8639175" cy="1192212"/>
            <a:chOff x="252000" y="2780928"/>
            <a:chExt cx="8640000" cy="1191816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252000" y="2780928"/>
              <a:ext cx="8640000" cy="119181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Зачем египтяне строили храмы? Сделай вывод по проблеме.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22" name="Овал 21"/>
            <p:cNvSpPr>
              <a:spLocks noChangeAspect="1"/>
            </p:cNvSpPr>
            <p:nvPr/>
          </p:nvSpPr>
          <p:spPr>
            <a:xfrm>
              <a:off x="828000" y="2991888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867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868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ЖИВОЙ БОГ ЕГИПТА</a:t>
            </a:r>
            <a:endParaRPr lang="ru-RU" dirty="0"/>
          </a:p>
        </p:txBody>
      </p:sp>
      <p:pic>
        <p:nvPicPr>
          <p:cNvPr id="1026" name="Picture 2" descr="File:Luxor07(js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539120" y="2204864"/>
            <a:ext cx="6065759" cy="3942744"/>
          </a:xfrm>
          <a:prstGeom prst="roundRect">
            <a:avLst>
              <a:gd name="adj" fmla="val 7088"/>
            </a:avLst>
          </a:prstGeom>
          <a:ln w="12700"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92350" y="6254750"/>
            <a:ext cx="4511675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Ворота </a:t>
            </a:r>
            <a:r>
              <a:rPr lang="ru-RU" sz="2400" dirty="0" err="1">
                <a:latin typeface="+mn-lt"/>
              </a:rPr>
              <a:t>Луксорского</a:t>
            </a:r>
            <a:r>
              <a:rPr lang="ru-RU" sz="2400" dirty="0">
                <a:latin typeface="+mn-lt"/>
              </a:rPr>
              <a:t> храма.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12515"/>
            <a:ext cx="4724400" cy="2676525"/>
          </a:xfrm>
          <a:prstGeom prst="roundRect">
            <a:avLst>
              <a:gd name="adj" fmla="val 8736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072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072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073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ЖИВОЙ БОГ ЕГИПТА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69956" y="3888000"/>
            <a:ext cx="3722524" cy="2678400"/>
          </a:xfrm>
          <a:prstGeom prst="roundRect">
            <a:avLst>
              <a:gd name="adj" fmla="val 9351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Скругленный прямоугольник 18"/>
          <p:cNvSpPr/>
          <p:nvPr/>
        </p:nvSpPr>
        <p:spPr>
          <a:xfrm>
            <a:off x="395288" y="3860800"/>
            <a:ext cx="4427537" cy="1328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Заклание и очищение жертвенного быка.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Древнеегипетский рисунок</a:t>
            </a:r>
            <a:endParaRPr lang="ru-RU" sz="2400" dirty="0"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19700" y="2460625"/>
            <a:ext cx="3614738" cy="1328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Жрец в маске Анубиса готовит мумию.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Из «Книги мёртвых»</a:t>
            </a:r>
            <a:endParaRPr lang="ru-RU" sz="2400" dirty="0">
              <a:latin typeface="+mn-lt"/>
            </a:endParaRPr>
          </a:p>
        </p:txBody>
      </p:sp>
      <p:sp>
        <p:nvSpPr>
          <p:cNvPr id="4" name="Управляющая кнопка: сведения 3">
            <a:hlinkClick r:id="rId7" action="ppaction://hlinksldjump" highlightClick="1"/>
          </p:cNvPr>
          <p:cNvSpPr/>
          <p:nvPr/>
        </p:nvSpPr>
        <p:spPr>
          <a:xfrm>
            <a:off x="206239" y="6021288"/>
            <a:ext cx="508788" cy="545112"/>
          </a:xfrm>
          <a:prstGeom prst="actionButtonInformation">
            <a:avLst/>
          </a:prstGeom>
          <a:solidFill>
            <a:schemeClr val="accent4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9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2770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2775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ЖИВОЙ БОГ ЕГИПТА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98861" y="836712"/>
            <a:ext cx="4405387" cy="5221199"/>
          </a:xfrm>
          <a:prstGeom prst="roundRect">
            <a:avLst>
              <a:gd name="adj" fmla="val 583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1331913" y="6186488"/>
            <a:ext cx="6408737" cy="511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Боги Древнего Египта. Осирис и Исида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7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5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818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4831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«КНИГА МЁРТВЫХ»</a:t>
            </a:r>
            <a:endParaRPr lang="ru-RU" dirty="0"/>
          </a:p>
        </p:txBody>
      </p:sp>
      <p:grpSp>
        <p:nvGrpSpPr>
          <p:cNvPr id="34820" name="Группа 24"/>
          <p:cNvGrpSpPr>
            <a:grpSpLocks/>
          </p:cNvGrpSpPr>
          <p:nvPr/>
        </p:nvGrpSpPr>
        <p:grpSpPr bwMode="auto">
          <a:xfrm>
            <a:off x="220663" y="2011363"/>
            <a:ext cx="8697912" cy="2882900"/>
            <a:chOff x="219456" y="2011680"/>
            <a:chExt cx="8698992" cy="2883408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2000" y="2042854"/>
              <a:ext cx="8640000" cy="282630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Насколько совпадает твоё (человека XXI века) понимание добра и зла с представлениями древних египтян?</a:t>
              </a:r>
            </a:p>
            <a:p>
              <a:r>
                <a:rPr lang="ru-RU" sz="3200">
                  <a:latin typeface="Comic Sans MS" pitchFamily="66" charset="0"/>
                </a:rPr>
                <a:t>	Сделай вывод: почему египтяне боялись умереть на чужбине?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828000" y="2348880"/>
              <a:ext cx="252000" cy="2520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  <p:sp>
          <p:nvSpPr>
            <p:cNvPr id="24" name="Овал 23"/>
            <p:cNvSpPr>
              <a:spLocks noChangeAspect="1"/>
            </p:cNvSpPr>
            <p:nvPr/>
          </p:nvSpPr>
          <p:spPr>
            <a:xfrm>
              <a:off x="828000" y="3789040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2000" y="1052736"/>
            <a:ext cx="8640000" cy="4458462"/>
          </a:xfrm>
          <a:prstGeom prst="roundRect">
            <a:avLst>
              <a:gd name="adj" fmla="val 6273"/>
            </a:avLst>
          </a:prstGeom>
          <a:ln>
            <a:solidFill>
              <a:schemeClr val="bg1">
                <a:lumMod val="5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35842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51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5843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5847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«КНИГА МЁРТВЫХ»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71550" y="5589588"/>
            <a:ext cx="7196138" cy="91122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omic Sans MS" pitchFamily="66" charset="0"/>
              </a:rPr>
              <a:t>Тот и Анубис взвешивают сердце покойного.</a:t>
            </a:r>
          </a:p>
          <a:p>
            <a:pPr algn="ctr"/>
            <a:r>
              <a:rPr lang="ru-RU" sz="2400">
                <a:latin typeface="Comic Sans MS" pitchFamily="66" charset="0"/>
              </a:rPr>
              <a:t>Древнеегипетская «Книга мёртвых».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612000" y="1550069"/>
            <a:ext cx="7920000" cy="3847862"/>
          </a:xfrm>
          <a:prstGeom prst="roundRect">
            <a:avLst/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ЯЗЫЧЕСКАЯ РЕЛИГИЯ ДРЕВНИХ ЕГИПТЯН УЧИЛА ПРАВИЛАМ ЖИЗНИ В ПРИРОДЕ И ОБЩЕСТВЕ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789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898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789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7894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ОТКРЫВАЕМ НОВЫЕ ЗНАНИЯ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Группа 3"/>
          <p:cNvGrpSpPr>
            <a:grpSpLocks/>
          </p:cNvGrpSpPr>
          <p:nvPr/>
        </p:nvGrpSpPr>
        <p:grpSpPr bwMode="auto">
          <a:xfrm>
            <a:off x="220663" y="998538"/>
            <a:ext cx="8697912" cy="1592262"/>
            <a:chOff x="219456" y="875894"/>
            <a:chExt cx="8698992" cy="159105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251999" y="908720"/>
              <a:ext cx="8640000" cy="1532334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2800">
                  <a:latin typeface="Comic Sans MS" pitchFamily="66" charset="0"/>
                </a:rPr>
                <a:t>	Чем религиозные представления египтян отличаются от верований первобытных охотников ледникового периода? (§3)</a:t>
              </a:r>
            </a:p>
          </p:txBody>
        </p:sp>
        <p:sp>
          <p:nvSpPr>
            <p:cNvPr id="16" name="Овал 15"/>
            <p:cNvSpPr>
              <a:spLocks noChangeAspect="1"/>
            </p:cNvSpPr>
            <p:nvPr/>
          </p:nvSpPr>
          <p:spPr>
            <a:xfrm>
              <a:off x="972000" y="1108934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/>
              </a:extLst>
            </a:blip>
            <a:stretch/>
          </p:blipFill>
          <p:spPr>
            <a:xfrm>
              <a:off x="468000" y="1072902"/>
              <a:ext cx="324000" cy="324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993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76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993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39972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52413" y="4056063"/>
          <a:ext cx="8639175" cy="2468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000"/>
                <a:gridCol w="2160000"/>
                <a:gridCol w="2160000"/>
                <a:gridCol w="216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Религии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Различие</a:t>
                      </a:r>
                    </a:p>
                    <a:p>
                      <a:pPr algn="ctr"/>
                      <a:r>
                        <a:rPr lang="ru-RU" sz="2400" dirty="0" smtClean="0"/>
                        <a:t>богов и людей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Судьба после</a:t>
                      </a:r>
                    </a:p>
                    <a:p>
                      <a:pPr algn="ctr"/>
                      <a:r>
                        <a:rPr lang="ru-RU" sz="2400" dirty="0" smtClean="0"/>
                        <a:t>смерти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Зачем обращаются</a:t>
                      </a:r>
                    </a:p>
                    <a:p>
                      <a:pPr algn="ctr"/>
                      <a:r>
                        <a:rPr lang="ru-RU" sz="2400" dirty="0" smtClean="0"/>
                        <a:t>к богам?</a:t>
                      </a:r>
                      <a:endParaRPr lang="ru-RU" sz="240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Древний Египет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9963" name="Группа 4"/>
          <p:cNvGrpSpPr>
            <a:grpSpLocks/>
          </p:cNvGrpSpPr>
          <p:nvPr/>
        </p:nvGrpSpPr>
        <p:grpSpPr bwMode="auto">
          <a:xfrm>
            <a:off x="252413" y="2781300"/>
            <a:ext cx="8639175" cy="1055688"/>
            <a:chOff x="252000" y="2877448"/>
            <a:chExt cx="8640000" cy="1055608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52000" y="2877448"/>
              <a:ext cx="8640000" cy="1055608"/>
            </a:xfrm>
            <a:prstGeom prst="roundRect">
              <a:avLst/>
            </a:prstGeom>
            <a:blipFill>
              <a:blip r:embed="rId2"/>
              <a:tile tx="0" ty="0" sx="100000" sy="100000" flip="none" algn="tl"/>
            </a:blipFill>
            <a:ln w="25400">
              <a:solidFill>
                <a:schemeClr val="tx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solidFill>
                    <a:srgbClr val="800000"/>
                  </a:solidFill>
                  <a:latin typeface="+mn-lt"/>
                </a:rPr>
                <a:t>	В </a:t>
              </a:r>
              <a:r>
                <a:rPr lang="ru-RU" sz="2800" dirty="0">
                  <a:solidFill>
                    <a:srgbClr val="800000"/>
                  </a:solidFill>
                  <a:latin typeface="+mn-lt"/>
                </a:rPr>
                <a:t>своей тетради или текстовом редакторе на компьютере начни заполнять таблицу:</a:t>
              </a: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972000" y="3068960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/>
              </a:extLst>
            </a:blip>
            <a:stretch/>
          </p:blipFill>
          <p:spPr>
            <a:xfrm>
              <a:off x="468000" y="3038993"/>
              <a:ext cx="324000" cy="317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4669" y="881186"/>
            <a:ext cx="8640000" cy="3699942"/>
          </a:xfrm>
          <a:prstGeom prst="roundRect">
            <a:avLst>
              <a:gd name="adj" fmla="val 10220"/>
            </a:avLst>
          </a:prstGeom>
          <a:blipFill>
            <a:blip r:embed="rId3"/>
            <a:tile tx="0" ty="0" sx="100000" sy="100000" flip="none" algn="tl"/>
          </a:blipFill>
          <a:ln w="254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72000" tIns="36000" rIns="72000" bIns="36000"/>
          <a:lstStyle/>
          <a:p>
            <a:pPr indent="358775"/>
            <a:r>
              <a:rPr lang="ru-RU" sz="2800">
                <a:latin typeface="Comic Sans MS" pitchFamily="66" charset="0"/>
              </a:rPr>
              <a:t>Насколько совпадают твои (человека XXI века) представления о добре и зле и представления древних египтян?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Необходимый уровень. </a:t>
            </a:r>
            <a:r>
              <a:rPr lang="ru-RU" sz="2800">
                <a:latin typeface="Comic Sans MS" pitchFamily="66" charset="0"/>
              </a:rPr>
              <a:t>Запиши в таблицу своё мнение и приведи один аргумент в его поддержку.</a:t>
            </a:r>
          </a:p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Приведи два-три аргумента в поддержку своего мнения.</a:t>
            </a:r>
          </a:p>
        </p:txBody>
      </p:sp>
      <p:grpSp>
        <p:nvGrpSpPr>
          <p:cNvPr id="40964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83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965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40979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ПРИМЕНЯЕМ НОВЫЕ ЗНАНИЯ</a:t>
            </a:r>
            <a:endParaRPr lang="ru-RU" sz="3600" dirty="0"/>
          </a:p>
        </p:txBody>
      </p:sp>
      <p:graphicFrame>
        <p:nvGraphicFramePr>
          <p:cNvPr id="40985" name="Group 25"/>
          <p:cNvGraphicFramePr>
            <a:graphicFrameLocks noGrp="1"/>
          </p:cNvGraphicFramePr>
          <p:nvPr/>
        </p:nvGraphicFramePr>
        <p:xfrm>
          <a:off x="265113" y="4724400"/>
          <a:ext cx="8639175" cy="1779588"/>
        </p:xfrm>
        <a:graphic>
          <a:graphicData uri="http://schemas.openxmlformats.org/drawingml/2006/table">
            <a:tbl>
              <a:tblPr/>
              <a:tblGrid>
                <a:gridCol w="2146300"/>
                <a:gridCol w="6492875"/>
              </a:tblGrid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Позиция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Я считаю, что______________________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________________________________,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Аргумент(ы)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потому что 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_________________________________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ОПРЕДЕЛЯЕМ ПРОБЛЕМУ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2413" y="979488"/>
            <a:ext cx="3598862" cy="3600450"/>
          </a:xfrm>
        </p:spPr>
        <p:txBody>
          <a:bodyPr>
            <a:norm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Люди везде и всегда думают одинаково! Так что древние египтяне думали точно, как мы, не было никаких отличий.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92725" y="979488"/>
            <a:ext cx="3598863" cy="3600450"/>
          </a:xfrm>
        </p:spPr>
        <p:txBody>
          <a:bodyPr>
            <a:normAutofit/>
          </a:bodyPr>
          <a:lstStyle/>
          <a:p>
            <a:pPr marL="88900" indent="358775">
              <a:lnSpc>
                <a:spcPct val="90000"/>
              </a:lnSpc>
              <a:spcBef>
                <a:spcPct val="0"/>
              </a:spcBef>
            </a:pPr>
            <a:r>
              <a:rPr lang="ru-RU" smtClean="0"/>
              <a:t>А ты знаешь, что египтяне больше всего на свете ценили свои гробницы и ради них были готовы идти на любой риск?</a:t>
            </a:r>
          </a:p>
        </p:txBody>
      </p:sp>
      <p:grpSp>
        <p:nvGrpSpPr>
          <p:cNvPr id="16388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22" name="Овал 2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403" name="Рисунок 2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27" name="Овал 2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6399" name="Рисунок 2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5318125"/>
            <a:ext cx="28733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Прямоугольник 29"/>
          <p:cNvSpPr>
            <a:spLocks noChangeArrowheads="1"/>
          </p:cNvSpPr>
          <p:nvPr/>
        </p:nvSpPr>
        <p:spPr bwMode="auto">
          <a:xfrm>
            <a:off x="415925" y="5013325"/>
            <a:ext cx="83327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Comic Sans MS" pitchFamily="66" charset="0"/>
              <a:buChar char="—"/>
            </a:pPr>
            <a:r>
              <a:rPr lang="ru-RU" sz="2800">
                <a:latin typeface="Comic Sans MS" pitchFamily="66" charset="0"/>
              </a:rPr>
              <a:t>Какое противоречие смутило Антошку?</a:t>
            </a:r>
          </a:p>
          <a:p>
            <a:pPr marL="457200" indent="-457200">
              <a:buFont typeface="Comic Sans MS" pitchFamily="66" charset="0"/>
              <a:buChar char="—"/>
            </a:pPr>
            <a:r>
              <a:rPr lang="ru-RU" sz="2600">
                <a:latin typeface="Comic Sans MS" pitchFamily="66" charset="0"/>
              </a:rPr>
              <a:t>Какой возникает вопрос? Сравни его с авторским.</a:t>
            </a:r>
          </a:p>
        </p:txBody>
      </p:sp>
      <p:sp>
        <p:nvSpPr>
          <p:cNvPr id="31" name="Стрелка вправо 30"/>
          <p:cNvSpPr/>
          <p:nvPr/>
        </p:nvSpPr>
        <p:spPr>
          <a:xfrm>
            <a:off x="3762000" y="1872000"/>
            <a:ext cx="1620000" cy="360000"/>
          </a:xfrm>
          <a:prstGeom prst="rightArrow">
            <a:avLst>
              <a:gd name="adj1" fmla="val 50000"/>
              <a:gd name="adj2" fmla="val 87830"/>
            </a:avLst>
          </a:prstGeom>
          <a:solidFill>
            <a:srgbClr val="FF000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лево 31"/>
          <p:cNvSpPr/>
          <p:nvPr/>
        </p:nvSpPr>
        <p:spPr>
          <a:xfrm>
            <a:off x="3762000" y="3852000"/>
            <a:ext cx="1620000" cy="360000"/>
          </a:xfrm>
          <a:prstGeom prst="leftArrow">
            <a:avLst>
              <a:gd name="adj1" fmla="val 50000"/>
              <a:gd name="adj2" fmla="val 90532"/>
            </a:avLst>
          </a:prstGeom>
          <a:solidFill>
            <a:srgbClr val="00B050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ая прямоугольная выноска 18"/>
          <p:cNvSpPr/>
          <p:nvPr/>
        </p:nvSpPr>
        <p:spPr>
          <a:xfrm>
            <a:off x="612000" y="1800000"/>
            <a:ext cx="7920000" cy="334800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gradFill>
            <a:gsLst>
              <a:gs pos="0">
                <a:schemeClr val="accent4">
                  <a:lumMod val="60000"/>
                  <a:lumOff val="40000"/>
                </a:schemeClr>
              </a:gs>
              <a:gs pos="8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20000"/>
                  <a:lumOff val="80000"/>
                </a:schemeClr>
              </a:gs>
            </a:gsLst>
            <a:lin ang="162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ПОЧЕМУ ЕГИПТЯНЕ БОЯЛИСЬ ПОГРЕБЕНИЯ НА ЧУЖБИНЕ?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12000" y="1800000"/>
            <a:ext cx="7920000" cy="3371136"/>
          </a:xfrm>
          <a:prstGeom prst="round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 w="12700">
            <a:solidFill>
              <a:schemeClr val="tx1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1"/>
                </a:solidFill>
              </a:rPr>
              <a:t>ВАША ФОРМУЛИРОВКА ПРОБЛЕМЫ МОЖЕТ НЕ СОВПАДАТЬ С АВТОРСКОЙ. ПОЖАЛУЙСТА, ВЫБЕРИТЕ В КЛАССЕ ТУ ФОРМУЛИРОВКУ, КОТОРАЯ ВАМ НАИБОЛЕЕ ИНТЕРЕСНА! </a:t>
            </a:r>
            <a:endParaRPr lang="ru-RU" sz="3200" dirty="0">
              <a:solidFill>
                <a:schemeClr val="tx1"/>
              </a:solidFill>
            </a:endParaRPr>
          </a:p>
        </p:txBody>
      </p:sp>
      <p:grpSp>
        <p:nvGrpSpPr>
          <p:cNvPr id="1741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21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41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7417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ОПРЕДЕЛЯЕМ ПРОБЛЕМУ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8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434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8444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grpSp>
        <p:nvGrpSpPr>
          <p:cNvPr id="18436" name="Группа 25"/>
          <p:cNvGrpSpPr>
            <a:grpSpLocks/>
          </p:cNvGrpSpPr>
          <p:nvPr/>
        </p:nvGrpSpPr>
        <p:grpSpPr bwMode="auto">
          <a:xfrm>
            <a:off x="220663" y="2243138"/>
            <a:ext cx="8697912" cy="2339975"/>
            <a:chOff x="219456" y="3179432"/>
            <a:chExt cx="8698992" cy="2340864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252000" y="3212976"/>
              <a:ext cx="8640000" cy="2281476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r>
                <a:rPr lang="ru-RU" sz="3200">
                  <a:latin typeface="Comic Sans MS" pitchFamily="66" charset="0"/>
                </a:rPr>
                <a:t>	Что и почему обожествляли первобытные охотники (§3), земледельцы? (§5) От каких сил природы зависела жизнь египтян? (§7)</a:t>
              </a:r>
            </a:p>
          </p:txBody>
        </p:sp>
        <p:sp>
          <p:nvSpPr>
            <p:cNvPr id="23" name="Овал 22"/>
            <p:cNvSpPr>
              <a:spLocks noChangeAspect="1"/>
            </p:cNvSpPr>
            <p:nvPr/>
          </p:nvSpPr>
          <p:spPr>
            <a:xfrm>
              <a:off x="684000" y="3465032"/>
              <a:ext cx="252000" cy="252000"/>
            </a:xfrm>
            <a:prstGeom prst="ellipse">
              <a:avLst/>
            </a:prstGeom>
            <a:solidFill>
              <a:srgbClr val="969696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7146" tIns="564384" rIns="17145" bIns="564382" spcCol="1270" anchor="ctr"/>
            <a:lstStyle/>
            <a:p>
              <a:pPr algn="ctr" defTabSz="1200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7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97" name="Group 41"/>
          <p:cNvGraphicFramePr>
            <a:graphicFrameLocks noGrp="1"/>
          </p:cNvGraphicFramePr>
          <p:nvPr/>
        </p:nvGraphicFramePr>
        <p:xfrm>
          <a:off x="252413" y="1104900"/>
          <a:ext cx="8640762" cy="5284788"/>
        </p:xfrm>
        <a:graphic>
          <a:graphicData uri="http://schemas.openxmlformats.org/drawingml/2006/table">
            <a:tbl>
              <a:tblPr/>
              <a:tblGrid>
                <a:gridCol w="1684337"/>
                <a:gridCol w="1171575"/>
                <a:gridCol w="5784850"/>
              </a:tblGrid>
              <a:tr h="452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Понятия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2CC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Миф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Дом бога-покровителя.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060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Наследник колдунов, человек, умеющий разговаривать с богами.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982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Жрец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Вера людей в Бога или богов, в  сверхъестественные силы, чудеса, а также в то, что у человека есть душа, продолжающая существование после смерти.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  <a:tr h="1174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Храм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Comic Sans MS" pitchFamily="66" charset="0"/>
                        </a:rPr>
                        <a:t>Легендарное сказание о героях, богах, явлениях природы, общественных событиях.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0"/>
                    </a:solidFill>
                  </a:tcPr>
                </a:tc>
              </a:tr>
            </a:tbl>
          </a:graphicData>
        </a:graphic>
      </p:graphicFrame>
      <p:sp>
        <p:nvSpPr>
          <p:cNvPr id="22" name="Скругленный прямоугольник 21"/>
          <p:cNvSpPr/>
          <p:nvPr/>
        </p:nvSpPr>
        <p:spPr>
          <a:xfrm>
            <a:off x="212313" y="2377455"/>
            <a:ext cx="8640000" cy="28263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indent="35877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Необходимый уровень.</a:t>
            </a:r>
            <a:r>
              <a:rPr lang="ru-RU" sz="3200" b="1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ru-RU" sz="3200">
                <a:latin typeface="Comic Sans MS" pitchFamily="66" charset="0"/>
              </a:rPr>
              <a:t>С помощью стрелок соедини понятия с их определениями.</a:t>
            </a:r>
          </a:p>
          <a:p>
            <a:pPr indent="358775"/>
            <a:r>
              <a:rPr lang="ru-RU" sz="32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3200">
                <a:latin typeface="Comic Sans MS" pitchFamily="66" charset="0"/>
              </a:rPr>
              <a:t>Впиши в первую колонку недостающее понятие.</a:t>
            </a:r>
          </a:p>
        </p:txBody>
      </p:sp>
      <p:grpSp>
        <p:nvGrpSpPr>
          <p:cNvPr id="1948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5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48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19491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Заголовок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-150" dirty="0" smtClean="0"/>
              <a:t>ВСПОМИНАЕМ ТО, ЧТО ЗНАЕМ</a:t>
            </a:r>
            <a:endParaRPr lang="ru-RU" sz="36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>
            <a:off x="2124075" y="1341438"/>
            <a:ext cx="863600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6" name="Рисунок 14" descr="_1_~1.JP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50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1512" name="Рисунок 17" descr="Cartoon-Clipart-Free-18.gif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spc="0" dirty="0" smtClean="0"/>
              <a:t>ОТКРЫВАЕМ НОВЫЕ ЗНАНИЯ</a:t>
            </a:r>
            <a:endParaRPr lang="ru-RU" sz="3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2000" y="1700808"/>
            <a:ext cx="8640000" cy="13280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1. ВЗГЛЯД НА МИР ИЗ ДРЕВНЕГО ЕГИПТА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2000" y="3429000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2. ЖИВОЙ БОГ ЕГИПТА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2000" y="4581128"/>
            <a:ext cx="8640000" cy="71508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3. «КНИГА МЁРТВЫХ»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Группа 20"/>
          <p:cNvGrpSpPr>
            <a:grpSpLocks/>
          </p:cNvGrpSpPr>
          <p:nvPr/>
        </p:nvGrpSpPr>
        <p:grpSpPr bwMode="auto">
          <a:xfrm>
            <a:off x="252413" y="1341438"/>
            <a:ext cx="8639175" cy="1190625"/>
            <a:chOff x="252000" y="2276872"/>
            <a:chExt cx="8640000" cy="1191816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52000" y="2276872"/>
              <a:ext cx="8640000" cy="1191816"/>
            </a:xfrm>
            <a:prstGeom prst="roundRect">
              <a:avLst/>
            </a:prstGeom>
            <a:blipFill>
              <a:blip r:embed="rId3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>
                  <a:latin typeface="+mn-lt"/>
                </a:rPr>
                <a:t>	</a:t>
              </a:r>
              <a:r>
                <a:rPr lang="ru-RU" sz="3200" dirty="0">
                  <a:latin typeface="+mn-lt"/>
                </a:rPr>
                <a:t>Каких богов и почему египтяне почитали больше всего?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19" name="Овал 18"/>
            <p:cNvSpPr>
              <a:spLocks noChangeAspect="1"/>
            </p:cNvSpPr>
            <p:nvPr/>
          </p:nvSpPr>
          <p:spPr>
            <a:xfrm>
              <a:off x="828000" y="249289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  <p:grpSp>
        <p:nvGrpSpPr>
          <p:cNvPr id="22530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40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531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2536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ВЗГЛЯД НА МИР</a:t>
            </a:r>
            <a:endParaRPr lang="ru-RU" sz="3600" dirty="0"/>
          </a:p>
        </p:txBody>
      </p:sp>
      <p:pic>
        <p:nvPicPr>
          <p:cNvPr id="22533" name="Рисунок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54088" y="3005138"/>
            <a:ext cx="316388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8563" y="3005138"/>
            <a:ext cx="3163887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250825" y="3475038"/>
          <a:ext cx="8642350" cy="2833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/>
                <a:gridCol w="2520280"/>
                <a:gridCol w="2520280"/>
              </a:tblGrid>
              <a:tr h="370840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Религиозные</a:t>
                      </a:r>
                    </a:p>
                    <a:p>
                      <a:pPr algn="ctr"/>
                      <a:r>
                        <a:rPr lang="ru-RU" sz="2400" b="0" dirty="0" smtClean="0"/>
                        <a:t>представления египтян</a:t>
                      </a:r>
                      <a:endParaRPr lang="ru-RU" sz="2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/>
                        <a:t>Верования</a:t>
                      </a:r>
                    </a:p>
                    <a:p>
                      <a:pPr algn="ctr"/>
                      <a:r>
                        <a:rPr lang="ru-RU" sz="2400" b="0" dirty="0" smtClean="0"/>
                        <a:t>первобытных охотников</a:t>
                      </a:r>
                      <a:endParaRPr lang="ru-RU" sz="2400" b="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Что и почему</a:t>
                      </a:r>
                    </a:p>
                    <a:p>
                      <a:r>
                        <a:rPr lang="ru-RU" sz="2400" dirty="0" smtClean="0"/>
                        <a:t>обожествляли?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 каких сил природы зависела их жизнь?</a:t>
                      </a:r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4595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6" name="Рисунок 14" descr="_1_~1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596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4602" name="Рисунок 17" descr="Cartoon-Clipart-Free-18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ВЗГЛЯД НА МИР</a:t>
            </a:r>
            <a:endParaRPr lang="ru-RU" sz="36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51520" y="1131907"/>
            <a:ext cx="8640000" cy="2009061"/>
          </a:xfrm>
          <a:prstGeom prst="roundRect">
            <a:avLst/>
          </a:prstGeom>
          <a:blipFill>
            <a:blip r:embed="rId5"/>
            <a:tile tx="0" ty="0" sx="100000" sy="100000" flip="none" algn="tl"/>
          </a:blipFill>
          <a:ln w="254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>
            <a:spAutoFit/>
          </a:bodyPr>
          <a:lstStyle/>
          <a:p>
            <a:pPr indent="358775"/>
            <a:r>
              <a:rPr lang="ru-RU" sz="2800" b="1">
                <a:solidFill>
                  <a:srgbClr val="0070C0"/>
                </a:solidFill>
                <a:latin typeface="Comic Sans MS" pitchFamily="66" charset="0"/>
              </a:rPr>
              <a:t>Повышенный уровень. </a:t>
            </a:r>
            <a:r>
              <a:rPr lang="ru-RU" sz="2800">
                <a:latin typeface="Comic Sans MS" pitchFamily="66" charset="0"/>
              </a:rPr>
              <a:t>Используя текст учебника, запиши, чем отличались религиозные представления египтян от верований первобытных охотников.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1872000" y="828000"/>
            <a:ext cx="5400000" cy="5976000"/>
          </a:xfrm>
          <a:prstGeom prst="roundRect">
            <a:avLst>
              <a:gd name="adj" fmla="val 5255"/>
            </a:avLst>
          </a:prstGeom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/>
          </a:extLst>
        </p:spPr>
      </p:pic>
      <p:grpSp>
        <p:nvGrpSpPr>
          <p:cNvPr id="26626" name="Группа 3"/>
          <p:cNvGrpSpPr>
            <a:grpSpLocks/>
          </p:cNvGrpSpPr>
          <p:nvPr/>
        </p:nvGrpSpPr>
        <p:grpSpPr bwMode="auto">
          <a:xfrm>
            <a:off x="19050" y="-44450"/>
            <a:ext cx="969963" cy="1241425"/>
            <a:chOff x="-19448" y="332656"/>
            <a:chExt cx="1783136" cy="1999120"/>
          </a:xfrm>
        </p:grpSpPr>
        <p:sp>
          <p:nvSpPr>
            <p:cNvPr id="12" name="Овал 11"/>
            <p:cNvSpPr/>
            <p:nvPr/>
          </p:nvSpPr>
          <p:spPr>
            <a:xfrm>
              <a:off x="683884" y="764692"/>
              <a:ext cx="431921" cy="288875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36002" y="1700341"/>
              <a:ext cx="393981" cy="432034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324922" y="1485602"/>
              <a:ext cx="933884" cy="28631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44" name="Рисунок 14" descr="_1_~1.JPG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6798" b="6718"/>
            <a:stretch>
              <a:fillRect/>
            </a:stretch>
          </p:blipFill>
          <p:spPr bwMode="auto">
            <a:xfrm>
              <a:off x="-19448" y="332656"/>
              <a:ext cx="1783136" cy="1999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6627" name="Группа 8"/>
          <p:cNvGrpSpPr>
            <a:grpSpLocks/>
          </p:cNvGrpSpPr>
          <p:nvPr/>
        </p:nvGrpSpPr>
        <p:grpSpPr bwMode="auto">
          <a:xfrm>
            <a:off x="8240713" y="-26988"/>
            <a:ext cx="957262" cy="1223963"/>
            <a:chOff x="7452320" y="-8901"/>
            <a:chExt cx="1691681" cy="2645813"/>
          </a:xfrm>
        </p:grpSpPr>
        <p:sp>
          <p:nvSpPr>
            <p:cNvPr id="17" name="Овал 16"/>
            <p:cNvSpPr/>
            <p:nvPr/>
          </p:nvSpPr>
          <p:spPr>
            <a:xfrm>
              <a:off x="8100376" y="145525"/>
              <a:ext cx="288961" cy="428959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pic>
          <p:nvPicPr>
            <p:cNvPr id="26640" name="Рисунок 17" descr="Cartoon-Clipart-Free-18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678" r="17007" b="5669"/>
            <a:stretch>
              <a:fillRect/>
            </a:stretch>
          </p:blipFill>
          <p:spPr bwMode="auto">
            <a:xfrm>
              <a:off x="7452320" y="-8901"/>
              <a:ext cx="1691681" cy="264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/>
              <a:t>ВЗГЛЯД НА МИР</a:t>
            </a:r>
            <a:endParaRPr lang="ru-RU" sz="3600" dirty="0"/>
          </a:p>
        </p:txBody>
      </p:sp>
      <p:grpSp>
        <p:nvGrpSpPr>
          <p:cNvPr id="39" name="Группа 38"/>
          <p:cNvGrpSpPr>
            <a:grpSpLocks/>
          </p:cNvGrpSpPr>
          <p:nvPr/>
        </p:nvGrpSpPr>
        <p:grpSpPr bwMode="auto">
          <a:xfrm>
            <a:off x="250825" y="2259013"/>
            <a:ext cx="8640763" cy="2825750"/>
            <a:chOff x="251520" y="2636912"/>
            <a:chExt cx="8640000" cy="2826306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51520" y="2636912"/>
              <a:ext cx="8640000" cy="2826306"/>
            </a:xfrm>
            <a:prstGeom prst="roundRect">
              <a:avLst/>
            </a:prstGeom>
            <a:blipFill>
              <a:blip r:embed="rId6"/>
              <a:tile tx="0" ty="0" sx="100000" sy="100000" flip="none" algn="tl"/>
            </a:blipFill>
            <a:ln w="25400"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На какие части делили мир египтяне?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dirty="0">
                  <a:latin typeface="+mn-lt"/>
                </a:rPr>
                <a:t>	Определи, каким богам должны были молиться египтяне ради урожая, за души умерших родителей.</a:t>
              </a:r>
              <a:endParaRPr lang="ru-RU" sz="3200" dirty="0">
                <a:latin typeface="+mn-lt"/>
              </a:endParaRPr>
            </a:p>
          </p:txBody>
        </p:sp>
        <p:sp>
          <p:nvSpPr>
            <p:cNvPr id="37" name="Овал 36"/>
            <p:cNvSpPr>
              <a:spLocks noChangeAspect="1"/>
            </p:cNvSpPr>
            <p:nvPr/>
          </p:nvSpPr>
          <p:spPr>
            <a:xfrm>
              <a:off x="828000" y="2960976"/>
              <a:ext cx="252000" cy="252000"/>
            </a:xfrm>
            <a:prstGeom prst="ellipse">
              <a:avLst/>
            </a:prstGeom>
            <a:solidFill>
              <a:srgbClr val="00B0F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  <p:sp>
          <p:nvSpPr>
            <p:cNvPr id="38" name="Овал 37"/>
            <p:cNvSpPr>
              <a:spLocks noChangeAspect="1"/>
            </p:cNvSpPr>
            <p:nvPr/>
          </p:nvSpPr>
          <p:spPr>
            <a:xfrm>
              <a:off x="828000" y="3933056"/>
              <a:ext cx="252000" cy="252000"/>
            </a:xfrm>
            <a:prstGeom prst="ellipse">
              <a:avLst/>
            </a:prstGeom>
            <a:solidFill>
              <a:srgbClr val="0070C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5241" tIns="562479" rIns="15240" bIns="562477" spcCol="1270" anchor="ctr"/>
            <a:lstStyle/>
            <a:p>
              <a:pPr algn="ctr" defTabSz="10668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">
  <a:themeElements>
    <a:clrScheme name="Другая 6">
      <a:dk1>
        <a:srgbClr val="800000"/>
      </a:dk1>
      <a:lt1>
        <a:srgbClr val="800000"/>
      </a:lt1>
      <a:dk2>
        <a:srgbClr val="800000"/>
      </a:dk2>
      <a:lt2>
        <a:srgbClr val="FFFF99"/>
      </a:lt2>
      <a:accent1>
        <a:srgbClr val="FFCC99"/>
      </a:accent1>
      <a:accent2>
        <a:srgbClr val="800000"/>
      </a:accent2>
      <a:accent3>
        <a:srgbClr val="FF9933"/>
      </a:accent3>
      <a:accent4>
        <a:srgbClr val="FFFF66"/>
      </a:accent4>
      <a:accent5>
        <a:srgbClr val="FFC000"/>
      </a:accent5>
      <a:accent6>
        <a:srgbClr val="F79646"/>
      </a:accent6>
      <a:hlink>
        <a:srgbClr val="800000"/>
      </a:hlink>
      <a:folHlink>
        <a:srgbClr val="990000"/>
      </a:folHlink>
    </a:clrScheme>
    <a:fontScheme name="для урока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4117</TotalTime>
  <Words>486</Words>
  <Application>Microsoft Office PowerPoint</Application>
  <PresentationFormat>Экран (4:3)</PresentationFormat>
  <Paragraphs>83</Paragraphs>
  <Slides>17</Slides>
  <Notes>11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Comic Sans MS</vt:lpstr>
      <vt:lpstr>Arial</vt:lpstr>
      <vt:lpstr>Calibri</vt:lpstr>
      <vt:lpstr>Тема1</vt:lpstr>
      <vt:lpstr>Тема1</vt:lpstr>
      <vt:lpstr>Тема1</vt:lpstr>
      <vt:lpstr>Тема1</vt:lpstr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БОГИ ДРЕВНЕГО ЕГИПТА</dc:title>
  <dc:creator>Telli</dc:creator>
  <cp:lastModifiedBy>Admin</cp:lastModifiedBy>
  <cp:revision>199</cp:revision>
  <dcterms:created xsi:type="dcterms:W3CDTF">2012-04-06T18:00:09Z</dcterms:created>
  <dcterms:modified xsi:type="dcterms:W3CDTF">2012-09-20T12:57:17Z</dcterms:modified>
</cp:coreProperties>
</file>