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5" r:id="rId2"/>
    <p:sldId id="307" r:id="rId3"/>
    <p:sldId id="267" r:id="rId4"/>
    <p:sldId id="314" r:id="rId5"/>
    <p:sldId id="324" r:id="rId6"/>
    <p:sldId id="325" r:id="rId7"/>
    <p:sldId id="309" r:id="rId8"/>
    <p:sldId id="290" r:id="rId9"/>
    <p:sldId id="315" r:id="rId10"/>
    <p:sldId id="318" r:id="rId11"/>
    <p:sldId id="308" r:id="rId12"/>
    <p:sldId id="310" r:id="rId13"/>
    <p:sldId id="321" r:id="rId14"/>
    <p:sldId id="322" r:id="rId15"/>
    <p:sldId id="313" r:id="rId16"/>
    <p:sldId id="306" r:id="rId17"/>
    <p:sldId id="326" r:id="rId18"/>
    <p:sldId id="323" r:id="rId19"/>
    <p:sldId id="32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B2B2"/>
    <a:srgbClr val="050403"/>
    <a:srgbClr val="990000"/>
    <a:srgbClr val="0000CC"/>
    <a:srgbClr val="FFDDBF"/>
    <a:srgbClr val="EBBB8A"/>
    <a:srgbClr val="E7B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1" autoAdjust="0"/>
    <p:restoredTop sz="89572" autoAdjust="0"/>
  </p:normalViewPr>
  <p:slideViewPr>
    <p:cSldViewPr>
      <p:cViewPr varScale="1">
        <p:scale>
          <a:sx n="50" d="100"/>
          <a:sy n="50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96BA01-1EEA-4B8F-98A0-CF6FCB9635EB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CDB272-5E8F-4B74-8FC6-FD9E216A9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147E5-7D0D-4536-9000-962F608D6B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со стр. 18.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56369-B0A3-4BF4-AE14-A035FC2065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http://dic.academic.ru/pictures/bse/jpg/0220951866.jpg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189273-E3C0-4101-BA01-80F063A0B6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со стр. 24.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2079C-1496-4A42-BA3D-F72978B544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со стр. 24. 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0D7FAC-18A4-4994-9EB8-83EAA041FF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97C3C9-8570-495C-AE1A-87B56B6FE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Новый солдат № 1 Римская пехота времен упадка империи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ED070-2CB8-457E-B9CD-DC387AB727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D86625-FC13-420A-8C46-62376DB406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стр. 22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2F9227-3F1A-4C61-B386-797F42540F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sq-AL" smtClean="0"/>
              <a:t>http://www.organizmica.org/archive/307/lm.jpg</a:t>
            </a: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06BC1-BC24-46BB-AEB9-9F6AD0DD1A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DF0FB8-A84B-41E7-A914-24F8CEBF2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FDB792-F8EA-4D07-8A88-0B9CE9EC9C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C68F2B-396D-45E9-9609-1AA59D9040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5905B-6405-427F-B06B-6D2C7E49DD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02AC5-6C1E-4B6D-ABA4-5B564413CF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предупреждения и появление таблицы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E1A5F-EAAC-4850-B60C-60550C2401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схемы.</a:t>
            </a:r>
          </a:p>
          <a:p>
            <a:pPr>
              <a:spcBef>
                <a:spcPct val="0"/>
              </a:spcBef>
            </a:pPr>
            <a:r>
              <a:rPr lang="ru-RU" smtClean="0"/>
              <a:t>Схема со стр. 15  учебник </a:t>
            </a:r>
            <a:r>
              <a:rPr lang="ru-RU" b="1" smtClean="0"/>
              <a:t>Всеобщая история. Средние века. 6 кл. </a:t>
            </a:r>
            <a:r>
              <a:rPr lang="ru-RU" smtClean="0"/>
              <a:t>: учеб. для общеобразоват. учреждений/Д.Д. Данилов, Е.В. Сизова, А.В. Кузнецов, С.М. Давыдова. – М. : Баласс, 2012.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48655-6943-4BA2-AE18-DA4453804E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Рисунки  ж Новый солдат №154 Германцы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C355C-2FE5-4445-AB2A-B16B75C75A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27A0-DA94-492E-809E-F37368B7E80D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6D1B-C612-4F26-9C58-EA2659F06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1E9A-6F88-4EC2-A816-F8D22AB14BB3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64AA-02E7-432A-BB44-EF35E8E5C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5AD8-D6F8-47D4-A907-A6B59EC3E208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66B4-1B34-482F-BC14-A54AACB7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15C9-4853-43DA-9749-F7F405474FDD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96AC-72CF-44E2-82B3-5F5BD299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3049-EA21-4B0C-A319-416F88744E7D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C419-F844-4643-8E26-4B991686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D3DC-82EA-4D08-B139-CCC32300419D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1336-B295-4DE7-B769-8DD2C8D6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A2A0-1626-4D74-A612-D74851479C7F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C59F-DC81-4B74-9A53-4DFD6012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81DE-75E5-4DD8-8DEE-F66A938110B7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1BE5-70B5-4933-A5AB-73806B347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1E1B-9C6D-45AF-82EB-51147A886A7A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6259-F6D4-494C-9BC4-2569A9A05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0E77-BC25-4AA5-AEEE-52193DD39944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AE26-F51B-4C24-BFDB-58FAD82D8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ACAC-B80C-4D08-A504-1D09F491BAD4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9A04-BFAB-4848-8E2C-C80A97B58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613B6-35EE-4D12-AC5B-B39BB6D29478}" type="datetimeFigureOut">
              <a:rPr lang="ru-RU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ABCF9-7689-4C42-8922-745461597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25144"/>
            <a:ext cx="864096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РУБЕЖ ДРЕВНОСТИ И СРЕДНЕВЕКОВЬЯ</a:t>
            </a:r>
            <a:endParaRPr lang="ru-RU" dirty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1D2"/>
              </a:clrFrom>
              <a:clrTo>
                <a:srgbClr val="FFF1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5338" y="593725"/>
            <a:ext cx="246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«ВСЕ ДОРОГИ ВЕДУТ В РИМ»</a:t>
            </a:r>
            <a:endParaRPr lang="ru-RU" dirty="0"/>
          </a:p>
        </p:txBody>
      </p:sp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827584" y="836712"/>
            <a:ext cx="2995846" cy="2160000"/>
          </a:xfrm>
          <a:prstGeom prst="roundRect">
            <a:avLst>
              <a:gd name="adj" fmla="val 1049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 bwMode="auto">
          <a:xfrm>
            <a:off x="5292080" y="836712"/>
            <a:ext cx="2995846" cy="2160000"/>
          </a:xfrm>
          <a:prstGeom prst="roundRect">
            <a:avLst>
              <a:gd name="adj" fmla="val 1031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31749" name="Группа 3"/>
          <p:cNvGrpSpPr>
            <a:grpSpLocks/>
          </p:cNvGrpSpPr>
          <p:nvPr/>
        </p:nvGrpSpPr>
        <p:grpSpPr bwMode="auto">
          <a:xfrm>
            <a:off x="252413" y="3095625"/>
            <a:ext cx="8639175" cy="1430338"/>
            <a:chOff x="252000" y="2924944"/>
            <a:chExt cx="8640000" cy="14301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2924944"/>
              <a:ext cx="8640000" cy="1430179"/>
            </a:xfrm>
            <a:prstGeom prst="roundRect">
              <a:avLst/>
            </a:prstGeom>
            <a:blipFill>
              <a:blip r:embed="rId6" cstate="print">
                <a:extLst/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На твой взгляд, чем общество германских варваров было слабее, а чем, может быть, сильнее античной цивилизации позднего Рима?</a:t>
              </a:r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828000" y="3113960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 bwMode="auto">
          <a:xfrm>
            <a:off x="827584" y="4608000"/>
            <a:ext cx="2995846" cy="2160000"/>
          </a:xfrm>
          <a:prstGeom prst="roundRect">
            <a:avLst>
              <a:gd name="adj" fmla="val 1031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/>
          </a:blip>
          <a:srcRect/>
          <a:stretch/>
        </p:blipFill>
        <p:spPr bwMode="auto">
          <a:xfrm>
            <a:off x="5292080" y="4608000"/>
            <a:ext cx="2995846" cy="2160000"/>
          </a:xfrm>
          <a:prstGeom prst="roundRect">
            <a:avLst>
              <a:gd name="adj" fmla="val 1085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4" name="Group 22"/>
          <p:cNvGraphicFramePr>
            <a:graphicFrameLocks noGrp="1"/>
          </p:cNvGraphicFramePr>
          <p:nvPr/>
        </p:nvGraphicFramePr>
        <p:xfrm>
          <a:off x="250825" y="981075"/>
          <a:ext cx="8640763" cy="5760085"/>
        </p:xfrm>
        <a:graphic>
          <a:graphicData uri="http://schemas.openxmlformats.org/drawingml/2006/table">
            <a:tbl>
              <a:tblPr/>
              <a:tblGrid>
                <a:gridCol w="2089150"/>
                <a:gridCol w="4464050"/>
                <a:gridCol w="20875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Черты язычества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Доказатель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93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0000" y="980728"/>
            <a:ext cx="4464000" cy="5747537"/>
          </a:xfrm>
          <a:prstGeom prst="roundRect">
            <a:avLst>
              <a:gd name="adj" fmla="val 633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«ВСЕ ДОРОГИ ВЕДУТ В РИМ»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2924944"/>
            <a:ext cx="8640000" cy="1055608"/>
          </a:xfrm>
          <a:prstGeom prst="roundRect">
            <a:avLst/>
          </a:prstGeom>
          <a:blipFill>
            <a:blip r:embed="rId4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 рисунку докажи, что германские варвары были язычниками</a:t>
            </a:r>
            <a:r>
              <a:rPr lang="ru-RU" sz="2800"/>
              <a:t>.</a:t>
            </a:r>
            <a:endParaRPr lang="ru-RU" sz="2600"/>
          </a:p>
        </p:txBody>
      </p:sp>
      <p:pic>
        <p:nvPicPr>
          <p:cNvPr id="3381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c.academic.ru/pictures/bse/jpg/0220951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«ВСЕ ДОРОГИ ВЕДУТ В РИМ»</a:t>
            </a:r>
          </a:p>
        </p:txBody>
      </p:sp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967335"/>
            <a:ext cx="8640000" cy="1532334"/>
          </a:xfrm>
          <a:prstGeom prst="roundRect">
            <a:avLst/>
          </a:prstGeom>
          <a:blipFill>
            <a:blip r:embed="rId5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Назови, в каких римских провинциях какие варварские племена создали свои «королевства»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НОВАЯ КАРТИНА МИРА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" t="2962" r="392"/>
          <a:stretch>
            <a:fillRect/>
          </a:stretch>
        </p:blipFill>
        <p:spPr bwMode="auto">
          <a:xfrm>
            <a:off x="2160588" y="981075"/>
            <a:ext cx="48228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2167349"/>
            <a:ext cx="8640000" cy="2315528"/>
          </a:xfrm>
          <a:prstGeom prst="roundRect">
            <a:avLst/>
          </a:prstGeom>
          <a:blipFill>
            <a:blip r:embed="rId5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600" dirty="0">
                <a:latin typeface="+mn-lt"/>
              </a:rPr>
              <a:t>По рисунку определи: из каких частей, с точки зрения римского христианина, состоял мир (пространство); как представляли христиане течение времени (историю), чего ожидали в будущем?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981075"/>
          <a:ext cx="8640002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4320480"/>
                <a:gridCol w="21592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Черты язычества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Черты раннего христианства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92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95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НОВАЯ КАРТИНА МИРА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" t="2962" r="392"/>
          <a:stretch>
            <a:fillRect/>
          </a:stretch>
        </p:blipFill>
        <p:spPr bwMode="auto">
          <a:xfrm>
            <a:off x="2160588" y="981075"/>
            <a:ext cx="48228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2167349"/>
            <a:ext cx="8640000" cy="2485787"/>
          </a:xfrm>
          <a:prstGeom prst="roundRect">
            <a:avLst/>
          </a:prstGeom>
          <a:blipFill>
            <a:blip r:embed="rId5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Что, на твой взгляд, в средневековой европейской картине мира можно считать наследием раннего христианства, что – античности, а что – варварского язычества?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НАЧАЛЕ СРЕДНЕВЕКОВЬЯ СКЛАДЫВАЕТСЯ ХРИСТИАНСКИЙ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ЕВРОПЫ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/>
              <a:t>ОТКРЫВАЕМ НОВЫЕ ЗНАНИЯ</a:t>
            </a:r>
            <a:endParaRPr lang="ru-RU" dirty="0"/>
          </a:p>
        </p:txBody>
      </p:sp>
      <p:pic>
        <p:nvPicPr>
          <p:cNvPr id="4198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Выдели главные перемены, произошедшие в античном мире к концу IV века.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46725" y="2637352"/>
            <a:ext cx="5398685" cy="3887992"/>
          </a:xfrm>
          <a:prstGeom prst="roundRect">
            <a:avLst>
              <a:gd name="adj" fmla="val 838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5651500" y="3141663"/>
            <a:ext cx="32527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800">
                <a:latin typeface="Comic Sans MS" pitchFamily="66" charset="0"/>
              </a:rPr>
              <a:t>ХОЗЯЙСТВО …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800">
                <a:latin typeface="Comic Sans MS" pitchFamily="66" charset="0"/>
              </a:rPr>
              <a:t>ВЛАСТЬ …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800">
                <a:latin typeface="Comic Sans MS" pitchFamily="66" charset="0"/>
              </a:rPr>
              <a:t>ОБЩЕСТВО …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800">
                <a:latin typeface="Comic Sans MS" pitchFamily="66" charset="0"/>
              </a:rPr>
              <a:t>КУЛЬТУРА  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ПРИМЕНЯЕМ НОВЫЕ ЗНАНИЯ</a:t>
            </a:r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2758202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Вставь в текст пропущенные слова</a:t>
            </a:r>
            <a:r>
              <a:rPr lang="ru-RU" sz="2600"/>
              <a:t>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Составь и запиши свой текст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используя понятия: </a:t>
            </a:r>
            <a:r>
              <a:rPr lang="ru-RU" sz="2600" i="1">
                <a:latin typeface="Comic Sans MS" pitchFamily="66" charset="0"/>
              </a:rPr>
              <a:t>античная цивилизация, Великое переселение народов, варварские племена</a:t>
            </a:r>
            <a:r>
              <a:rPr lang="ru-RU" sz="2600" i="1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3848100"/>
            <a:ext cx="8631238" cy="2894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В ___ веке в результате ослабления Западная Римская империя рухнула. Закончилась эпоха Древнего мира, и началась ___________________. Готы, вандалы, бургунды размещались на лучших землях, объявляя римским гражданам, что они их повелители. Эти государственные образования  называют _________________________.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ПРИМЕНЯЕМ НОВЫЕ ЗНАНИЯ</a:t>
            </a:r>
          </a:p>
        </p:txBody>
      </p:sp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2000" y="980728"/>
            <a:ext cx="8640000" cy="5334177"/>
          </a:xfrm>
          <a:prstGeom prst="roundRect">
            <a:avLst>
              <a:gd name="adj" fmla="val 513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976786"/>
            <a:ext cx="8640000" cy="1055608"/>
          </a:xfrm>
          <a:prstGeom prst="roundRect">
            <a:avLst/>
          </a:prstGeom>
          <a:blipFill>
            <a:blip r:embed="rId4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Что потеряли римляне с приходом варваров?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150" y="6237288"/>
            <a:ext cx="542290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Вилла знатного римлянина IV века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ПРИМЕНЯЕМ НОВЫЕ ЗНАНИЯ</a:t>
            </a:r>
          </a:p>
        </p:txBody>
      </p:sp>
      <p:pic>
        <p:nvPicPr>
          <p:cNvPr id="4813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rganizmica.org/archive/307/lm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27013" y="3141663"/>
            <a:ext cx="8664575" cy="3597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</p:pic>
      <p:grpSp>
        <p:nvGrpSpPr>
          <p:cNvPr id="50178" name="Группа 5"/>
          <p:cNvGrpSpPr>
            <a:grpSpLocks/>
          </p:cNvGrpSpPr>
          <p:nvPr/>
        </p:nvGrpSpPr>
        <p:grpSpPr bwMode="auto">
          <a:xfrm>
            <a:off x="220663" y="950913"/>
            <a:ext cx="8697912" cy="2065337"/>
            <a:chOff x="219456" y="950976"/>
            <a:chExt cx="8698992" cy="206654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80728"/>
              <a:ext cx="8640000" cy="2009061"/>
            </a:xfrm>
            <a:prstGeom prst="roundRect">
              <a:avLst/>
            </a:prstGeom>
            <a:blipFill>
              <a:blip r:embed="rId4" cstate="print">
                <a:extLst/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Используя дополнительные источники информации, составь список современных  народов, названия которых появились именно в период Великого переселения.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/>
            </a:blip>
            <a:srcRect/>
            <a:stretch/>
          </p:blipFill>
          <p:spPr bwMode="auto">
            <a:xfrm>
              <a:off x="790563" y="1134000"/>
              <a:ext cx="396961" cy="396000"/>
            </a:xfrm>
            <a:prstGeom prst="roundRect">
              <a:avLst>
                <a:gd name="adj" fmla="val 10714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ПРИМЕНЯЕМ НОВЫЕ ЗНАНИЯ</a:t>
            </a: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211637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2600" smtClean="0"/>
              <a:t>По ленте времени на с. 10-11 определи</a:t>
            </a:r>
            <a:r>
              <a:rPr lang="ru-RU" sz="2600" smtClean="0">
                <a:latin typeface="Arial" charset="0"/>
              </a:rPr>
              <a:t>,</a:t>
            </a:r>
            <a:r>
              <a:rPr lang="ru-RU" sz="2600" smtClean="0"/>
              <a:t> на какое время, по мнению европейских учёных</a:t>
            </a:r>
            <a:r>
              <a:rPr lang="ru-RU" sz="2600" smtClean="0">
                <a:latin typeface="Arial" charset="0"/>
              </a:rPr>
              <a:t>,</a:t>
            </a:r>
            <a:r>
              <a:rPr lang="ru-RU" sz="2600" smtClean="0"/>
              <a:t> приходится рубеж Древности и Средневековья</a:t>
            </a:r>
            <a:r>
              <a:rPr lang="ru-RU" sz="2600" smtClean="0">
                <a:latin typeface="Arial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211637"/>
          </a:xfrm>
        </p:spPr>
        <p:txBody>
          <a:bodyPr lIns="36000" rIns="36000" rtlCol="0" anchor="ctr">
            <a:normAutofit fontScale="92500" lnSpcReduction="10000"/>
          </a:bodyPr>
          <a:lstStyle/>
          <a:p>
            <a:pPr marL="88900" indent="90488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dirty="0"/>
              <a:t>Для китайских учёных рубежом в истории считается II век </a:t>
            </a:r>
            <a:r>
              <a:rPr lang="ru-RU" dirty="0" smtClean="0"/>
              <a:t>– время </a:t>
            </a:r>
            <a:r>
              <a:rPr lang="ru-RU" dirty="0"/>
              <a:t>падения империи </a:t>
            </a:r>
            <a:r>
              <a:rPr lang="ru-RU" dirty="0" err="1" smtClean="0"/>
              <a:t>Хань</a:t>
            </a:r>
            <a:r>
              <a:rPr lang="ru-RU" dirty="0" smtClean="0"/>
              <a:t>. Для </a:t>
            </a:r>
            <a:r>
              <a:rPr lang="ru-RU" dirty="0"/>
              <a:t>мусульман </a:t>
            </a:r>
            <a:r>
              <a:rPr lang="ru-RU" dirty="0" smtClean="0"/>
              <a:t>начало </a:t>
            </a:r>
            <a:r>
              <a:rPr lang="ru-RU" dirty="0"/>
              <a:t>новой эпохи – это VII век, когда Мухаммед начал </a:t>
            </a:r>
            <a:r>
              <a:rPr lang="ru-RU" dirty="0" smtClean="0"/>
              <a:t>проповедь </a:t>
            </a:r>
            <a:r>
              <a:rPr lang="ru-RU" dirty="0"/>
              <a:t>ислама.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445224"/>
            <a:ext cx="8640000" cy="1328023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представления китайцев и мусульман со сложившимся делением всемирной истории. В чём несовпадение?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589240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СЕРЕДИНА I ТЫСЯЧЕЛЕТИЯ (IV–VI в.) СЧИТАЕТСЯ НАЧАЛОМ НОВОЙ ЭПОХИ – СРЕДНИХ ВЕКОВ?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825" y="1744438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3525" y="981075"/>
          <a:ext cx="8640479" cy="568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50"/>
                <a:gridCol w="5772829"/>
              </a:tblGrid>
              <a:tr h="64036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Понятия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Определения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Христианство 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Церковь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2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Первобытное общество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Язычество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378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Империя 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64669" y="2572067"/>
            <a:ext cx="8640000" cy="1055608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Заполни таблицу, указав значения понятий.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 smtClean="0"/>
              <a:t>ВСПОМИНАЕМ ТО, ЧТО ЗНАЕМ</a:t>
            </a:r>
            <a:endParaRPr lang="ru-RU" dirty="0"/>
          </a:p>
        </p:txBody>
      </p:sp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80728"/>
            <a:ext cx="8640000" cy="1532334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Отметь на ленте времени рубеж первого и второго тысячелетий. Заполни пустые ячейки.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 smtClean="0"/>
              <a:t>ВСПОМИНАЕМ ТО, ЧТО ЗНАЕМ</a:t>
            </a:r>
            <a:endParaRPr lang="ru-RU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4749656"/>
            <a:ext cx="8640000" cy="2009061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Отметь на ленте времени начало Средневековья согласно трём различным точкам зрения историков. Что общего в их представлениях?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2413" y="3860800"/>
          <a:ext cx="8640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</a:tblGrid>
              <a:tr h="370840">
                <a:tc gridSpan="1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эра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11" name="Стрелка влево 4"/>
          <p:cNvSpPr/>
          <p:nvPr/>
        </p:nvSpPr>
        <p:spPr>
          <a:xfrm>
            <a:off x="265113" y="3284538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825" y="2687638"/>
          <a:ext cx="8640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  <a:gridCol w="720040"/>
              </a:tblGrid>
              <a:tr h="370840">
                <a:tc gridSpan="3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800" dirty="0" smtClean="0">
                          <a:effectLst/>
                        </a:rPr>
                        <a:t>До</a:t>
                      </a:r>
                      <a:r>
                        <a:rPr lang="ru-RU" sz="1800" baseline="0" dirty="0" smtClean="0">
                          <a:effectLst/>
                        </a:rPr>
                        <a:t> нашей эры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эра</a:t>
                      </a:r>
                      <a:endParaRPr lang="ru-RU" sz="18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69456"/>
            <a:ext cx="8640000" cy="2315528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Расставь события и явления в правильной последовательности.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Процесс гибели или основания империи здесь представлен?  Приведи одно–два доказательства своей точки зрения.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225425" y="3311525"/>
            <a:ext cx="86312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/>
            <a:r>
              <a:rPr lang="ru-RU" sz="2600">
                <a:latin typeface="Comic Sans MS" pitchFamily="66" charset="0"/>
              </a:rPr>
              <a:t>1. Разделение Римской империи на Западную и Восточную.</a:t>
            </a:r>
          </a:p>
          <a:p>
            <a:pPr indent="354013"/>
            <a:r>
              <a:rPr lang="ru-RU" sz="2600">
                <a:latin typeface="Comic Sans MS" pitchFamily="66" charset="0"/>
              </a:rPr>
              <a:t>2. Захват Рима готами.</a:t>
            </a:r>
          </a:p>
          <a:p>
            <a:pPr indent="354013"/>
            <a:r>
              <a:rPr lang="ru-RU" sz="2600">
                <a:latin typeface="Comic Sans MS" pitchFamily="66" charset="0"/>
              </a:rPr>
              <a:t>3. Гражданские войны в Риме.</a:t>
            </a:r>
          </a:p>
          <a:p>
            <a:pPr indent="354013"/>
            <a:r>
              <a:rPr lang="ru-RU" sz="2600">
                <a:latin typeface="Comic Sans MS" pitchFamily="66" charset="0"/>
              </a:rPr>
              <a:t>4. Император Константин переносит столицу империи в Константинополь.</a:t>
            </a:r>
          </a:p>
        </p:txBody>
      </p:sp>
      <p:grpSp>
        <p:nvGrpSpPr>
          <p:cNvPr id="24581" name="Группа 13"/>
          <p:cNvGrpSpPr>
            <a:grpSpLocks/>
          </p:cNvGrpSpPr>
          <p:nvPr/>
        </p:nvGrpSpPr>
        <p:grpSpPr bwMode="auto">
          <a:xfrm>
            <a:off x="260350" y="5810250"/>
            <a:ext cx="8631238" cy="787400"/>
            <a:chOff x="259594" y="5882706"/>
            <a:chExt cx="8632406" cy="786654"/>
          </a:xfrm>
        </p:grpSpPr>
        <p:sp>
          <p:nvSpPr>
            <p:cNvPr id="15" name="Полилиния 14"/>
            <p:cNvSpPr/>
            <p:nvPr/>
          </p:nvSpPr>
          <p:spPr>
            <a:xfrm>
              <a:off x="259594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35696" y="5998466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627784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211960" y="5998466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076056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60312" y="59907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452000" y="5882706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ВСПОМИНАЕМ ТО, ЧТО ЗНАЕМ</a:t>
            </a:r>
            <a:endParaRPr lang="ru-RU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/>
              <a:t>ОТКРЫВАЕМ НОВЫЕ ЗНАНИЯ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305109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«Царство кесаря» и «Царство Божие»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01943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Смена миров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082063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«Все дороги ведут в Рим»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998" y="5162183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 Новая картина мира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8686"/>
              </a:clrFrom>
              <a:clrTo>
                <a:srgbClr val="E48686">
                  <a:alpha val="0"/>
                </a:srgbClr>
              </a:clrTo>
            </a:clrChange>
          </a:blip>
          <a:srcRect t="-4179" b="-1880"/>
          <a:stretch>
            <a:fillRect/>
          </a:stretch>
        </p:blipFill>
        <p:spPr bwMode="auto">
          <a:xfrm>
            <a:off x="0" y="0"/>
            <a:ext cx="7254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2565400"/>
          <a:ext cx="8640001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79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Античный мир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Христианский мир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Хозяйство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Власть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Деление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Культура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1999" y="2566800"/>
            <a:ext cx="8640000" cy="2653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ВНИМАНИЕ!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Для выполнения этого и многих подобных заданий тебе необходимо владеть продуктивным чтением. На примере этого текста вспомни (или изучи) порядок работы.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14301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/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Необходимый уровень</a:t>
            </a:r>
            <a:r>
              <a:rPr lang="ru-RU" sz="2600">
                <a:solidFill>
                  <a:srgbClr val="0070C0"/>
                </a:solidFill>
              </a:rPr>
              <a:t>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С помощью текста на с. 13-14 определи, чем античный взгляд на мир отличается от христианского.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«ЦАРСТВО КЕСАРЯ» И «ЦАРСТВО БОЖИЕ»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52000" y="5508000"/>
            <a:ext cx="2064600" cy="111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984000" y="5508000"/>
            <a:ext cx="1870752" cy="111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483768" y="5373376"/>
            <a:ext cx="1015860" cy="144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602294" y="5299439"/>
            <a:ext cx="841914" cy="144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768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373688"/>
            <a:ext cx="1422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48686"/>
              </a:clrFrom>
              <a:clrTo>
                <a:srgbClr val="E48686">
                  <a:alpha val="0"/>
                </a:srgbClr>
              </a:clrTo>
            </a:clrChange>
          </a:blip>
          <a:srcRect t="-4179" b="-1880"/>
          <a:stretch>
            <a:fillRect/>
          </a:stretch>
        </p:blipFill>
        <p:spPr bwMode="auto">
          <a:xfrm>
            <a:off x="0" y="0"/>
            <a:ext cx="7254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0000" y="980728"/>
            <a:ext cx="8064000" cy="5778512"/>
          </a:xfrm>
          <a:prstGeom prst="roundRect">
            <a:avLst>
              <a:gd name="adj" fmla="val 390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2265600"/>
            <a:ext cx="8640000" cy="2315528"/>
          </a:xfrm>
          <a:prstGeom prst="roundRect">
            <a:avLst/>
          </a:prstGeom>
          <a:blipFill>
            <a:blip r:embed="rId4" cstate="print">
              <a:extLst/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+mn-lt"/>
              </a:rPr>
              <a:t>Повышенный 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600" dirty="0">
                <a:latin typeface="+mn-lt"/>
              </a:rPr>
              <a:t>Используя словарные определения, докажи, что Западная и Восточная Римская империи были централизованным государством.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Что связывало Запад и Восток?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СМЕНА МИРОВ</a:t>
            </a:r>
            <a:endParaRPr lang="ru-RU" dirty="0"/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14307</TotalTime>
  <Words>977</Words>
  <Application>Microsoft Office PowerPoint</Application>
  <PresentationFormat>Экран (4:3)</PresentationFormat>
  <Paragraphs>166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РУБЕЖ ДРЕВНОСТИ И СРЕДНЕВЕКОВЬЯ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«ЦАРСТВО КЕСАРЯ» И «ЦАРСТВО БОЖИЕ»</vt:lpstr>
      <vt:lpstr>СМЕНА МИРОВ</vt:lpstr>
      <vt:lpstr>«ВСЕ ДОРОГИ ВЕДУТ В РИМ»</vt:lpstr>
      <vt:lpstr>«ВСЕ ДОРОГИ ВЕДУТ В РИМ»</vt:lpstr>
      <vt:lpstr>«ВСЕ ДОРОГИ ВЕДУТ В РИМ»</vt:lpstr>
      <vt:lpstr>НОВАЯ КАРТИНА МИРА</vt:lpstr>
      <vt:lpstr>НОВАЯ КАРТИНА МИРА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РУБЕЖ ДРЕВНОСТИ И СРЕДНЕВЕКОВЬЯ</dc:title>
  <dc:creator>Telli</dc:creator>
  <cp:lastModifiedBy>Светлана</cp:lastModifiedBy>
  <cp:revision>338</cp:revision>
  <dcterms:created xsi:type="dcterms:W3CDTF">2012-04-06T18:00:09Z</dcterms:created>
  <dcterms:modified xsi:type="dcterms:W3CDTF">2013-08-26T12:45:25Z</dcterms:modified>
</cp:coreProperties>
</file>