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5" r:id="rId2"/>
    <p:sldId id="388" r:id="rId3"/>
    <p:sldId id="267" r:id="rId4"/>
    <p:sldId id="361" r:id="rId5"/>
    <p:sldId id="309" r:id="rId6"/>
    <p:sldId id="379" r:id="rId7"/>
    <p:sldId id="389" r:id="rId8"/>
    <p:sldId id="390" r:id="rId9"/>
    <p:sldId id="391" r:id="rId10"/>
    <p:sldId id="380" r:id="rId11"/>
    <p:sldId id="381" r:id="rId12"/>
    <p:sldId id="313" r:id="rId13"/>
    <p:sldId id="3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009900"/>
    <a:srgbClr val="DDDDDD"/>
    <a:srgbClr val="C0C0C0"/>
    <a:srgbClr val="FFFFCC"/>
    <a:srgbClr val="FFCCFF"/>
    <a:srgbClr val="FFEC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92712" autoAdjust="0"/>
  </p:normalViewPr>
  <p:slideViewPr>
    <p:cSldViewPr>
      <p:cViewPr varScale="1">
        <p:scale>
          <a:sx n="112" d="100"/>
          <a:sy n="112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E2D605-AE1C-46AD-A85C-17D57A3B99F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CDAB3A-3765-4294-9A18-6A971DE8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</a:t>
            </a:r>
            <a:r>
              <a:rPr lang="sq-AL" smtClean="0"/>
              <a:t>http://www.russianmontreal.ca/uploads/posts/2010-05/thumbs/1273003174_knight.png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1B1BC-7359-495F-B67D-5DCA290762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CEA3D6-5070-407D-BD86-EFB6997900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AE0AB-CA98-47BE-B733-4D6F9F1F93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7D47F-06FC-45A9-8716-E810724E3B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36505-EA11-4C24-B633-435D3E81A2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(справа)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8D577-EB95-4EC6-94D0-74708C3E9F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D120F-377C-4A74-9F92-E8EC3A7859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629B6-D5B0-4E43-BF6A-1EECC8F18A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044269-63A1-4B22-BF5F-4BF7A31BD4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DFF061-BE01-4560-B10B-D1BADFBDCB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Японец - </a:t>
            </a:r>
            <a:r>
              <a:rPr lang="sq-AL" smtClean="0"/>
              <a:t>https://freelance.ru/img/portfolio/pics/00/09/68/616543.jpg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Китаец - </a:t>
            </a:r>
            <a:r>
              <a:rPr lang="sq-AL" smtClean="0"/>
              <a:t>http://www.artsides.ru/big/item_3613.jpg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Араб - </a:t>
            </a:r>
            <a:r>
              <a:rPr lang="sq-AL" smtClean="0"/>
              <a:t>http://www.artsides.ru/big/item_3687.jpg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BCB10-2F74-4016-807C-E63B69C0D6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Католический крест - </a:t>
            </a:r>
            <a:r>
              <a:rPr lang="sq-AL" smtClean="0"/>
              <a:t>http://upload.wikimedia.org/wikipedia/commons/thumb/8/87/Christian_cross.svg/404px-Christian_cross.svg.png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Православный крест - </a:t>
            </a:r>
            <a:r>
              <a:rPr lang="sq-AL" smtClean="0"/>
              <a:t>http://upload.wikimedia.org/wikipedia/commons/thumb/c/c3/OrthodoxCross%28black%2Ccontoured%29.svg/390px-OrthodoxCross%28black%2Ccontoured%29.svg.png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Герб ватикана - </a:t>
            </a:r>
            <a:r>
              <a:rPr lang="sq-AL" smtClean="0"/>
              <a:t>http://upload.wikimedia.org/wikipedia/commons/thumb/b/b3/Coat_of_arms_of_the_Vatican_City.svg/539px-Coat_of_arms_of_the_Vatican_City.svg.png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Печать константинопольского патриарха - </a:t>
            </a:r>
            <a:r>
              <a:rPr lang="sq-AL" smtClean="0"/>
              <a:t>http://upload.wikimedia.org/wikipedia/ru/2/22/Constantinople_coat_of_arms.png</a:t>
            </a: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01EE3-DE82-44EE-9987-725033AD47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Камень солнца (ацтеки) - </a:t>
            </a:r>
            <a:r>
              <a:rPr lang="sq-AL" smtClean="0"/>
              <a:t>http://upload.wikimedia.org/wikipedia/commons/thumb/b/b5/Aztec_Sun_Stone_Replica_cropped.jpg/621px-Aztec_Sun_Stone_Replica_cropped.jpg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Пирамида майя - </a:t>
            </a:r>
            <a:r>
              <a:rPr lang="sq-AL" smtClean="0"/>
              <a:t>http://upload.wikimedia.org/wikipedia/commons/thumb/5/51/Chichen_Itza_3.jpg/800px-Chichen_Itza_3.jpg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Теночтитлан – столица ацтеков - </a:t>
            </a:r>
            <a:r>
              <a:rPr lang="sq-AL" smtClean="0"/>
              <a:t>http://upload.wikimedia.org/wikipedia/commons/thumb/1/1c/Model_of_Tenochtitlan-RZ.jpg/800px-Model_of_Tenochtitlan-RZ.jpg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Крепость инков - </a:t>
            </a:r>
            <a:r>
              <a:rPr lang="sq-AL" smtClean="0"/>
              <a:t>http://upload.wikimedia.org/wikipedia/commons/thumb/f/fe/Sacsahuaman_wall2.jpg/800px-Sacsahuaman_wall2.jpg</a:t>
            </a: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7FEF2-7EB3-4C9F-B82A-21725CED73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CA11-739C-4A3D-936A-750D2F48BD8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EA98-6B50-4F31-9A0E-FC1CEA7E6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121D-9983-49E6-95A5-1368D7B43607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CBF5-FE3D-48E6-B61A-8D5F6C6D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94FB-84A7-4004-94F8-A17D7CA9A88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E79-E4FC-4E7A-86C7-A9BD8DC2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4045-4F3D-4232-B774-EB1B52249628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1831-9EE4-4081-AF5C-CADD483CB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FADC-6A17-4A5A-84FA-0E18A149DEC8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F5B6-41ED-4946-BB19-DBD2250CA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C5D5-36E9-4440-939B-D4EE692727E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3BDF-BD70-4898-BAA1-DF119235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4487-A835-4342-B9A1-CB087858729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261C-647D-408E-8E65-02C0000D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101B-71FE-4623-8FA9-89EFFFAEE7A1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429F-4AE0-4E44-9EB9-E30C42A47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02A8-CBB4-4E84-8C47-01B85A02EF7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F08B-BBFA-4E3D-AFA4-6DB5668C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B5AB-E435-4EC9-A34F-EA1FE5D6BABA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EFF-DA3F-4104-9912-F525916C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9168-49EE-4F66-A430-DE583566476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6FB8-BF02-47F4-B4B4-5254E86C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777796-F291-4917-845A-65DE5CEBD9B7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FFD03F-EC05-44C6-B975-B97AE5E85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веков. § 24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39" name="Рисунок 5" descr="Лента_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ЗАКОНЧИЛОСЬ СРЕДНЕВЕКОВЬЕ?</a:t>
            </a:r>
            <a:endParaRPr lang="ru-RU" dirty="0"/>
          </a:p>
        </p:txBody>
      </p:sp>
      <p:pic>
        <p:nvPicPr>
          <p:cNvPr id="14341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3451225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www.lechaim.ru/ARHIV/122/resp13.files/image00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3068638"/>
            <a:ext cx="20621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76169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Впиши в левый столбик название цивилизаций Средневековья, а </a:t>
            </a:r>
            <a:r>
              <a:rPr lang="ru-RU" sz="2400" dirty="0">
                <a:latin typeface="+mn-lt"/>
              </a:rPr>
              <a:t>в правый </a:t>
            </a:r>
            <a:r>
              <a:rPr lang="ru-RU" sz="2400" dirty="0">
                <a:latin typeface="+mn-lt"/>
              </a:rPr>
              <a:t>– события, достижения, с которыми связано для каждой из них время </a:t>
            </a:r>
            <a:r>
              <a:rPr lang="ru-RU" sz="2400" dirty="0">
                <a:latin typeface="+mn-lt"/>
              </a:rPr>
              <a:t>окончания эпохи </a:t>
            </a:r>
            <a:r>
              <a:rPr lang="ru-RU" sz="2400" dirty="0">
                <a:latin typeface="+mn-lt"/>
              </a:rPr>
              <a:t>Средних веков.</a:t>
            </a: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ГДЕ ЗАКОНЧИЛОСЬ СРЕДНЕВЕКОВЬЕ?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2924175"/>
          <a:ext cx="8640763" cy="3597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79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цивилизаций</a:t>
                      </a:r>
                    </a:p>
                    <a:p>
                      <a:pPr algn="ctr"/>
                      <a:r>
                        <a:rPr lang="ru-RU" sz="2400" dirty="0" smtClean="0"/>
                        <a:t>Средневековья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Страны (народы),</a:t>
                      </a:r>
                    </a:p>
                    <a:p>
                      <a:pPr algn="ctr"/>
                      <a:r>
                        <a:rPr lang="ru-RU" sz="2400" dirty="0" smtClean="0"/>
                        <a:t>вошедшие в цивилизацию</a:t>
                      </a:r>
                      <a:endParaRPr lang="ru-RU" sz="2400" dirty="0"/>
                    </a:p>
                  </a:txBody>
                  <a:tcPr marL="72000"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События (достижения), с которыми связано</a:t>
                      </a:r>
                    </a:p>
                    <a:p>
                      <a:pPr algn="ctr"/>
                      <a:r>
                        <a:rPr lang="ru-RU" sz="2000" dirty="0" smtClean="0"/>
                        <a:t>окончание Средневековья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 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836712"/>
            <a:ext cx="8640000" cy="244227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Максимальный 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Как ты думаешь, какие из ценностей, созданных </a:t>
            </a:r>
            <a:r>
              <a:rPr lang="ru-RU" sz="2400" dirty="0">
                <a:latin typeface="+mn-lt"/>
              </a:rPr>
              <a:t>разными цивилизациями </a:t>
            </a:r>
            <a:r>
              <a:rPr lang="ru-RU" sz="2400" dirty="0">
                <a:latin typeface="+mn-lt"/>
              </a:rPr>
              <a:t>в эпоху </a:t>
            </a:r>
            <a:r>
              <a:rPr lang="ru-RU" sz="2400" dirty="0">
                <a:latin typeface="+mn-lt"/>
              </a:rPr>
              <a:t>Средневековья, </a:t>
            </a:r>
            <a:r>
              <a:rPr lang="ru-RU" sz="2400" dirty="0">
                <a:latin typeface="+mn-lt"/>
              </a:rPr>
              <a:t>более </a:t>
            </a:r>
            <a:r>
              <a:rPr lang="ru-RU" sz="2400" dirty="0">
                <a:latin typeface="+mn-lt"/>
              </a:rPr>
              <a:t>способствуют </a:t>
            </a:r>
            <a:r>
              <a:rPr lang="ru-RU" sz="2400" dirty="0">
                <a:latin typeface="+mn-lt"/>
              </a:rPr>
              <a:t>сохранению культуры, добрых отношений между людьми в условиях </a:t>
            </a:r>
            <a:r>
              <a:rPr lang="ru-RU" sz="2400" dirty="0">
                <a:latin typeface="+mn-lt"/>
              </a:rPr>
              <a:t>современного </a:t>
            </a:r>
            <a:r>
              <a:rPr lang="ru-RU" sz="2400" dirty="0">
                <a:latin typeface="+mn-lt"/>
              </a:rPr>
              <a:t>мира? Оформи ответ в виде таблицы: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34" name="Group 18"/>
          <p:cNvGraphicFramePr>
            <a:graphicFrameLocks noGrp="1"/>
          </p:cNvGraphicFramePr>
          <p:nvPr/>
        </p:nvGraphicFramePr>
        <p:xfrm>
          <a:off x="252413" y="363855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ГДЕ ЗАКОНЧИЛОСЬ СРЕДНЕВЕКОВЬЕ?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686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400" dirty="0">
                <a:latin typeface="+mn-lt"/>
              </a:rPr>
              <a:t>На твой взгляд, какие персонажи конца Средневековья оставили </a:t>
            </a:r>
            <a:r>
              <a:rPr lang="ru-RU" sz="2400" dirty="0">
                <a:latin typeface="+mn-lt"/>
              </a:rPr>
              <a:t>о себе </a:t>
            </a:r>
            <a:r>
              <a:rPr lang="ru-RU" sz="2400" dirty="0">
                <a:latin typeface="+mn-lt"/>
              </a:rPr>
              <a:t>добрую, а какие – недобрую память?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31" name="Group 19"/>
          <p:cNvGraphicFramePr>
            <a:graphicFrameLocks noGrp="1"/>
          </p:cNvGraphicFramePr>
          <p:nvPr/>
        </p:nvGraphicFramePr>
        <p:xfrm>
          <a:off x="252413" y="3111500"/>
          <a:ext cx="8639175" cy="3529013"/>
        </p:xfrm>
        <a:graphic>
          <a:graphicData uri="http://schemas.openxmlformats.org/drawingml/2006/table">
            <a:tbl>
              <a:tblPr/>
              <a:tblGrid>
                <a:gridCol w="4319587"/>
                <a:gridCol w="43195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добрую память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недобрую память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8929" name="TextBox 4"/>
          <p:cNvSpPr txBox="1">
            <a:spLocks noChangeArrowheads="1"/>
          </p:cNvSpPr>
          <p:nvPr/>
        </p:nvSpPr>
        <p:spPr bwMode="auto">
          <a:xfrm>
            <a:off x="1208088" y="2492375"/>
            <a:ext cx="672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Я СЧИТАЮ, ЧТО О СЕБЕ ОСТАВИЛИ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4000" y="3644900"/>
            <a:ext cx="8637588" cy="1655763"/>
          </a:xfrm>
          <a:prstGeom prst="roundRect">
            <a:avLst>
              <a:gd name="adj" fmla="val 2231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lIns="72000" rIns="72000"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Средние века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8642350" cy="2160588"/>
          </a:xfrm>
          <a:prstGeom prst="roundRect">
            <a:avLst>
              <a:gd name="adj" fmla="val 1493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lIns="72000" rIns="72000" anchor="ctr"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800" i="1" smtClean="0"/>
              <a:t>Учебник для студентов. Московский гос. университет, 2001 год.</a:t>
            </a:r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1800" smtClean="0"/>
              <a:t>1) «Учебник "История Средних веков" охватывает, согласно принятой периодизации, историю V–XVII веков».</a:t>
            </a:r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1800" smtClean="0"/>
              <a:t>2) «В первом томе излагается история раннего (V – середина XI века) и развитого (вторая половина XI–XV век), во втором томе – позднего Средневековья, или начала раннего Нового времени (XVI – первая половина XVII века)».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023848" y="3194727"/>
            <a:ext cx="7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5400000">
            <a:off x="4896056" y="3177032"/>
            <a:ext cx="7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3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4244975"/>
            <a:ext cx="86391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2413" y="981075"/>
            <a:ext cx="8642350" cy="4319588"/>
            <a:chOff x="252000" y="980728"/>
            <a:chExt cx="8642356" cy="4320000"/>
          </a:xfrm>
        </p:grpSpPr>
        <p:sp>
          <p:nvSpPr>
            <p:cNvPr id="16404" name="Объект 6"/>
            <p:cNvSpPr>
              <a:spLocks/>
            </p:cNvSpPr>
            <p:nvPr/>
          </p:nvSpPr>
          <p:spPr bwMode="auto">
            <a:xfrm>
              <a:off x="254356" y="980728"/>
              <a:ext cx="8640000" cy="4320000"/>
            </a:xfrm>
            <a:prstGeom prst="roundRect">
              <a:avLst>
                <a:gd name="adj" fmla="val 8194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44450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88900" algn="ctr">
                <a:buFont typeface="Comic Sans MS" pitchFamily="66" charset="0"/>
                <a:buNone/>
              </a:pPr>
              <a:r>
                <a:rPr lang="ru-RU" sz="6000" i="1">
                  <a:latin typeface="Comic Sans MS" pitchFamily="66" charset="0"/>
                </a:rPr>
                <a:t>Средние века</a:t>
              </a:r>
            </a:p>
            <a:p>
              <a:pPr marL="88900" algn="ctr">
                <a:buFont typeface="Comic Sans MS" pitchFamily="66" charset="0"/>
                <a:buNone/>
              </a:pPr>
              <a:endParaRPr lang="ru-RU" sz="6000" i="1">
                <a:latin typeface="Comic Sans MS" pitchFamily="66" charset="0"/>
              </a:endParaRPr>
            </a:p>
            <a:p>
              <a:pPr marL="88900" algn="ctr">
                <a:buFont typeface="Comic Sans MS" pitchFamily="66" charset="0"/>
                <a:buNone/>
              </a:pPr>
              <a:endParaRPr lang="ru-RU" sz="2000" i="1">
                <a:latin typeface="Comic Sans MS" pitchFamily="66" charset="0"/>
              </a:endParaRPr>
            </a:p>
            <a:p>
              <a:pPr marL="88900" algn="ctr">
                <a:buFont typeface="Comic Sans MS" pitchFamily="66" charset="0"/>
                <a:buNone/>
              </a:pPr>
              <a:endParaRPr lang="ru-RU" sz="2600">
                <a:latin typeface="Comic Sans MS" pitchFamily="66" charset="0"/>
              </a:endParaRPr>
            </a:p>
          </p:txBody>
        </p:sp>
        <p:pic>
          <p:nvPicPr>
            <p:cNvPr id="16405" name="Рисунок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2000" y="3093277"/>
              <a:ext cx="8640000" cy="69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319588"/>
          </a:xfrm>
          <a:prstGeom prst="roundRect">
            <a:avLst>
              <a:gd name="adj" fmla="val 80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lIns="72000" rIns="72000" anchor="ctr"/>
          <a:lstStyle/>
          <a:p>
            <a:pPr marL="88900" algn="ctr">
              <a:buFont typeface="Comic Sans MS" pitchFamily="66" charset="0"/>
              <a:buNone/>
            </a:pPr>
            <a:r>
              <a:rPr lang="ru-RU" sz="2800" i="1">
                <a:latin typeface="Comic Sans MS" pitchFamily="66" charset="0"/>
              </a:rPr>
              <a:t>Учебник для студентов. Московский гос. университет, 2001 год.</a:t>
            </a:r>
          </a:p>
          <a:p>
            <a:pPr marL="88900">
              <a:buFont typeface="Comic Sans MS" pitchFamily="66" charset="0"/>
              <a:buNone/>
            </a:pPr>
            <a:r>
              <a:rPr lang="ru-RU" sz="2600">
                <a:latin typeface="Comic Sans MS" pitchFamily="66" charset="0"/>
              </a:rPr>
              <a:t>1) «Учебник "История Средних веков" охватывает, согласно принятой периодизации, историю V–XVII веков».</a:t>
            </a:r>
          </a:p>
          <a:p>
            <a:pPr marL="88900">
              <a:buFont typeface="Comic Sans MS" pitchFamily="66" charset="0"/>
              <a:buNone/>
            </a:pPr>
            <a:r>
              <a:rPr lang="ru-RU" sz="2600">
                <a:latin typeface="Comic Sans MS" pitchFamily="66" charset="0"/>
              </a:rPr>
              <a:t>2) «В первом томе излагается история раннего (V – середина XI века) и развитого (вторая половина XI–XV век), во втором томе – позднего Средневековья, или начала раннего Нового времени (XVI – первая половина XVII века)».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5445224"/>
            <a:ext cx="8640000" cy="1304806"/>
          </a:xfrm>
          <a:prstGeom prst="roundRect">
            <a:avLst>
              <a:gd name="adj" fmla="val 14188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	</a:t>
            </a:r>
            <a:r>
              <a:rPr lang="ru-RU" sz="2400">
                <a:latin typeface="Comic Sans MS" pitchFamily="66" charset="0"/>
              </a:rPr>
              <a:t>Сравни даты окончания Средних веков в двух цитатах и на ленте времени (с. 274–275). Какой возникает вопрос? </a:t>
            </a:r>
            <a:endParaRPr lang="ru-RU" sz="220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589224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ЗАКОНЧИЛОСЬ СРЕДНЕВЕКОВЬЕ? ПОЧЕМУ ИМЕННО XV ВЕК СЧИТАЕТСЯ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КОНЦОМ РАЗВИТОГО СРЕДНЕВЕКОВЬЯ?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80728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</a:t>
            </a:r>
            <a:r>
              <a:rPr lang="ru-RU" sz="2600" dirty="0">
                <a:latin typeface="+mn-lt"/>
              </a:rPr>
              <a:t> 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уровень.</a:t>
            </a:r>
            <a:r>
              <a:rPr lang="ru-RU" sz="26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На ленте времени закрась эпоху Средних веков и подпиши </a:t>
            </a:r>
            <a:r>
              <a:rPr lang="ru-RU" sz="2800" dirty="0">
                <a:latin typeface="+mn-lt"/>
              </a:rPr>
              <a:t>событие</a:t>
            </a:r>
            <a:r>
              <a:rPr lang="ru-RU" sz="2800" dirty="0">
                <a:latin typeface="+mn-lt"/>
              </a:rPr>
              <a:t>, с которого началось Средневековье.</a:t>
            </a:r>
            <a:endParaRPr lang="ru-RU" sz="2600" dirty="0">
              <a:latin typeface="+mn-lt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5013176"/>
            <a:ext cx="8640000" cy="1736646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Над лентой времени обозначь даты событий, которые могут считаться концом Средневековья, а под лентой времени поясни свой выбор.</a:t>
            </a: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275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2413" y="3429000"/>
            <a:ext cx="8639175" cy="1398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800000"/>
                </a:solidFill>
              </a:rPr>
              <a:t>_____________________________________</a:t>
            </a:r>
          </a:p>
          <a:p>
            <a:pPr algn="just"/>
            <a:r>
              <a:rPr lang="ru-RU" sz="2800">
                <a:solidFill>
                  <a:srgbClr val="800000"/>
                </a:solidFill>
              </a:rPr>
              <a:t>_____________________________________</a:t>
            </a:r>
          </a:p>
          <a:p>
            <a:pPr algn="just"/>
            <a:r>
              <a:rPr lang="ru-RU" sz="2800">
                <a:solidFill>
                  <a:srgbClr val="800000"/>
                </a:solidFill>
              </a:rPr>
              <a:t>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124744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 восходящего солнца до исламского полумесяца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3708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 завоевания к «отвоеванию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514111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 пути в Индию к Америке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052513"/>
            <a:ext cx="8639175" cy="568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2564904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На карте </a:t>
            </a:r>
            <a:r>
              <a:rPr lang="ru-RU" sz="2400" dirty="0">
                <a:latin typeface="+mn-lt"/>
              </a:rPr>
              <a:t>начерти </a:t>
            </a:r>
            <a:r>
              <a:rPr lang="ru-RU" sz="2400" dirty="0">
                <a:latin typeface="+mn-lt"/>
              </a:rPr>
              <a:t>маршрут воображаемого </a:t>
            </a:r>
            <a:r>
              <a:rPr lang="ru-RU" sz="2400" dirty="0">
                <a:latin typeface="+mn-lt"/>
              </a:rPr>
              <a:t>кругосветного </a:t>
            </a:r>
            <a:r>
              <a:rPr lang="ru-RU" sz="2400" dirty="0">
                <a:latin typeface="+mn-lt"/>
              </a:rPr>
              <a:t>путешествия, описанного в параграфе учебника (с. 265–272). Подпиши </a:t>
            </a:r>
            <a:r>
              <a:rPr lang="ru-RU" sz="2400" dirty="0">
                <a:latin typeface="+mn-lt"/>
              </a:rPr>
              <a:t>названия стран</a:t>
            </a:r>
            <a:r>
              <a:rPr lang="ru-RU" sz="2400" dirty="0">
                <a:latin typeface="+mn-lt"/>
              </a:rPr>
              <a:t>, цивилизаций, через которые пролегал твой путь.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ГДЕ ЗАКОНЧИЛОСЬ СРЕДНЕВЕКОВЬЕ?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212354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ДАЛЬНЕВОСТОЧНАЯ ЦИВИЛИЗАЦИЯ</a:t>
            </a:r>
            <a:endParaRPr lang="ru-RU" sz="2400" dirty="0">
              <a:latin typeface="+mn-lt"/>
            </a:endParaRP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ОТ ВОСХОДЯЩЕГО СОЛНЦА ДО ИСЛАМСКОГО ПОЛУМЕСЯЦА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076450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ИНДИЙСКАЯ ЦИВИЛИЗАЦИЯ</a:t>
            </a:r>
            <a:endParaRPr lang="ru-RU" sz="2400" dirty="0"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940546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ИСЛАМСКАЯ ЦИВИЛИЗАЦИЯ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07478" y="3789040"/>
            <a:ext cx="2574038" cy="25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80052" y="3789040"/>
            <a:ext cx="2116800" cy="25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76376" y="3753691"/>
            <a:ext cx="1900080" cy="25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24322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ПРАВОСЛАВНАЯ ЦИВИЛИЗАЦИЯ</a:t>
            </a:r>
            <a:endParaRPr lang="ru-RU" sz="2400" dirty="0">
              <a:latin typeface="+mn-lt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1556792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КАТОЛИЧЕСКАЯ ЦИВИЛИЗАЦИЯ</a:t>
            </a:r>
            <a:endParaRPr lang="ru-RU" sz="24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ОТ ЗАВОЕВАНИЯ К «ОТВОЕВАНИЮ»</a:t>
            </a:r>
            <a:endParaRPr lang="ru-RU" sz="3600" dirty="0"/>
          </a:p>
        </p:txBody>
      </p:sp>
      <p:pic>
        <p:nvPicPr>
          <p:cNvPr id="28681" name="Picture 2" descr="File:Christian cross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3175" y="4149725"/>
            <a:ext cx="18049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" descr="File:OrthodoxCross(black,contoured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49725"/>
            <a:ext cx="18192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6" descr="File:Coat of arms of the Vatican City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638" y="2420938"/>
            <a:ext cx="22685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8" descr="Файл:Constantinople coat of arm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8738" y="2403475"/>
            <a:ext cx="25034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000" y="4509120"/>
            <a:ext cx="4056346" cy="2160000"/>
          </a:xfrm>
          <a:prstGeom prst="roundRect">
            <a:avLst>
              <a:gd name="adj" fmla="val 1481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924322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+mn-lt"/>
              </a:rPr>
              <a:t>ДОКОЛУМБОВА АМЕРИКА</a:t>
            </a:r>
            <a:endParaRPr lang="ru-RU" sz="2400" dirty="0">
              <a:latin typeface="+mn-lt"/>
            </a:endParaRP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1556792"/>
            <a:ext cx="8640000" cy="488454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ВЕЛИКИЕ ГЕОГРАФИЧЕСКИЕ ОТКРЫТИЯ</a:t>
            </a:r>
            <a:endParaRPr lang="ru-RU" sz="24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ОТ ПУТИ В ИНДИЮ К АМЕРИКЕ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4833928" y="4509120"/>
            <a:ext cx="4057200" cy="2160001"/>
          </a:xfrm>
          <a:prstGeom prst="roundRect">
            <a:avLst>
              <a:gd name="adj" fmla="val 1437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16000" y="2205104"/>
            <a:ext cx="5097345" cy="2160000"/>
          </a:xfrm>
          <a:prstGeom prst="roundRect">
            <a:avLst>
              <a:gd name="adj" fmla="val 1102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20022</TotalTime>
  <Words>468</Words>
  <Application>Microsoft Office PowerPoint</Application>
  <PresentationFormat>Экран (4:3)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ЗАКОНЧИЛОСЬ СРЕДНЕВЕКОВЬЕ?</dc:title>
  <dc:creator>Telli</dc:creator>
  <cp:lastModifiedBy>Admin</cp:lastModifiedBy>
  <cp:revision>763</cp:revision>
  <dcterms:created xsi:type="dcterms:W3CDTF">2012-04-06T18:00:09Z</dcterms:created>
  <dcterms:modified xsi:type="dcterms:W3CDTF">2013-12-02T13:24:37Z</dcterms:modified>
</cp:coreProperties>
</file>